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429" r:id="rId2"/>
    <p:sldId id="434" r:id="rId3"/>
    <p:sldId id="435" r:id="rId4"/>
    <p:sldId id="390" r:id="rId5"/>
    <p:sldId id="389" r:id="rId6"/>
    <p:sldId id="437" r:id="rId7"/>
    <p:sldId id="449" r:id="rId8"/>
    <p:sldId id="450" r:id="rId9"/>
    <p:sldId id="397" r:id="rId10"/>
    <p:sldId id="440" r:id="rId11"/>
    <p:sldId id="441" r:id="rId12"/>
    <p:sldId id="443" r:id="rId13"/>
    <p:sldId id="442" r:id="rId14"/>
    <p:sldId id="444" r:id="rId15"/>
    <p:sldId id="436" r:id="rId16"/>
    <p:sldId id="445" r:id="rId17"/>
    <p:sldId id="392" r:id="rId18"/>
    <p:sldId id="447" r:id="rId19"/>
    <p:sldId id="448" r:id="rId20"/>
    <p:sldId id="455" r:id="rId21"/>
    <p:sldId id="452" r:id="rId22"/>
    <p:sldId id="454" r:id="rId23"/>
    <p:sldId id="453" r:id="rId24"/>
    <p:sldId id="451" r:id="rId25"/>
  </p:sldIdLst>
  <p:sldSz cx="20574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4B81E3"/>
    <a:srgbClr val="472A81"/>
    <a:srgbClr val="FDC339"/>
    <a:srgbClr val="1EDAE4"/>
    <a:srgbClr val="4AD222"/>
    <a:srgbClr val="604A7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21023" autoAdjust="0"/>
    <p:restoredTop sz="94671" autoAdjust="0"/>
  </p:normalViewPr>
  <p:slideViewPr>
    <p:cSldViewPr snapToGrid="0" snapToObjects="1">
      <p:cViewPr>
        <p:scale>
          <a:sx n="51" d="100"/>
          <a:sy n="51" d="100"/>
        </p:scale>
        <p:origin x="-798" y="-756"/>
      </p:cViewPr>
      <p:guideLst>
        <p:guide orient="horz" pos="2160"/>
        <p:guide pos="6480"/>
      </p:guideLst>
    </p:cSldViewPr>
  </p:slideViewPr>
  <p:outlineViewPr>
    <p:cViewPr>
      <p:scale>
        <a:sx n="33" d="100"/>
        <a:sy n="33" d="100"/>
      </p:scale>
      <p:origin x="0" y="22624"/>
    </p:cViewPr>
  </p:outlineViewPr>
  <p:notesTextViewPr>
    <p:cViewPr>
      <p:scale>
        <a:sx n="100" d="100"/>
        <a:sy n="100" d="100"/>
      </p:scale>
      <p:origin x="0" y="0"/>
    </p:cViewPr>
  </p:notesTextViewPr>
  <p:sorterViewPr>
    <p:cViewPr>
      <p:scale>
        <a:sx n="90" d="100"/>
        <a:sy n="90" d="100"/>
      </p:scale>
      <p:origin x="0" y="1060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BC656C-9724-5D4A-90D8-410B6D5E6058}" type="datetimeFigureOut">
              <a:rPr lang="en-US" smtClean="0"/>
              <a:pPr/>
              <a:t>9/27/2012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BD4A70-5812-DF48-B616-3A47D7F94788}" type="slidenum">
              <a:rPr lang="en-US" smtClean="0"/>
              <a:pPr/>
              <a:t>‹#›</a:t>
            </a:fld>
            <a:endParaRPr lang="en-US"/>
          </a:p>
        </p:txBody>
      </p:sp>
    </p:spTree>
    <p:extLst>
      <p:ext uri="{BB962C8B-B14F-4D97-AF65-F5344CB8AC3E}">
        <p14:creationId xmlns:p14="http://schemas.microsoft.com/office/powerpoint/2010/main" xmlns="" val="16568572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6FD9B-4DFC-6F47-AD97-CC58E8A6AB0F}" type="datetimeFigureOut">
              <a:rPr lang="en-US" smtClean="0"/>
              <a:pPr/>
              <a:t>9/27/2012</a:t>
            </a:fld>
            <a:endParaRPr lang="en-US"/>
          </a:p>
        </p:txBody>
      </p:sp>
      <p:sp>
        <p:nvSpPr>
          <p:cNvPr id="4" name="Slide Image Placeholder 3"/>
          <p:cNvSpPr>
            <a:spLocks noGrp="1" noRot="1" noChangeAspect="1"/>
          </p:cNvSpPr>
          <p:nvPr>
            <p:ph type="sldImg" idx="2"/>
          </p:nvPr>
        </p:nvSpPr>
        <p:spPr>
          <a:xfrm>
            <a:off x="-1714500" y="685800"/>
            <a:ext cx="10287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3756BA-263B-8F4A-93D2-9083F5DDF13B}" type="slidenum">
              <a:rPr lang="en-US" smtClean="0"/>
              <a:pPr/>
              <a:t>‹#›</a:t>
            </a:fld>
            <a:endParaRPr lang="en-US"/>
          </a:p>
        </p:txBody>
      </p:sp>
    </p:spTree>
    <p:extLst>
      <p:ext uri="{BB962C8B-B14F-4D97-AF65-F5344CB8AC3E}">
        <p14:creationId xmlns:p14="http://schemas.microsoft.com/office/powerpoint/2010/main" xmlns="" val="390793237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3756BA-263B-8F4A-93D2-9083F5DDF13B}" type="slidenum">
              <a:rPr lang="en-US" smtClean="0"/>
              <a:pPr/>
              <a:t>3</a:t>
            </a:fld>
            <a:endParaRPr lang="en-US"/>
          </a:p>
        </p:txBody>
      </p:sp>
    </p:spTree>
    <p:extLst>
      <p:ext uri="{BB962C8B-B14F-4D97-AF65-F5344CB8AC3E}">
        <p14:creationId xmlns:p14="http://schemas.microsoft.com/office/powerpoint/2010/main" xmlns="" val="406321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10287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3756BA-263B-8F4A-93D2-9083F5DDF13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43050" y="2130426"/>
            <a:ext cx="174879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086100" y="3886200"/>
            <a:ext cx="14401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Greg Chadwick, DDS, MS</a:t>
            </a:r>
            <a:endParaRPr lang="en-US"/>
          </a:p>
        </p:txBody>
      </p:sp>
      <p:sp>
        <p:nvSpPr>
          <p:cNvPr id="5" name="Footer Placeholder 4"/>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6" name="Slide Number Placeholder 5"/>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Greg Chadwick, DDS, MS</a:t>
            </a:r>
            <a:endParaRPr lang="en-US"/>
          </a:p>
        </p:txBody>
      </p:sp>
      <p:sp>
        <p:nvSpPr>
          <p:cNvPr id="5" name="Footer Placeholder 4"/>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6" name="Slide Number Placeholder 5"/>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16150" y="274639"/>
            <a:ext cx="4629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8700" y="274639"/>
            <a:ext cx="135445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Greg Chadwick, DDS, MS</a:t>
            </a:r>
            <a:endParaRPr lang="en-US"/>
          </a:p>
        </p:txBody>
      </p:sp>
      <p:sp>
        <p:nvSpPr>
          <p:cNvPr id="5" name="Footer Placeholder 4"/>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6" name="Slide Number Placeholder 5"/>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Greg Chadwick, DDS, MS</a:t>
            </a:r>
            <a:endParaRPr lang="en-US"/>
          </a:p>
        </p:txBody>
      </p:sp>
      <p:sp>
        <p:nvSpPr>
          <p:cNvPr id="5" name="Footer Placeholder 4"/>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6" name="Slide Number Placeholder 5"/>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25204" y="4406901"/>
            <a:ext cx="174879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25204" y="2906713"/>
            <a:ext cx="174879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Greg Chadwick, DDS, MS</a:t>
            </a:r>
            <a:endParaRPr lang="en-US"/>
          </a:p>
        </p:txBody>
      </p:sp>
      <p:sp>
        <p:nvSpPr>
          <p:cNvPr id="5" name="Footer Placeholder 4"/>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6" name="Slide Number Placeholder 5"/>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0" y="1600201"/>
            <a:ext cx="90868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458450" y="1600201"/>
            <a:ext cx="90868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Greg Chadwick, DDS, MS</a:t>
            </a:r>
            <a:endParaRPr lang="en-US"/>
          </a:p>
        </p:txBody>
      </p:sp>
      <p:sp>
        <p:nvSpPr>
          <p:cNvPr id="6" name="Footer Placeholder 5"/>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7" name="Slide Number Placeholder 6"/>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28700" y="1535113"/>
            <a:ext cx="909042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8700" y="2174875"/>
            <a:ext cx="909042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451307" y="1535113"/>
            <a:ext cx="909399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451307" y="2174875"/>
            <a:ext cx="909399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Greg Chadwick, DDS, MS</a:t>
            </a:r>
            <a:endParaRPr lang="en-US"/>
          </a:p>
        </p:txBody>
      </p:sp>
      <p:sp>
        <p:nvSpPr>
          <p:cNvPr id="8" name="Footer Placeholder 7"/>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9" name="Slide Number Placeholder 8"/>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Greg Chadwick, DDS, MS</a:t>
            </a:r>
            <a:endParaRPr lang="en-US"/>
          </a:p>
        </p:txBody>
      </p:sp>
      <p:sp>
        <p:nvSpPr>
          <p:cNvPr id="4" name="Footer Placeholder 3"/>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5" name="Slide Number Placeholder 4"/>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Greg Chadwick, DDS, MS</a:t>
            </a:r>
            <a:endParaRPr lang="en-US"/>
          </a:p>
        </p:txBody>
      </p:sp>
      <p:sp>
        <p:nvSpPr>
          <p:cNvPr id="3" name="Footer Placeholder 2"/>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4" name="Slide Number Placeholder 3"/>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8701" y="273050"/>
            <a:ext cx="676870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043862" y="273051"/>
            <a:ext cx="115014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28701" y="1435101"/>
            <a:ext cx="676870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Greg Chadwick, DDS, MS</a:t>
            </a:r>
            <a:endParaRPr lang="en-US"/>
          </a:p>
        </p:txBody>
      </p:sp>
      <p:sp>
        <p:nvSpPr>
          <p:cNvPr id="6" name="Footer Placeholder 5"/>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7" name="Slide Number Placeholder 6"/>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32648" y="4800600"/>
            <a:ext cx="12344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2648" y="612775"/>
            <a:ext cx="12344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032648" y="5367338"/>
            <a:ext cx="12344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Greg Chadwick, DDS, MS</a:t>
            </a:r>
            <a:endParaRPr lang="en-US"/>
          </a:p>
        </p:txBody>
      </p:sp>
      <p:sp>
        <p:nvSpPr>
          <p:cNvPr id="6" name="Footer Placeholder 5"/>
          <p:cNvSpPr>
            <a:spLocks noGrp="1"/>
          </p:cNvSpPr>
          <p:nvPr>
            <p:ph type="ftr" sz="quarter" idx="11"/>
          </p:nvPr>
        </p:nvSpPr>
        <p:spPr>
          <a:xfrm>
            <a:off x="13544550" y="6356351"/>
            <a:ext cx="6515100" cy="365125"/>
          </a:xfrm>
          <a:prstGeom prst="rect">
            <a:avLst/>
          </a:prstGeom>
        </p:spPr>
        <p:txBody>
          <a:bodyPr/>
          <a:lstStyle/>
          <a:p>
            <a:r>
              <a:rPr lang="en-US" smtClean="0"/>
              <a:t>East Carolina University                                  School of Dental Medicine</a:t>
            </a:r>
            <a:endParaRPr lang="en-US"/>
          </a:p>
        </p:txBody>
      </p:sp>
      <p:sp>
        <p:nvSpPr>
          <p:cNvPr id="7" name="Slide Number Placeholder 6"/>
          <p:cNvSpPr>
            <a:spLocks noGrp="1"/>
          </p:cNvSpPr>
          <p:nvPr>
            <p:ph type="sldNum" sz="quarter" idx="12"/>
          </p:nvPr>
        </p:nvSpPr>
        <p:spPr>
          <a:xfrm>
            <a:off x="14744700" y="5991226"/>
            <a:ext cx="4800600" cy="365125"/>
          </a:xfrm>
          <a:prstGeom prst="rect">
            <a:avLst/>
          </a:prstGeom>
        </p:spPr>
        <p:txBody>
          <a:bodyPr/>
          <a:lstStyle/>
          <a:p>
            <a:fld id="{7E5F356E-2CE5-C647-9E65-0F510D7EBB96}"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DC339"/>
            </a:gs>
            <a:gs pos="60000">
              <a:srgbClr val="472A81">
                <a:alpha val="41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274638"/>
            <a:ext cx="18516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28700" y="1600201"/>
            <a:ext cx="18516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2"/>
          </p:nvPr>
        </p:nvSpPr>
        <p:spPr>
          <a:xfrm>
            <a:off x="1028700" y="6356351"/>
            <a:ext cx="4800600" cy="365125"/>
          </a:xfrm>
          <a:prstGeom prst="rect">
            <a:avLst/>
          </a:prstGeom>
        </p:spPr>
        <p:txBody>
          <a:bodyPr vert="horz" lIns="91440" tIns="45720" rIns="91440" bIns="45720" rtlCol="0" anchor="ctr"/>
          <a:lstStyle>
            <a:lvl1pPr algn="l">
              <a:defRPr sz="1200">
                <a:solidFill>
                  <a:schemeClr val="accent4">
                    <a:lumMod val="75000"/>
                  </a:schemeClr>
                </a:solidFill>
              </a:defRPr>
            </a:lvl1pPr>
          </a:lstStyle>
          <a:p>
            <a:r>
              <a:rPr lang="en-US" smtClean="0"/>
              <a:t>Greg Chadwick, DDS, MS</a:t>
            </a:r>
            <a:endParaRPr lang="en-US" dirty="0"/>
          </a:p>
        </p:txBody>
      </p:sp>
      <p:pic>
        <p:nvPicPr>
          <p:cNvPr id="7" name="Picture 6" descr="Transparent_ECU-SoDm.png"/>
          <p:cNvPicPr>
            <a:picLocks noChangeAspect="1"/>
          </p:cNvPicPr>
          <p:nvPr userDrawn="1"/>
        </p:nvPicPr>
        <p:blipFill>
          <a:blip r:embed="rId13">
            <a:extLst>
              <a:ext uri="{28A0092B-C50C-407E-A947-70E740481C1C}">
                <a14:useLocalDpi xmlns:a14="http://schemas.microsoft.com/office/drawing/2010/main" xmlns="" val="0"/>
              </a:ext>
            </a:extLst>
          </a:blip>
          <a:stretch>
            <a:fillRect/>
          </a:stretch>
        </p:blipFill>
        <p:spPr>
          <a:xfrm>
            <a:off x="14478000" y="6241490"/>
            <a:ext cx="5678993" cy="4829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914400" indent="-45720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257300" indent="-3429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ssHallSoDM_11-16-2010.bmp"/>
          <p:cNvPicPr>
            <a:picLocks noChangeAspect="1"/>
          </p:cNvPicPr>
          <p:nvPr/>
        </p:nvPicPr>
        <p:blipFill>
          <a:blip r:embed="rId3">
            <a:alphaModFix amt="15000"/>
            <a:extLst>
              <a:ext uri="{28A0092B-C50C-407E-A947-70E740481C1C}">
                <a14:useLocalDpi xmlns:a14="http://schemas.microsoft.com/office/drawing/2010/main" xmlns="" val="0"/>
              </a:ext>
            </a:extLst>
          </a:blip>
          <a:stretch>
            <a:fillRect/>
          </a:stretch>
        </p:blipFill>
        <p:spPr>
          <a:xfrm>
            <a:off x="1304059" y="1010337"/>
            <a:ext cx="17926916" cy="4790672"/>
          </a:xfrm>
          <a:prstGeom prst="rect">
            <a:avLst/>
          </a:prstGeom>
          <a:effectLst/>
        </p:spPr>
      </p:pic>
      <p:sp>
        <p:nvSpPr>
          <p:cNvPr id="15362" name="Title 3"/>
          <p:cNvSpPr>
            <a:spLocks noGrp="1"/>
          </p:cNvSpPr>
          <p:nvPr>
            <p:ph type="ctrTitle"/>
          </p:nvPr>
        </p:nvSpPr>
        <p:spPr>
          <a:xfrm>
            <a:off x="970384" y="1211406"/>
            <a:ext cx="19603616" cy="2908685"/>
          </a:xfrm>
        </p:spPr>
        <p:txBody>
          <a:bodyPr>
            <a:noAutofit/>
          </a:bodyPr>
          <a:lstStyle/>
          <a:p>
            <a:r>
              <a:rPr lang="en-US" sz="4800" b="1" dirty="0"/>
              <a:t>2012 AAP Pre-Doctoral Workshop </a:t>
            </a:r>
            <a:br>
              <a:rPr lang="en-US" sz="4800" b="1" dirty="0"/>
            </a:br>
            <a:r>
              <a:rPr lang="en-US" sz="4800" b="1" dirty="0"/>
              <a:t>“Vertical Integration of Periodontics Throughout the Four Year Curriculum”</a:t>
            </a:r>
            <a:br>
              <a:rPr lang="en-US" sz="4800" b="1" dirty="0"/>
            </a:br>
            <a:r>
              <a:rPr lang="en-US" sz="4800" b="1" dirty="0"/>
              <a:t>The Periodontics Faculty Role</a:t>
            </a:r>
            <a:endParaRPr lang="en-US" sz="4800" i="1" dirty="0" smtClean="0"/>
          </a:p>
        </p:txBody>
      </p:sp>
      <p:pic>
        <p:nvPicPr>
          <p:cNvPr id="6" name="Picture 5" descr="Transparent_ECU-SoD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478000" y="6241490"/>
            <a:ext cx="5678993" cy="482925"/>
          </a:xfrm>
          <a:prstGeom prst="rect">
            <a:avLst/>
          </a:prstGeom>
        </p:spPr>
      </p:pic>
      <p:sp>
        <p:nvSpPr>
          <p:cNvPr id="7" name="TextBox 6"/>
          <p:cNvSpPr txBox="1"/>
          <p:nvPr/>
        </p:nvSpPr>
        <p:spPr>
          <a:xfrm>
            <a:off x="1304059" y="4440997"/>
            <a:ext cx="18584141" cy="2062103"/>
          </a:xfrm>
          <a:prstGeom prst="rect">
            <a:avLst/>
          </a:prstGeom>
          <a:noFill/>
        </p:spPr>
        <p:txBody>
          <a:bodyPr wrap="square" rtlCol="0">
            <a:spAutoFit/>
          </a:bodyPr>
          <a:lstStyle/>
          <a:p>
            <a:pPr>
              <a:buClr>
                <a:srgbClr val="B870B8"/>
              </a:buClr>
              <a:buFont typeface="Wingdings 2" charset="0"/>
              <a:buNone/>
            </a:pPr>
            <a:r>
              <a:rPr lang="en-US" sz="3200" b="1" dirty="0">
                <a:latin typeface="News Gothic MT" charset="0"/>
                <a:ea typeface="ＭＳ Ｐゴシック" charset="0"/>
                <a:cs typeface="ＭＳ Ｐゴシック" charset="0"/>
              </a:rPr>
              <a:t>Dr. Grishondra </a:t>
            </a:r>
            <a:r>
              <a:rPr lang="en-US" sz="3200" b="1" dirty="0" smtClean="0">
                <a:latin typeface="News Gothic MT" charset="0"/>
                <a:ea typeface="ＭＳ Ｐゴシック" charset="0"/>
                <a:cs typeface="ＭＳ Ｐゴシック" charset="0"/>
              </a:rPr>
              <a:t>Branch-Mays</a:t>
            </a:r>
          </a:p>
          <a:p>
            <a:pPr>
              <a:buClr>
                <a:srgbClr val="B870B8"/>
              </a:buClr>
              <a:buFont typeface="Wingdings 2" charset="0"/>
              <a:buNone/>
            </a:pPr>
            <a:r>
              <a:rPr lang="en-US" sz="3200" b="1" dirty="0" smtClean="0">
                <a:latin typeface="News Gothic MT" charset="0"/>
                <a:ea typeface="ＭＳ Ｐゴシック" charset="0"/>
                <a:cs typeface="ＭＳ Ｐゴシック" charset="0"/>
              </a:rPr>
              <a:t>Chair, Surgical Sciences</a:t>
            </a:r>
            <a:endParaRPr lang="en-US" sz="3200" b="1" dirty="0">
              <a:latin typeface="News Gothic MT" charset="0"/>
              <a:ea typeface="ＭＳ Ｐゴシック" charset="0"/>
              <a:cs typeface="ＭＳ Ｐゴシック" charset="0"/>
            </a:endParaRPr>
          </a:p>
          <a:p>
            <a:pPr>
              <a:buClr>
                <a:srgbClr val="B870B8"/>
              </a:buClr>
              <a:buFont typeface="Wingdings 2" charset="0"/>
              <a:buNone/>
            </a:pPr>
            <a:r>
              <a:rPr lang="en-US" sz="3200" b="1" dirty="0" smtClean="0">
                <a:latin typeface="News Gothic MT" charset="0"/>
                <a:ea typeface="ＭＳ Ｐゴシック" charset="0"/>
                <a:cs typeface="ＭＳ Ｐゴシック" charset="0"/>
              </a:rPr>
              <a:t>East </a:t>
            </a:r>
            <a:r>
              <a:rPr lang="en-US" sz="3200" b="1" dirty="0">
                <a:latin typeface="News Gothic MT" charset="0"/>
                <a:ea typeface="ＭＳ Ｐゴシック" charset="0"/>
                <a:cs typeface="ＭＳ Ｐゴシック" charset="0"/>
              </a:rPr>
              <a:t>Carolina University </a:t>
            </a:r>
          </a:p>
          <a:p>
            <a:pPr>
              <a:buClr>
                <a:srgbClr val="B870B8"/>
              </a:buClr>
              <a:buFont typeface="Wingdings 2" charset="0"/>
              <a:buNone/>
            </a:pPr>
            <a:r>
              <a:rPr lang="en-US" sz="3200" b="1" dirty="0">
                <a:latin typeface="News Gothic MT" charset="0"/>
                <a:ea typeface="ＭＳ Ｐゴシック" charset="0"/>
                <a:cs typeface="ＭＳ Ｐゴシック" charset="0"/>
              </a:rPr>
              <a:t>School of Dental Medicine</a:t>
            </a:r>
          </a:p>
        </p:txBody>
      </p:sp>
    </p:spTree>
    <p:extLst>
      <p:ext uri="{BB962C8B-B14F-4D97-AF65-F5344CB8AC3E}">
        <p14:creationId xmlns:p14="http://schemas.microsoft.com/office/powerpoint/2010/main" xmlns="" val="227607534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28700" y="582287"/>
            <a:ext cx="18516600" cy="1143000"/>
          </a:xfrm>
        </p:spPr>
        <p:txBody>
          <a:bodyPr>
            <a:noAutofit/>
          </a:bodyPr>
          <a:lstStyle/>
          <a:p>
            <a:r>
              <a:rPr lang="en-US" dirty="0" smtClean="0"/>
              <a:t>Community Service Learning Centers:</a:t>
            </a:r>
            <a:br>
              <a:rPr lang="en-US" dirty="0" smtClean="0"/>
            </a:br>
            <a:r>
              <a:rPr lang="en-US" dirty="0" smtClean="0"/>
              <a:t>“The ECU Model”</a:t>
            </a:r>
            <a:endParaRPr lang="en-US" dirty="0"/>
          </a:p>
        </p:txBody>
      </p:sp>
      <p:sp>
        <p:nvSpPr>
          <p:cNvPr id="7" name="Content Placeholder 2"/>
          <p:cNvSpPr>
            <a:spLocks noGrp="1"/>
          </p:cNvSpPr>
          <p:nvPr>
            <p:ph idx="1"/>
          </p:nvPr>
        </p:nvSpPr>
        <p:spPr>
          <a:xfrm>
            <a:off x="1714501" y="2208212"/>
            <a:ext cx="17231591" cy="4516203"/>
          </a:xfrm>
        </p:spPr>
        <p:txBody>
          <a:bodyPr>
            <a:normAutofit/>
          </a:bodyPr>
          <a:lstStyle/>
          <a:p>
            <a:pPr marL="0" indent="0">
              <a:lnSpc>
                <a:spcPct val="120000"/>
              </a:lnSpc>
              <a:buNone/>
            </a:pPr>
            <a:r>
              <a:rPr lang="en-US" dirty="0" smtClean="0"/>
              <a:t>Community-based, economically sustainable dental practices of the School of Dental Medicine where students will advance their skills and knowledge under the supervision of dental faculty while living in rural areas across North Carolina.</a:t>
            </a:r>
          </a:p>
          <a:p>
            <a:pPr marL="0" indent="0">
              <a:buNone/>
            </a:pPr>
            <a:endParaRPr lang="en-US" dirty="0"/>
          </a:p>
          <a:p>
            <a:pPr marL="0" indent="0" algn="ctr">
              <a:buNone/>
            </a:pPr>
            <a:r>
              <a:rPr lang="en-US" sz="3800" b="1" dirty="0" smtClean="0"/>
              <a:t>Education   </a:t>
            </a:r>
            <a:r>
              <a:rPr lang="en-US" sz="3800" b="1" dirty="0" smtClean="0">
                <a:latin typeface="Wingdings"/>
                <a:ea typeface="Wingdings"/>
                <a:cs typeface="Wingdings"/>
                <a:sym typeface="Wingdings"/>
              </a:rPr>
              <a:t></a:t>
            </a:r>
            <a:r>
              <a:rPr lang="en-US" sz="3800" b="1" dirty="0" smtClean="0">
                <a:ea typeface="Wingdings"/>
                <a:cs typeface="Wingdings"/>
                <a:sym typeface="Wingdings"/>
              </a:rPr>
              <a:t>  Access  </a:t>
            </a:r>
            <a:r>
              <a:rPr lang="en-US" sz="3800" b="1" dirty="0" smtClean="0">
                <a:latin typeface="Wingdings"/>
                <a:ea typeface="Wingdings"/>
                <a:cs typeface="Wingdings"/>
                <a:sym typeface="Wingdings"/>
              </a:rPr>
              <a:t></a:t>
            </a:r>
            <a:r>
              <a:rPr lang="en-US" sz="3800" b="1" dirty="0" smtClean="0">
                <a:sym typeface="Wingdings"/>
              </a:rPr>
              <a:t>  Sustainable</a:t>
            </a:r>
            <a:endParaRPr lang="en-US" sz="3800" b="1" dirty="0"/>
          </a:p>
        </p:txBody>
      </p:sp>
      <p:pic>
        <p:nvPicPr>
          <p:cNvPr id="8" name="Picture 7" descr="Transparent_ECU-SoD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478000" y="6241490"/>
            <a:ext cx="5678993" cy="482925"/>
          </a:xfrm>
          <a:prstGeom prst="rect">
            <a:avLst/>
          </a:prstGeom>
        </p:spPr>
      </p:pic>
    </p:spTree>
    <p:extLst>
      <p:ext uri="{BB962C8B-B14F-4D97-AF65-F5344CB8AC3E}">
        <p14:creationId xmlns:p14="http://schemas.microsoft.com/office/powerpoint/2010/main" xmlns="" val="81770116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0"/>
            <a:ext cx="18516600" cy="1268963"/>
          </a:xfrm>
        </p:spPr>
        <p:txBody>
          <a:bodyPr>
            <a:noAutofit/>
          </a:bodyPr>
          <a:lstStyle/>
          <a:p>
            <a:r>
              <a:rPr lang="en-US" dirty="0" smtClean="0"/>
              <a:t>Community Service Learning Centers</a:t>
            </a:r>
            <a:r>
              <a:rPr lang="en-US" dirty="0"/>
              <a:t/>
            </a:r>
            <a:br>
              <a:rPr lang="en-US" dirty="0"/>
            </a:br>
            <a:endParaRPr lang="en-US" dirty="0"/>
          </a:p>
        </p:txBody>
      </p:sp>
      <p:sp>
        <p:nvSpPr>
          <p:cNvPr id="3" name="Content Placeholder 2"/>
          <p:cNvSpPr>
            <a:spLocks noGrp="1"/>
          </p:cNvSpPr>
          <p:nvPr>
            <p:ph idx="1"/>
          </p:nvPr>
        </p:nvSpPr>
        <p:spPr>
          <a:xfrm>
            <a:off x="2371725" y="839754"/>
            <a:ext cx="16825478" cy="4727481"/>
          </a:xfrm>
        </p:spPr>
        <p:txBody>
          <a:bodyPr>
            <a:noAutofit/>
          </a:bodyPr>
          <a:lstStyle/>
          <a:p>
            <a:pPr marL="571500" indent="-571500">
              <a:lnSpc>
                <a:spcPct val="130000"/>
              </a:lnSpc>
              <a:buFont typeface="Arial"/>
              <a:buChar char="•"/>
            </a:pPr>
            <a:r>
              <a:rPr lang="en-US" sz="3600" dirty="0"/>
              <a:t>4</a:t>
            </a:r>
            <a:r>
              <a:rPr lang="en-US" sz="3600" baseline="30000" dirty="0"/>
              <a:t>th</a:t>
            </a:r>
            <a:r>
              <a:rPr lang="en-US" sz="3600" dirty="0"/>
              <a:t> Floor </a:t>
            </a:r>
            <a:r>
              <a:rPr lang="en-US" sz="3600" dirty="0" smtClean="0"/>
              <a:t>Concept</a:t>
            </a:r>
          </a:p>
          <a:p>
            <a:pPr marL="457200" indent="-457200">
              <a:lnSpc>
                <a:spcPct val="130000"/>
              </a:lnSpc>
              <a:buFont typeface="Arial"/>
              <a:buChar char="•"/>
            </a:pPr>
            <a:r>
              <a:rPr lang="en-US" sz="3600" dirty="0" smtClean="0"/>
              <a:t>Traditional vs. Medical Education</a:t>
            </a:r>
          </a:p>
          <a:p>
            <a:pPr marL="457200" indent="-457200">
              <a:lnSpc>
                <a:spcPct val="130000"/>
              </a:lnSpc>
              <a:buFont typeface="Arial"/>
              <a:buChar char="•"/>
            </a:pPr>
            <a:r>
              <a:rPr lang="en-US" sz="3600" dirty="0" smtClean="0"/>
              <a:t>Partnership/Collaboration</a:t>
            </a:r>
          </a:p>
          <a:p>
            <a:pPr marL="457200" indent="-457200">
              <a:lnSpc>
                <a:spcPct val="130000"/>
              </a:lnSpc>
              <a:buFont typeface="Arial"/>
              <a:buChar char="•"/>
            </a:pPr>
            <a:r>
              <a:rPr lang="en-US" sz="3600" dirty="0" smtClean="0"/>
              <a:t>Regional Approach</a:t>
            </a:r>
          </a:p>
          <a:p>
            <a:pPr marL="457200" indent="-457200">
              <a:lnSpc>
                <a:spcPct val="130000"/>
              </a:lnSpc>
              <a:buFont typeface="Arial"/>
              <a:buChar char="•"/>
            </a:pPr>
            <a:r>
              <a:rPr lang="en-US" sz="3600" dirty="0" smtClean="0"/>
              <a:t>Safety Net Provider</a:t>
            </a:r>
            <a:endParaRPr lang="en-US" sz="3600" dirty="0"/>
          </a:p>
        </p:txBody>
      </p:sp>
      <p:sp>
        <p:nvSpPr>
          <p:cNvPr id="4" name="Rectangle 3"/>
          <p:cNvSpPr/>
          <p:nvPr/>
        </p:nvSpPr>
        <p:spPr>
          <a:xfrm>
            <a:off x="6899085" y="5567236"/>
            <a:ext cx="6269601" cy="584775"/>
          </a:xfrm>
          <a:prstGeom prst="rect">
            <a:avLst/>
          </a:prstGeom>
        </p:spPr>
        <p:txBody>
          <a:bodyPr wrap="none">
            <a:spAutoFit/>
          </a:bodyPr>
          <a:lstStyle/>
          <a:p>
            <a:r>
              <a:rPr lang="en-US" sz="3200" b="1" dirty="0" smtClean="0"/>
              <a:t>Education   </a:t>
            </a:r>
            <a:r>
              <a:rPr lang="en-US" sz="3200" b="1" dirty="0" smtClean="0">
                <a:latin typeface="Wingdings"/>
                <a:ea typeface="Wingdings"/>
                <a:cs typeface="Wingdings"/>
                <a:sym typeface="Wingdings"/>
              </a:rPr>
              <a:t></a:t>
            </a:r>
            <a:r>
              <a:rPr lang="en-US" sz="3200" b="1" dirty="0" smtClean="0">
                <a:ea typeface="Wingdings"/>
                <a:cs typeface="Wingdings"/>
                <a:sym typeface="Wingdings"/>
              </a:rPr>
              <a:t>  Access  </a:t>
            </a:r>
            <a:r>
              <a:rPr lang="en-US" sz="3200" b="1" dirty="0" smtClean="0">
                <a:latin typeface="Wingdings"/>
                <a:ea typeface="Wingdings"/>
                <a:cs typeface="Wingdings"/>
                <a:sym typeface="Wingdings"/>
              </a:rPr>
              <a:t></a:t>
            </a:r>
            <a:r>
              <a:rPr lang="en-US" sz="3200" b="1" dirty="0" smtClean="0">
                <a:sym typeface="Wingdings"/>
              </a:rPr>
              <a:t>  Sustainable</a:t>
            </a:r>
            <a:endParaRPr lang="en-US" sz="3200" dirty="0"/>
          </a:p>
        </p:txBody>
      </p:sp>
    </p:spTree>
    <p:extLst>
      <p:ext uri="{BB962C8B-B14F-4D97-AF65-F5344CB8AC3E}">
        <p14:creationId xmlns:p14="http://schemas.microsoft.com/office/powerpoint/2010/main" xmlns="" val="360907149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7929775" y="2390604"/>
            <a:ext cx="4516628" cy="1775244"/>
          </a:xfrm>
          <a:prstGeom prst="ellipse">
            <a:avLst/>
          </a:prstGeom>
          <a:solidFill>
            <a:srgbClr val="FDC339"/>
          </a:solidFill>
          <a:ln w="63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12211895" y="1995192"/>
            <a:ext cx="3474710" cy="973452"/>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4534225" y="2390603"/>
            <a:ext cx="634509" cy="311817"/>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4449998" y="1864518"/>
            <a:ext cx="446290" cy="569017"/>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5699349" y="1990906"/>
            <a:ext cx="1318426" cy="327086"/>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2192012" y="2433535"/>
            <a:ext cx="508779" cy="619234"/>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785003" y="2834693"/>
            <a:ext cx="2577352" cy="954107"/>
          </a:xfrm>
          <a:prstGeom prst="rect">
            <a:avLst/>
          </a:prstGeom>
          <a:noFill/>
          <a:ln w="6350" cmpd="sng">
            <a:noFill/>
          </a:ln>
        </p:spPr>
        <p:txBody>
          <a:bodyPr wrap="square" rtlCol="0">
            <a:spAutoFit/>
          </a:bodyPr>
          <a:lstStyle/>
          <a:p>
            <a:pPr algn="ctr"/>
            <a:r>
              <a:rPr lang="en-US" sz="2800" dirty="0" smtClean="0"/>
              <a:t>CSLCs.. </a:t>
            </a:r>
          </a:p>
          <a:p>
            <a:pPr algn="ctr"/>
            <a:r>
              <a:rPr lang="en-US" sz="2800" i="1" dirty="0" smtClean="0"/>
              <a:t>The Hypothesis</a:t>
            </a:r>
            <a:endParaRPr lang="en-US" sz="2800" i="1" dirty="0"/>
          </a:p>
        </p:txBody>
      </p:sp>
      <p:cxnSp>
        <p:nvCxnSpPr>
          <p:cNvPr id="36" name="Straight Connector 35"/>
          <p:cNvCxnSpPr/>
          <p:nvPr/>
        </p:nvCxnSpPr>
        <p:spPr>
          <a:xfrm rot="19451830" flipH="1" flipV="1">
            <a:off x="2210987" y="3511410"/>
            <a:ext cx="5521430" cy="91079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9451830" flipH="1" flipV="1">
            <a:off x="5547605" y="2909945"/>
            <a:ext cx="583623" cy="81357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a:off x="3208408" y="3216810"/>
            <a:ext cx="1763294" cy="600547"/>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9451830" flipH="1" flipV="1">
            <a:off x="3336269" y="3909908"/>
            <a:ext cx="727364" cy="67208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0800000" flipV="1">
            <a:off x="7341569" y="3415054"/>
            <a:ext cx="642617" cy="402301"/>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3759938" y="1737667"/>
            <a:ext cx="5043458" cy="1230977"/>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6200000" flipV="1">
            <a:off x="5485107" y="1681788"/>
            <a:ext cx="904194" cy="368212"/>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4244338" y="1352254"/>
            <a:ext cx="727364" cy="67208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H="1">
            <a:off x="3769802" y="2226609"/>
            <a:ext cx="1983296" cy="163994"/>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1432697" y="3433883"/>
            <a:ext cx="7051291" cy="919902"/>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2644915" y="3679223"/>
            <a:ext cx="365668" cy="60469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14980514" y="3591765"/>
            <a:ext cx="1927152" cy="326208"/>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14037353" y="3788800"/>
            <a:ext cx="609901" cy="69478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13032279" y="3433883"/>
            <a:ext cx="590415" cy="193276"/>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6575072" flipH="1" flipV="1">
            <a:off x="7266734" y="3772563"/>
            <a:ext cx="2453969" cy="2049278"/>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575072" flipH="1" flipV="1">
            <a:off x="7423421" y="3993861"/>
            <a:ext cx="259388" cy="1830533"/>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8285384" y="4994653"/>
            <a:ext cx="634082" cy="381486"/>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0800000">
            <a:off x="5057232" y="5476194"/>
            <a:ext cx="2639744" cy="24445"/>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16575072" flipH="1">
            <a:off x="9367568" y="3962326"/>
            <a:ext cx="794329" cy="631847"/>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16300412" y="875189"/>
            <a:ext cx="3279386" cy="872800"/>
          </a:xfrm>
          <a:prstGeom prst="ellipse">
            <a:avLst/>
          </a:prstGeom>
          <a:solidFill>
            <a:srgbClr val="604A7B"/>
          </a:solidFill>
          <a:ln w="6350" cmpd="sng">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Patient Care Experience</a:t>
            </a:r>
            <a:endParaRPr lang="en-US" sz="2400" dirty="0"/>
          </a:p>
        </p:txBody>
      </p:sp>
      <p:sp>
        <p:nvSpPr>
          <p:cNvPr id="68" name="Oval 67"/>
          <p:cNvSpPr/>
          <p:nvPr/>
        </p:nvSpPr>
        <p:spPr>
          <a:xfrm>
            <a:off x="17017775" y="3788800"/>
            <a:ext cx="3279386" cy="874865"/>
          </a:xfrm>
          <a:prstGeom prst="ellipse">
            <a:avLst/>
          </a:prstGeom>
          <a:solidFill>
            <a:srgbClr val="604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Actual Practice</a:t>
            </a:r>
          </a:p>
          <a:p>
            <a:pPr algn="ctr"/>
            <a:r>
              <a:rPr lang="en-US" sz="2400" dirty="0" smtClean="0"/>
              <a:t>Experience</a:t>
            </a:r>
            <a:endParaRPr lang="en-US" sz="2400" dirty="0"/>
          </a:p>
        </p:txBody>
      </p:sp>
      <p:sp>
        <p:nvSpPr>
          <p:cNvPr id="69" name="Oval 68"/>
          <p:cNvSpPr/>
          <p:nvPr/>
        </p:nvSpPr>
        <p:spPr>
          <a:xfrm>
            <a:off x="5260486" y="5781376"/>
            <a:ext cx="3279386" cy="942353"/>
          </a:xfrm>
          <a:prstGeom prst="ellipse">
            <a:avLst/>
          </a:prstGeom>
          <a:solidFill>
            <a:srgbClr val="604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Access to Care</a:t>
            </a:r>
            <a:endParaRPr lang="en-US" sz="2400" dirty="0"/>
          </a:p>
        </p:txBody>
      </p:sp>
      <p:cxnSp>
        <p:nvCxnSpPr>
          <p:cNvPr id="71" name="Straight Connector 70"/>
          <p:cNvCxnSpPr/>
          <p:nvPr/>
        </p:nvCxnSpPr>
        <p:spPr>
          <a:xfrm>
            <a:off x="10884846" y="3584410"/>
            <a:ext cx="941416" cy="2673657"/>
          </a:xfrm>
          <a:prstGeom prst="line">
            <a:avLst/>
          </a:prstGeom>
          <a:ln w="9525">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11327792" y="4731249"/>
            <a:ext cx="1118610" cy="371282"/>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9971822" y="5792286"/>
            <a:ext cx="4026776" cy="1065714"/>
          </a:xfrm>
          <a:prstGeom prst="ellipse">
            <a:avLst/>
          </a:prstGeom>
          <a:solidFill>
            <a:srgbClr val="604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Cost of</a:t>
            </a:r>
          </a:p>
          <a:p>
            <a:pPr algn="ctr"/>
            <a:r>
              <a:rPr lang="en-US" sz="2400" dirty="0" smtClean="0"/>
              <a:t>Dental Education</a:t>
            </a:r>
            <a:endParaRPr lang="en-US" sz="2400" dirty="0"/>
          </a:p>
        </p:txBody>
      </p:sp>
      <p:sp>
        <p:nvSpPr>
          <p:cNvPr id="77" name="Oval 76"/>
          <p:cNvSpPr/>
          <p:nvPr/>
        </p:nvSpPr>
        <p:spPr>
          <a:xfrm>
            <a:off x="6631539" y="0"/>
            <a:ext cx="3279386" cy="930738"/>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Support </a:t>
            </a:r>
          </a:p>
          <a:p>
            <a:pPr algn="ctr"/>
            <a:r>
              <a:rPr lang="en-US" sz="2400" dirty="0" smtClean="0"/>
              <a:t>Practitioners</a:t>
            </a:r>
            <a:endParaRPr lang="en-US" sz="2400" dirty="0"/>
          </a:p>
        </p:txBody>
      </p:sp>
      <p:sp>
        <p:nvSpPr>
          <p:cNvPr id="78" name="Oval 77"/>
          <p:cNvSpPr/>
          <p:nvPr/>
        </p:nvSpPr>
        <p:spPr>
          <a:xfrm>
            <a:off x="420565" y="1259855"/>
            <a:ext cx="3279386" cy="941818"/>
          </a:xfrm>
          <a:prstGeom prst="ellipse">
            <a:avLst/>
          </a:prstGeom>
          <a:solidFill>
            <a:srgbClr val="604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Return to Rural Area</a:t>
            </a:r>
            <a:endParaRPr lang="en-US" sz="2400" dirty="0"/>
          </a:p>
        </p:txBody>
      </p:sp>
      <p:sp>
        <p:nvSpPr>
          <p:cNvPr id="83" name="Oval 82"/>
          <p:cNvSpPr/>
          <p:nvPr/>
        </p:nvSpPr>
        <p:spPr>
          <a:xfrm>
            <a:off x="350873" y="3679223"/>
            <a:ext cx="2857533" cy="898214"/>
          </a:xfrm>
          <a:prstGeom prst="ellipse">
            <a:avLst/>
          </a:prstGeom>
          <a:solidFill>
            <a:srgbClr val="604A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Community</a:t>
            </a:r>
          </a:p>
          <a:p>
            <a:pPr algn="ctr"/>
            <a:r>
              <a:rPr lang="en-US" sz="2400" dirty="0" smtClean="0"/>
              <a:t>Experiences</a:t>
            </a:r>
            <a:endParaRPr lang="en-US" sz="2400" dirty="0"/>
          </a:p>
        </p:txBody>
      </p:sp>
      <p:sp>
        <p:nvSpPr>
          <p:cNvPr id="85" name="TextBox 84"/>
          <p:cNvSpPr txBox="1"/>
          <p:nvPr/>
        </p:nvSpPr>
        <p:spPr>
          <a:xfrm>
            <a:off x="6314055" y="1213742"/>
            <a:ext cx="2363657" cy="400110"/>
          </a:xfrm>
          <a:prstGeom prst="rect">
            <a:avLst/>
          </a:prstGeom>
          <a:noFill/>
          <a:ln w="6350" cmpd="sng">
            <a:noFill/>
          </a:ln>
        </p:spPr>
        <p:txBody>
          <a:bodyPr wrap="square" rtlCol="0">
            <a:spAutoFit/>
          </a:bodyPr>
          <a:lstStyle/>
          <a:p>
            <a:r>
              <a:rPr lang="en-US" sz="2000" dirty="0" smtClean="0"/>
              <a:t>Tele-dentistry</a:t>
            </a:r>
            <a:endParaRPr lang="en-US" sz="2000" dirty="0"/>
          </a:p>
        </p:txBody>
      </p:sp>
      <p:grpSp>
        <p:nvGrpSpPr>
          <p:cNvPr id="2" name="Group 1"/>
          <p:cNvGrpSpPr/>
          <p:nvPr/>
        </p:nvGrpSpPr>
        <p:grpSpPr>
          <a:xfrm rot="20332098">
            <a:off x="7701947" y="872033"/>
            <a:ext cx="2548226" cy="1843682"/>
            <a:chOff x="3937611" y="762000"/>
            <a:chExt cx="1132545" cy="1843682"/>
          </a:xfrm>
        </p:grpSpPr>
        <p:cxnSp>
          <p:nvCxnSpPr>
            <p:cNvPr id="42" name="Straight Connector 41"/>
            <p:cNvCxnSpPr/>
            <p:nvPr/>
          </p:nvCxnSpPr>
          <p:spPr>
            <a:xfrm flipH="1" flipV="1">
              <a:off x="4582461" y="762000"/>
              <a:ext cx="6862" cy="1843682"/>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597789" y="1318385"/>
              <a:ext cx="472367" cy="518297"/>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4129168" y="963005"/>
              <a:ext cx="450727" cy="426974"/>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flipV="1">
              <a:off x="3937611" y="1737666"/>
              <a:ext cx="645608" cy="511998"/>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86" name="TextBox 85"/>
          <p:cNvSpPr txBox="1"/>
          <p:nvPr/>
        </p:nvSpPr>
        <p:spPr>
          <a:xfrm>
            <a:off x="4860401" y="705911"/>
            <a:ext cx="1169162" cy="707886"/>
          </a:xfrm>
          <a:prstGeom prst="rect">
            <a:avLst/>
          </a:prstGeom>
          <a:noFill/>
          <a:ln w="6350" cmpd="sng">
            <a:noFill/>
          </a:ln>
        </p:spPr>
        <p:txBody>
          <a:bodyPr wrap="square" rtlCol="0">
            <a:spAutoFit/>
          </a:bodyPr>
          <a:lstStyle/>
          <a:p>
            <a:r>
              <a:rPr lang="en-US" sz="2000" dirty="0" smtClean="0"/>
              <a:t>Referral </a:t>
            </a:r>
          </a:p>
          <a:p>
            <a:r>
              <a:rPr lang="en-US" sz="2000" dirty="0" smtClean="0"/>
              <a:t>Resource</a:t>
            </a:r>
            <a:endParaRPr lang="en-US" sz="2000" dirty="0"/>
          </a:p>
        </p:txBody>
      </p:sp>
      <p:sp>
        <p:nvSpPr>
          <p:cNvPr id="87" name="TextBox 86"/>
          <p:cNvSpPr txBox="1"/>
          <p:nvPr/>
        </p:nvSpPr>
        <p:spPr>
          <a:xfrm>
            <a:off x="6841072" y="1697074"/>
            <a:ext cx="1952152" cy="707886"/>
          </a:xfrm>
          <a:prstGeom prst="rect">
            <a:avLst/>
          </a:prstGeom>
          <a:noFill/>
          <a:ln w="6350" cmpd="sng">
            <a:noFill/>
          </a:ln>
        </p:spPr>
        <p:txBody>
          <a:bodyPr wrap="square" rtlCol="0">
            <a:spAutoFit/>
          </a:bodyPr>
          <a:lstStyle/>
          <a:p>
            <a:r>
              <a:rPr lang="en-US" sz="2000" dirty="0" smtClean="0"/>
              <a:t>Continuing </a:t>
            </a:r>
          </a:p>
          <a:p>
            <a:r>
              <a:rPr lang="en-US" sz="2000" dirty="0" smtClean="0"/>
              <a:t>Education</a:t>
            </a:r>
            <a:endParaRPr lang="en-US" sz="2000" dirty="0"/>
          </a:p>
        </p:txBody>
      </p:sp>
      <p:sp>
        <p:nvSpPr>
          <p:cNvPr id="88" name="TextBox 87"/>
          <p:cNvSpPr txBox="1"/>
          <p:nvPr/>
        </p:nvSpPr>
        <p:spPr>
          <a:xfrm>
            <a:off x="12458113" y="1259855"/>
            <a:ext cx="1900825" cy="707886"/>
          </a:xfrm>
          <a:prstGeom prst="rect">
            <a:avLst/>
          </a:prstGeom>
          <a:noFill/>
          <a:ln w="6350" cmpd="sng">
            <a:noFill/>
          </a:ln>
        </p:spPr>
        <p:txBody>
          <a:bodyPr wrap="square" rtlCol="0">
            <a:spAutoFit/>
          </a:bodyPr>
          <a:lstStyle/>
          <a:p>
            <a:r>
              <a:rPr lang="en-US" sz="2000" dirty="0" smtClean="0"/>
              <a:t>Work with</a:t>
            </a:r>
          </a:p>
          <a:p>
            <a:r>
              <a:rPr lang="en-US" sz="2000" dirty="0" smtClean="0"/>
              <a:t> Auxiliaries</a:t>
            </a:r>
            <a:endParaRPr lang="en-US" sz="2000" dirty="0"/>
          </a:p>
        </p:txBody>
      </p:sp>
      <p:sp>
        <p:nvSpPr>
          <p:cNvPr id="89" name="TextBox 88"/>
          <p:cNvSpPr txBox="1"/>
          <p:nvPr/>
        </p:nvSpPr>
        <p:spPr>
          <a:xfrm>
            <a:off x="15168734" y="2568533"/>
            <a:ext cx="1691098" cy="1015663"/>
          </a:xfrm>
          <a:prstGeom prst="rect">
            <a:avLst/>
          </a:prstGeom>
          <a:noFill/>
        </p:spPr>
        <p:txBody>
          <a:bodyPr wrap="square" rtlCol="0">
            <a:spAutoFit/>
          </a:bodyPr>
          <a:lstStyle/>
          <a:p>
            <a:r>
              <a:rPr lang="en-US" sz="2000" dirty="0" smtClean="0"/>
              <a:t>More </a:t>
            </a:r>
          </a:p>
          <a:p>
            <a:r>
              <a:rPr lang="en-US" sz="2000" dirty="0" smtClean="0"/>
              <a:t>Diagnostic Experiences</a:t>
            </a:r>
            <a:endParaRPr lang="en-US" sz="2000" dirty="0"/>
          </a:p>
        </p:txBody>
      </p:sp>
      <p:sp>
        <p:nvSpPr>
          <p:cNvPr id="90" name="TextBox 89"/>
          <p:cNvSpPr txBox="1"/>
          <p:nvPr/>
        </p:nvSpPr>
        <p:spPr>
          <a:xfrm>
            <a:off x="17080048" y="2051017"/>
            <a:ext cx="3217113" cy="707886"/>
          </a:xfrm>
          <a:prstGeom prst="rect">
            <a:avLst/>
          </a:prstGeom>
          <a:noFill/>
          <a:ln w="6350" cmpd="sng">
            <a:noFill/>
          </a:ln>
        </p:spPr>
        <p:txBody>
          <a:bodyPr wrap="square" rtlCol="0">
            <a:spAutoFit/>
          </a:bodyPr>
          <a:lstStyle/>
          <a:p>
            <a:r>
              <a:rPr lang="en-US" sz="2000" dirty="0" smtClean="0"/>
              <a:t>Relate directly with Rural Patient Needs</a:t>
            </a:r>
            <a:endParaRPr lang="en-US" sz="2000" dirty="0"/>
          </a:p>
        </p:txBody>
      </p:sp>
      <p:sp>
        <p:nvSpPr>
          <p:cNvPr id="91" name="TextBox 90"/>
          <p:cNvSpPr txBox="1"/>
          <p:nvPr/>
        </p:nvSpPr>
        <p:spPr>
          <a:xfrm>
            <a:off x="12142337" y="1917506"/>
            <a:ext cx="2065448" cy="707886"/>
          </a:xfrm>
          <a:prstGeom prst="rect">
            <a:avLst/>
          </a:prstGeom>
          <a:noFill/>
          <a:ln w="6350" cmpd="sng">
            <a:noFill/>
          </a:ln>
        </p:spPr>
        <p:txBody>
          <a:bodyPr wrap="square" rtlCol="0">
            <a:spAutoFit/>
          </a:bodyPr>
          <a:lstStyle/>
          <a:p>
            <a:r>
              <a:rPr lang="en-US" sz="2000" dirty="0" smtClean="0"/>
              <a:t>More </a:t>
            </a:r>
            <a:r>
              <a:rPr lang="en-US" sz="2000" dirty="0" smtClean="0"/>
              <a:t>Clinical Experience</a:t>
            </a:r>
            <a:endParaRPr lang="en-US" sz="2000" dirty="0"/>
          </a:p>
        </p:txBody>
      </p:sp>
      <p:sp>
        <p:nvSpPr>
          <p:cNvPr id="98" name="TextBox 97"/>
          <p:cNvSpPr txBox="1"/>
          <p:nvPr/>
        </p:nvSpPr>
        <p:spPr>
          <a:xfrm>
            <a:off x="14207785" y="4444161"/>
            <a:ext cx="1491561" cy="707886"/>
          </a:xfrm>
          <a:prstGeom prst="rect">
            <a:avLst/>
          </a:prstGeom>
          <a:noFill/>
          <a:ln w="6350" cmpd="sng">
            <a:noFill/>
          </a:ln>
        </p:spPr>
        <p:txBody>
          <a:bodyPr wrap="square" rtlCol="0">
            <a:spAutoFit/>
          </a:bodyPr>
          <a:lstStyle/>
          <a:p>
            <a:r>
              <a:rPr lang="en-US" sz="2000" dirty="0" smtClean="0"/>
              <a:t>Business </a:t>
            </a:r>
          </a:p>
          <a:p>
            <a:r>
              <a:rPr lang="en-US" sz="2000" dirty="0" smtClean="0"/>
              <a:t>Office</a:t>
            </a:r>
            <a:endParaRPr lang="en-US" sz="2000" dirty="0"/>
          </a:p>
        </p:txBody>
      </p:sp>
      <p:sp>
        <p:nvSpPr>
          <p:cNvPr id="99" name="TextBox 98"/>
          <p:cNvSpPr txBox="1"/>
          <p:nvPr/>
        </p:nvSpPr>
        <p:spPr>
          <a:xfrm>
            <a:off x="12925668" y="2697549"/>
            <a:ext cx="3217113" cy="707886"/>
          </a:xfrm>
          <a:prstGeom prst="rect">
            <a:avLst/>
          </a:prstGeom>
          <a:noFill/>
          <a:ln w="6350" cmpd="sng">
            <a:noFill/>
          </a:ln>
        </p:spPr>
        <p:txBody>
          <a:bodyPr wrap="square" rtlCol="0">
            <a:spAutoFit/>
          </a:bodyPr>
          <a:lstStyle/>
          <a:p>
            <a:r>
              <a:rPr lang="en-US" sz="2000" dirty="0" smtClean="0"/>
              <a:t>Hands on Practice Management</a:t>
            </a:r>
            <a:endParaRPr lang="en-US" sz="2000" dirty="0"/>
          </a:p>
        </p:txBody>
      </p:sp>
      <p:sp>
        <p:nvSpPr>
          <p:cNvPr id="100" name="TextBox 99"/>
          <p:cNvSpPr txBox="1"/>
          <p:nvPr/>
        </p:nvSpPr>
        <p:spPr>
          <a:xfrm>
            <a:off x="17084881" y="2816699"/>
            <a:ext cx="3217113" cy="1015663"/>
          </a:xfrm>
          <a:prstGeom prst="rect">
            <a:avLst/>
          </a:prstGeom>
          <a:noFill/>
          <a:ln w="6350" cmpd="sng">
            <a:noFill/>
          </a:ln>
        </p:spPr>
        <p:txBody>
          <a:bodyPr wrap="square" rtlCol="0">
            <a:spAutoFit/>
          </a:bodyPr>
          <a:lstStyle/>
          <a:p>
            <a:r>
              <a:rPr lang="en-US" sz="2000" dirty="0" err="1" smtClean="0"/>
              <a:t>Interprofessional</a:t>
            </a:r>
            <a:r>
              <a:rPr lang="en-US" sz="2000" dirty="0" smtClean="0"/>
              <a:t>  Collaboration </a:t>
            </a:r>
            <a:r>
              <a:rPr lang="en-US" sz="2000" dirty="0" smtClean="0"/>
              <a:t>with </a:t>
            </a:r>
          </a:p>
          <a:p>
            <a:r>
              <a:rPr lang="en-US" sz="2000" dirty="0" smtClean="0"/>
              <a:t>Primary Care Partners</a:t>
            </a:r>
            <a:endParaRPr lang="en-US" sz="2000" dirty="0"/>
          </a:p>
        </p:txBody>
      </p:sp>
      <p:sp>
        <p:nvSpPr>
          <p:cNvPr id="101" name="TextBox 100"/>
          <p:cNvSpPr txBox="1"/>
          <p:nvPr/>
        </p:nvSpPr>
        <p:spPr>
          <a:xfrm>
            <a:off x="11892942" y="4090218"/>
            <a:ext cx="2465996" cy="707886"/>
          </a:xfrm>
          <a:prstGeom prst="rect">
            <a:avLst/>
          </a:prstGeom>
          <a:noFill/>
          <a:ln w="6350" cmpd="sng">
            <a:noFill/>
          </a:ln>
        </p:spPr>
        <p:txBody>
          <a:bodyPr wrap="square" rtlCol="0">
            <a:spAutoFit/>
          </a:bodyPr>
          <a:lstStyle/>
          <a:p>
            <a:r>
              <a:rPr lang="en-US" sz="2000" dirty="0" smtClean="0"/>
              <a:t>See Faculty </a:t>
            </a:r>
          </a:p>
          <a:p>
            <a:r>
              <a:rPr lang="en-US" sz="2000" dirty="0" smtClean="0"/>
              <a:t>Actually Practice </a:t>
            </a:r>
            <a:endParaRPr lang="en-US" sz="2000" dirty="0"/>
          </a:p>
        </p:txBody>
      </p:sp>
      <p:cxnSp>
        <p:nvCxnSpPr>
          <p:cNvPr id="102" name="Straight Connector 101"/>
          <p:cNvCxnSpPr/>
          <p:nvPr/>
        </p:nvCxnSpPr>
        <p:spPr>
          <a:xfrm flipH="1" flipV="1">
            <a:off x="16044862" y="4047652"/>
            <a:ext cx="471488" cy="713135"/>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15699347" y="4722552"/>
            <a:ext cx="2038664" cy="400110"/>
          </a:xfrm>
          <a:prstGeom prst="rect">
            <a:avLst/>
          </a:prstGeom>
          <a:noFill/>
        </p:spPr>
        <p:txBody>
          <a:bodyPr wrap="square" rtlCol="0">
            <a:spAutoFit/>
          </a:bodyPr>
          <a:lstStyle/>
          <a:p>
            <a:r>
              <a:rPr lang="en-US" sz="2000" dirty="0" smtClean="0"/>
              <a:t>Assist Faculty</a:t>
            </a:r>
            <a:endParaRPr lang="en-US" sz="2000" dirty="0"/>
          </a:p>
        </p:txBody>
      </p:sp>
      <p:sp>
        <p:nvSpPr>
          <p:cNvPr id="104" name="TextBox 103"/>
          <p:cNvSpPr txBox="1"/>
          <p:nvPr/>
        </p:nvSpPr>
        <p:spPr>
          <a:xfrm>
            <a:off x="11763401" y="5076083"/>
            <a:ext cx="3217113" cy="707886"/>
          </a:xfrm>
          <a:prstGeom prst="rect">
            <a:avLst/>
          </a:prstGeom>
          <a:noFill/>
          <a:ln w="6350" cmpd="sng">
            <a:noFill/>
          </a:ln>
        </p:spPr>
        <p:txBody>
          <a:bodyPr wrap="square" rtlCol="0">
            <a:spAutoFit/>
          </a:bodyPr>
          <a:lstStyle/>
          <a:p>
            <a:r>
              <a:rPr lang="en-US" sz="2000" dirty="0" smtClean="0"/>
              <a:t>Remove Part of </a:t>
            </a:r>
          </a:p>
          <a:p>
            <a:r>
              <a:rPr lang="en-US" sz="2000" dirty="0" smtClean="0"/>
              <a:t>4</a:t>
            </a:r>
            <a:r>
              <a:rPr lang="en-US" sz="2000" baseline="30000" dirty="0" smtClean="0"/>
              <a:t>th</a:t>
            </a:r>
            <a:r>
              <a:rPr lang="en-US" sz="2000" dirty="0" smtClean="0"/>
              <a:t> Year Expense</a:t>
            </a:r>
            <a:endParaRPr lang="en-US" sz="2000" dirty="0"/>
          </a:p>
        </p:txBody>
      </p:sp>
      <p:cxnSp>
        <p:nvCxnSpPr>
          <p:cNvPr id="105" name="Straight Connector 104"/>
          <p:cNvCxnSpPr/>
          <p:nvPr/>
        </p:nvCxnSpPr>
        <p:spPr>
          <a:xfrm flipH="1">
            <a:off x="10026956" y="5102530"/>
            <a:ext cx="1396643" cy="743540"/>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8770341" y="5951159"/>
            <a:ext cx="1455273" cy="1015663"/>
          </a:xfrm>
          <a:prstGeom prst="rect">
            <a:avLst/>
          </a:prstGeom>
          <a:noFill/>
        </p:spPr>
        <p:txBody>
          <a:bodyPr wrap="square" rtlCol="0">
            <a:spAutoFit/>
          </a:bodyPr>
          <a:lstStyle/>
          <a:p>
            <a:r>
              <a:rPr lang="en-US" sz="2000" dirty="0" smtClean="0"/>
              <a:t>Faculty Produce</a:t>
            </a:r>
          </a:p>
          <a:p>
            <a:r>
              <a:rPr lang="en-US" sz="2000" dirty="0" smtClean="0"/>
              <a:t>Income</a:t>
            </a:r>
            <a:endParaRPr lang="en-US" sz="2000" dirty="0"/>
          </a:p>
        </p:txBody>
      </p:sp>
      <p:sp>
        <p:nvSpPr>
          <p:cNvPr id="109" name="TextBox 108"/>
          <p:cNvSpPr txBox="1"/>
          <p:nvPr/>
        </p:nvSpPr>
        <p:spPr>
          <a:xfrm>
            <a:off x="4496483" y="4663665"/>
            <a:ext cx="2513230" cy="707886"/>
          </a:xfrm>
          <a:prstGeom prst="rect">
            <a:avLst/>
          </a:prstGeom>
          <a:noFill/>
          <a:ln w="6350" cmpd="sng">
            <a:noFill/>
          </a:ln>
        </p:spPr>
        <p:txBody>
          <a:bodyPr wrap="square" rtlCol="0">
            <a:spAutoFit/>
          </a:bodyPr>
          <a:lstStyle/>
          <a:p>
            <a:r>
              <a:rPr lang="en-US" sz="2000" dirty="0" smtClean="0"/>
              <a:t>Dental Student</a:t>
            </a:r>
          </a:p>
          <a:p>
            <a:r>
              <a:rPr lang="en-US" sz="2000" dirty="0" smtClean="0"/>
              <a:t>Patients</a:t>
            </a:r>
            <a:endParaRPr lang="en-US" sz="2000" dirty="0"/>
          </a:p>
        </p:txBody>
      </p:sp>
      <p:sp>
        <p:nvSpPr>
          <p:cNvPr id="110" name="TextBox 109"/>
          <p:cNvSpPr txBox="1"/>
          <p:nvPr/>
        </p:nvSpPr>
        <p:spPr>
          <a:xfrm>
            <a:off x="9098236" y="4612406"/>
            <a:ext cx="2513230" cy="400110"/>
          </a:xfrm>
          <a:prstGeom prst="rect">
            <a:avLst/>
          </a:prstGeom>
          <a:noFill/>
          <a:ln w="6350" cmpd="sng">
            <a:noFill/>
          </a:ln>
        </p:spPr>
        <p:txBody>
          <a:bodyPr wrap="square" rtlCol="0">
            <a:spAutoFit/>
          </a:bodyPr>
          <a:lstStyle/>
          <a:p>
            <a:r>
              <a:rPr lang="en-US" sz="2000" dirty="0" smtClean="0"/>
              <a:t>Safety Net</a:t>
            </a:r>
            <a:endParaRPr lang="en-US" sz="2000" dirty="0"/>
          </a:p>
        </p:txBody>
      </p:sp>
      <p:sp>
        <p:nvSpPr>
          <p:cNvPr id="111" name="TextBox 110"/>
          <p:cNvSpPr txBox="1"/>
          <p:nvPr/>
        </p:nvSpPr>
        <p:spPr>
          <a:xfrm>
            <a:off x="4059762" y="5533631"/>
            <a:ext cx="2513230" cy="707886"/>
          </a:xfrm>
          <a:prstGeom prst="rect">
            <a:avLst/>
          </a:prstGeom>
          <a:noFill/>
          <a:ln w="6350" cmpd="sng">
            <a:noFill/>
          </a:ln>
        </p:spPr>
        <p:txBody>
          <a:bodyPr wrap="square" rtlCol="0">
            <a:spAutoFit/>
          </a:bodyPr>
          <a:lstStyle/>
          <a:p>
            <a:r>
              <a:rPr lang="en-US" sz="2000" dirty="0" smtClean="0"/>
              <a:t>Comprehensive </a:t>
            </a:r>
          </a:p>
          <a:p>
            <a:r>
              <a:rPr lang="en-US" sz="2000" dirty="0" smtClean="0"/>
              <a:t>Care</a:t>
            </a:r>
            <a:endParaRPr lang="en-US" sz="2000" dirty="0"/>
          </a:p>
        </p:txBody>
      </p:sp>
      <p:cxnSp>
        <p:nvCxnSpPr>
          <p:cNvPr id="122" name="Straight Connector 121"/>
          <p:cNvCxnSpPr/>
          <p:nvPr/>
        </p:nvCxnSpPr>
        <p:spPr>
          <a:xfrm flipV="1">
            <a:off x="8096765" y="4054941"/>
            <a:ext cx="1256616" cy="166725"/>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8036273" y="5353082"/>
            <a:ext cx="2742336" cy="400110"/>
          </a:xfrm>
          <a:prstGeom prst="rect">
            <a:avLst/>
          </a:prstGeom>
          <a:noFill/>
          <a:ln w="6350" cmpd="sng">
            <a:noFill/>
          </a:ln>
        </p:spPr>
        <p:txBody>
          <a:bodyPr wrap="square" rtlCol="0">
            <a:spAutoFit/>
          </a:bodyPr>
          <a:lstStyle/>
          <a:p>
            <a:r>
              <a:rPr lang="en-US" sz="2000" dirty="0" smtClean="0"/>
              <a:t>Multiple Locations</a:t>
            </a:r>
            <a:endParaRPr lang="en-US" sz="2000" dirty="0"/>
          </a:p>
        </p:txBody>
      </p:sp>
      <p:sp>
        <p:nvSpPr>
          <p:cNvPr id="127" name="TextBox 126"/>
          <p:cNvSpPr txBox="1"/>
          <p:nvPr/>
        </p:nvSpPr>
        <p:spPr>
          <a:xfrm>
            <a:off x="7040001" y="4212296"/>
            <a:ext cx="2513230" cy="400110"/>
          </a:xfrm>
          <a:prstGeom prst="rect">
            <a:avLst/>
          </a:prstGeom>
          <a:noFill/>
          <a:ln w="6350" cmpd="sng">
            <a:noFill/>
          </a:ln>
        </p:spPr>
        <p:txBody>
          <a:bodyPr wrap="square" rtlCol="0">
            <a:spAutoFit/>
          </a:bodyPr>
          <a:lstStyle/>
          <a:p>
            <a:r>
              <a:rPr lang="en-US" sz="2000" dirty="0" smtClean="0"/>
              <a:t>Medicaid</a:t>
            </a:r>
            <a:endParaRPr lang="en-US" sz="2000" dirty="0"/>
          </a:p>
        </p:txBody>
      </p:sp>
      <p:sp>
        <p:nvSpPr>
          <p:cNvPr id="129" name="TextBox 128"/>
          <p:cNvSpPr txBox="1"/>
          <p:nvPr/>
        </p:nvSpPr>
        <p:spPr>
          <a:xfrm>
            <a:off x="3769802" y="2555089"/>
            <a:ext cx="2513230" cy="707886"/>
          </a:xfrm>
          <a:prstGeom prst="rect">
            <a:avLst/>
          </a:prstGeom>
          <a:noFill/>
          <a:ln w="6350" cmpd="sng">
            <a:noFill/>
          </a:ln>
        </p:spPr>
        <p:txBody>
          <a:bodyPr wrap="square" rtlCol="0">
            <a:spAutoFit/>
          </a:bodyPr>
          <a:lstStyle/>
          <a:p>
            <a:r>
              <a:rPr lang="en-US" sz="2000" dirty="0" smtClean="0"/>
              <a:t>Observe County</a:t>
            </a:r>
          </a:p>
          <a:p>
            <a:r>
              <a:rPr lang="en-US" sz="2000" dirty="0" smtClean="0"/>
              <a:t>Board of Health</a:t>
            </a:r>
            <a:endParaRPr lang="en-US" sz="2000" dirty="0"/>
          </a:p>
        </p:txBody>
      </p:sp>
      <p:sp>
        <p:nvSpPr>
          <p:cNvPr id="131" name="TextBox 130"/>
          <p:cNvSpPr txBox="1"/>
          <p:nvPr/>
        </p:nvSpPr>
        <p:spPr>
          <a:xfrm>
            <a:off x="-38800" y="5100395"/>
            <a:ext cx="3738751" cy="400110"/>
          </a:xfrm>
          <a:prstGeom prst="rect">
            <a:avLst/>
          </a:prstGeom>
          <a:noFill/>
          <a:ln w="6350" cmpd="sng">
            <a:noFill/>
          </a:ln>
        </p:spPr>
        <p:txBody>
          <a:bodyPr wrap="square" rtlCol="0">
            <a:spAutoFit/>
          </a:bodyPr>
          <a:lstStyle/>
          <a:p>
            <a:r>
              <a:rPr lang="en-US" sz="2000" dirty="0" smtClean="0"/>
              <a:t>Pipeline Development</a:t>
            </a:r>
            <a:endParaRPr lang="en-US" sz="2000" dirty="0"/>
          </a:p>
        </p:txBody>
      </p:sp>
      <p:sp>
        <p:nvSpPr>
          <p:cNvPr id="132" name="TextBox 131"/>
          <p:cNvSpPr txBox="1"/>
          <p:nvPr/>
        </p:nvSpPr>
        <p:spPr>
          <a:xfrm>
            <a:off x="5995984" y="3495103"/>
            <a:ext cx="2513230" cy="707886"/>
          </a:xfrm>
          <a:prstGeom prst="rect">
            <a:avLst/>
          </a:prstGeom>
          <a:noFill/>
          <a:ln w="6350" cmpd="sng">
            <a:noFill/>
          </a:ln>
        </p:spPr>
        <p:txBody>
          <a:bodyPr wrap="square" rtlCol="0">
            <a:spAutoFit/>
          </a:bodyPr>
          <a:lstStyle/>
          <a:p>
            <a:r>
              <a:rPr lang="en-US" sz="2000" dirty="0" smtClean="0"/>
              <a:t>Live in </a:t>
            </a:r>
          </a:p>
          <a:p>
            <a:r>
              <a:rPr lang="en-US" sz="2000" dirty="0" smtClean="0"/>
              <a:t>Rural Areas</a:t>
            </a:r>
            <a:endParaRPr lang="en-US" sz="2000" dirty="0"/>
          </a:p>
        </p:txBody>
      </p:sp>
      <p:sp>
        <p:nvSpPr>
          <p:cNvPr id="133" name="TextBox 132"/>
          <p:cNvSpPr txBox="1"/>
          <p:nvPr/>
        </p:nvSpPr>
        <p:spPr>
          <a:xfrm>
            <a:off x="2310075" y="2235743"/>
            <a:ext cx="2143161" cy="400110"/>
          </a:xfrm>
          <a:prstGeom prst="rect">
            <a:avLst/>
          </a:prstGeom>
          <a:noFill/>
          <a:ln w="6350" cmpd="sng">
            <a:noFill/>
          </a:ln>
        </p:spPr>
        <p:txBody>
          <a:bodyPr wrap="square" rtlCol="0">
            <a:spAutoFit/>
          </a:bodyPr>
          <a:lstStyle/>
          <a:p>
            <a:r>
              <a:rPr lang="en-US" sz="2000" dirty="0" smtClean="0"/>
              <a:t>Mentoring</a:t>
            </a:r>
            <a:endParaRPr lang="en-US" sz="2000" dirty="0"/>
          </a:p>
        </p:txBody>
      </p:sp>
      <p:sp>
        <p:nvSpPr>
          <p:cNvPr id="134" name="TextBox 133"/>
          <p:cNvSpPr txBox="1"/>
          <p:nvPr/>
        </p:nvSpPr>
        <p:spPr>
          <a:xfrm>
            <a:off x="3403588" y="1163453"/>
            <a:ext cx="1681499" cy="400110"/>
          </a:xfrm>
          <a:prstGeom prst="rect">
            <a:avLst/>
          </a:prstGeom>
          <a:noFill/>
          <a:ln w="6350" cmpd="sng">
            <a:noFill/>
          </a:ln>
        </p:spPr>
        <p:txBody>
          <a:bodyPr wrap="square" rtlCol="0">
            <a:spAutoFit/>
          </a:bodyPr>
          <a:lstStyle/>
          <a:p>
            <a:r>
              <a:rPr lang="en-US" sz="2000" dirty="0" smtClean="0"/>
              <a:t>Selection</a:t>
            </a:r>
            <a:endParaRPr lang="en-US" sz="2000" dirty="0"/>
          </a:p>
        </p:txBody>
      </p:sp>
      <p:sp>
        <p:nvSpPr>
          <p:cNvPr id="135" name="TextBox 134"/>
          <p:cNvSpPr txBox="1"/>
          <p:nvPr/>
        </p:nvSpPr>
        <p:spPr>
          <a:xfrm>
            <a:off x="1033739" y="2816699"/>
            <a:ext cx="3592330" cy="400110"/>
          </a:xfrm>
          <a:prstGeom prst="rect">
            <a:avLst/>
          </a:prstGeom>
          <a:noFill/>
        </p:spPr>
        <p:txBody>
          <a:bodyPr wrap="square" rtlCol="0">
            <a:spAutoFit/>
          </a:bodyPr>
          <a:lstStyle/>
          <a:p>
            <a:r>
              <a:rPr lang="en-US" sz="2000" dirty="0" smtClean="0"/>
              <a:t>Community Outreach</a:t>
            </a:r>
            <a:endParaRPr lang="en-US" sz="2000" dirty="0"/>
          </a:p>
        </p:txBody>
      </p:sp>
      <p:sp>
        <p:nvSpPr>
          <p:cNvPr id="84" name="Oval 83"/>
          <p:cNvSpPr/>
          <p:nvPr/>
        </p:nvSpPr>
        <p:spPr>
          <a:xfrm>
            <a:off x="11327792" y="0"/>
            <a:ext cx="3279386" cy="852591"/>
          </a:xfrm>
          <a:prstGeom prst="ellips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Resource to State</a:t>
            </a:r>
            <a:endParaRPr lang="en-US" sz="2400" dirty="0"/>
          </a:p>
        </p:txBody>
      </p:sp>
      <p:cxnSp>
        <p:nvCxnSpPr>
          <p:cNvPr id="92" name="Straight Connector 91"/>
          <p:cNvCxnSpPr/>
          <p:nvPr/>
        </p:nvCxnSpPr>
        <p:spPr>
          <a:xfrm flipH="1">
            <a:off x="10895845" y="852592"/>
            <a:ext cx="1869755" cy="1844957"/>
          </a:xfrm>
          <a:prstGeom prst="line">
            <a:avLst/>
          </a:prstGeom>
          <a:ln w="9525">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10800000">
            <a:off x="10895845" y="1864519"/>
            <a:ext cx="565180" cy="255529"/>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rot="10800000">
            <a:off x="10941564" y="644369"/>
            <a:ext cx="1270331" cy="697153"/>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31" idx="1"/>
          </p:cNvCxnSpPr>
          <p:nvPr/>
        </p:nvCxnSpPr>
        <p:spPr>
          <a:xfrm rot="10800000" flipV="1">
            <a:off x="12254219" y="998311"/>
            <a:ext cx="1691966" cy="317444"/>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rot="10800000" flipV="1">
            <a:off x="11611467" y="1697074"/>
            <a:ext cx="1033449" cy="163192"/>
          </a:xfrm>
          <a:prstGeom prst="line">
            <a:avLst/>
          </a:prstGeom>
          <a:ln w="6350" cmpd="sng">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3946185" y="644368"/>
            <a:ext cx="3480840" cy="707886"/>
          </a:xfrm>
          <a:prstGeom prst="rect">
            <a:avLst/>
          </a:prstGeom>
          <a:noFill/>
        </p:spPr>
        <p:txBody>
          <a:bodyPr wrap="square" rtlCol="0">
            <a:spAutoFit/>
          </a:bodyPr>
          <a:lstStyle/>
          <a:p>
            <a:r>
              <a:rPr lang="en-US" sz="2000" dirty="0" smtClean="0"/>
              <a:t>Increase Healthcare Infrastructure</a:t>
            </a:r>
            <a:endParaRPr lang="en-US" sz="2000" dirty="0"/>
          </a:p>
        </p:txBody>
      </p:sp>
      <p:sp>
        <p:nvSpPr>
          <p:cNvPr id="106" name="TextBox 105"/>
          <p:cNvSpPr txBox="1"/>
          <p:nvPr/>
        </p:nvSpPr>
        <p:spPr>
          <a:xfrm>
            <a:off x="10073679" y="167303"/>
            <a:ext cx="1537787" cy="707886"/>
          </a:xfrm>
          <a:prstGeom prst="rect">
            <a:avLst/>
          </a:prstGeom>
          <a:noFill/>
        </p:spPr>
        <p:txBody>
          <a:bodyPr wrap="square" rtlCol="0">
            <a:spAutoFit/>
          </a:bodyPr>
          <a:lstStyle/>
          <a:p>
            <a:r>
              <a:rPr lang="en-US" sz="2000" dirty="0" smtClean="0"/>
              <a:t>Economic Impact</a:t>
            </a:r>
            <a:endParaRPr lang="en-US" sz="2000" dirty="0"/>
          </a:p>
        </p:txBody>
      </p:sp>
      <p:sp>
        <p:nvSpPr>
          <p:cNvPr id="108" name="TextBox 107"/>
          <p:cNvSpPr txBox="1"/>
          <p:nvPr/>
        </p:nvSpPr>
        <p:spPr>
          <a:xfrm>
            <a:off x="9774864" y="1563563"/>
            <a:ext cx="1686161" cy="707886"/>
          </a:xfrm>
          <a:prstGeom prst="rect">
            <a:avLst/>
          </a:prstGeom>
          <a:noFill/>
        </p:spPr>
        <p:txBody>
          <a:bodyPr wrap="square" rtlCol="0">
            <a:spAutoFit/>
          </a:bodyPr>
          <a:lstStyle/>
          <a:p>
            <a:r>
              <a:rPr lang="en-US" sz="2000" dirty="0" smtClean="0"/>
              <a:t>University Presence</a:t>
            </a:r>
            <a:endParaRPr lang="en-US" sz="2000" dirty="0"/>
          </a:p>
        </p:txBody>
      </p:sp>
      <p:sp>
        <p:nvSpPr>
          <p:cNvPr id="112" name="TextBox 111"/>
          <p:cNvSpPr txBox="1"/>
          <p:nvPr/>
        </p:nvSpPr>
        <p:spPr>
          <a:xfrm>
            <a:off x="14647254" y="1534311"/>
            <a:ext cx="1537787" cy="400110"/>
          </a:xfrm>
          <a:prstGeom prst="rect">
            <a:avLst/>
          </a:prstGeom>
          <a:noFill/>
        </p:spPr>
        <p:txBody>
          <a:bodyPr wrap="square" rtlCol="0">
            <a:spAutoFit/>
          </a:bodyPr>
          <a:lstStyle/>
          <a:p>
            <a:r>
              <a:rPr lang="en-US" sz="2000" dirty="0" smtClean="0"/>
              <a:t>Create Jobs</a:t>
            </a:r>
            <a:endParaRPr lang="en-US" sz="2000" dirty="0"/>
          </a:p>
        </p:txBody>
      </p:sp>
      <p:sp>
        <p:nvSpPr>
          <p:cNvPr id="123" name="TextBox 122"/>
          <p:cNvSpPr txBox="1"/>
          <p:nvPr/>
        </p:nvSpPr>
        <p:spPr>
          <a:xfrm>
            <a:off x="9971822" y="875193"/>
            <a:ext cx="1669754" cy="400110"/>
          </a:xfrm>
          <a:prstGeom prst="rect">
            <a:avLst/>
          </a:prstGeom>
          <a:noFill/>
          <a:ln w="6350" cmpd="sng">
            <a:noFill/>
          </a:ln>
        </p:spPr>
        <p:txBody>
          <a:bodyPr wrap="square" rtlCol="0">
            <a:spAutoFit/>
          </a:bodyPr>
          <a:lstStyle/>
          <a:p>
            <a:r>
              <a:rPr lang="en-US" sz="2000" dirty="0" smtClean="0"/>
              <a:t>Support</a:t>
            </a:r>
            <a:endParaRPr lang="en-US" sz="2000" dirty="0"/>
          </a:p>
        </p:txBody>
      </p:sp>
    </p:spTree>
    <p:extLst>
      <p:ext uri="{BB962C8B-B14F-4D97-AF65-F5344CB8AC3E}">
        <p14:creationId xmlns:p14="http://schemas.microsoft.com/office/powerpoint/2010/main" xmlns="" val="141831534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543050" y="10685"/>
            <a:ext cx="17487900" cy="1143000"/>
          </a:xfrm>
        </p:spPr>
        <p:txBody>
          <a:bodyPr>
            <a:normAutofit fontScale="90000"/>
          </a:bodyPr>
          <a:lstStyle/>
          <a:p>
            <a:r>
              <a:rPr lang="en-US" dirty="0" smtClean="0"/>
              <a:t>Community Service Learning Centers</a:t>
            </a:r>
            <a:br>
              <a:rPr lang="en-US" dirty="0" smtClean="0"/>
            </a:br>
            <a:endParaRPr lang="en-US" dirty="0" smtClean="0"/>
          </a:p>
        </p:txBody>
      </p:sp>
      <p:sp>
        <p:nvSpPr>
          <p:cNvPr id="3" name="Content Placeholder 2"/>
          <p:cNvSpPr>
            <a:spLocks noGrp="1"/>
          </p:cNvSpPr>
          <p:nvPr>
            <p:ph idx="1"/>
          </p:nvPr>
        </p:nvSpPr>
        <p:spPr>
          <a:xfrm>
            <a:off x="1156996" y="765110"/>
            <a:ext cx="18999997" cy="6326847"/>
          </a:xfrm>
        </p:spPr>
        <p:txBody>
          <a:bodyPr>
            <a:noAutofit/>
          </a:bodyPr>
          <a:lstStyle/>
          <a:p>
            <a:pPr>
              <a:spcBef>
                <a:spcPts val="0"/>
              </a:spcBef>
            </a:pPr>
            <a:r>
              <a:rPr lang="en-US" dirty="0" smtClean="0"/>
              <a:t>Faculty</a:t>
            </a:r>
          </a:p>
          <a:p>
            <a:pPr lvl="1">
              <a:spcBef>
                <a:spcPts val="0"/>
              </a:spcBef>
            </a:pPr>
            <a:r>
              <a:rPr lang="en-US" sz="3200" dirty="0" smtClean="0"/>
              <a:t>Practicing general dentist</a:t>
            </a:r>
          </a:p>
          <a:p>
            <a:pPr lvl="1">
              <a:spcBef>
                <a:spcPts val="0"/>
              </a:spcBef>
            </a:pPr>
            <a:r>
              <a:rPr lang="en-US" sz="3200" dirty="0" smtClean="0"/>
              <a:t>Community dentists</a:t>
            </a:r>
          </a:p>
          <a:p>
            <a:pPr>
              <a:spcBef>
                <a:spcPts val="0"/>
              </a:spcBef>
            </a:pPr>
            <a:r>
              <a:rPr lang="en-US" dirty="0" smtClean="0"/>
              <a:t>Residents</a:t>
            </a:r>
          </a:p>
          <a:p>
            <a:pPr lvl="1">
              <a:spcBef>
                <a:spcPts val="0"/>
              </a:spcBef>
            </a:pPr>
            <a:r>
              <a:rPr lang="en-US" sz="3200" dirty="0" smtClean="0"/>
              <a:t>2 AEGD residents</a:t>
            </a:r>
          </a:p>
          <a:p>
            <a:pPr>
              <a:spcBef>
                <a:spcPts val="0"/>
              </a:spcBef>
            </a:pPr>
            <a:r>
              <a:rPr lang="en-US" dirty="0" err="1" smtClean="0"/>
              <a:t>Predoctoral</a:t>
            </a:r>
            <a:r>
              <a:rPr lang="en-US" dirty="0" smtClean="0"/>
              <a:t> Students</a:t>
            </a:r>
          </a:p>
          <a:p>
            <a:pPr lvl="1">
              <a:spcBef>
                <a:spcPts val="0"/>
              </a:spcBef>
            </a:pPr>
            <a:r>
              <a:rPr lang="en-US" sz="3200" dirty="0" smtClean="0"/>
              <a:t>4-5 per site, each student rotates to three sites</a:t>
            </a:r>
          </a:p>
          <a:p>
            <a:pPr>
              <a:spcBef>
                <a:spcPts val="0"/>
              </a:spcBef>
            </a:pPr>
            <a:r>
              <a:rPr lang="en-US" dirty="0" smtClean="0"/>
              <a:t>Staff</a:t>
            </a:r>
          </a:p>
          <a:p>
            <a:pPr lvl="1">
              <a:spcBef>
                <a:spcPts val="0"/>
              </a:spcBef>
            </a:pPr>
            <a:r>
              <a:rPr lang="en-US" sz="3200" dirty="0" smtClean="0"/>
              <a:t>Business manager and staff</a:t>
            </a:r>
          </a:p>
          <a:p>
            <a:pPr lvl="1">
              <a:spcBef>
                <a:spcPts val="0"/>
              </a:spcBef>
            </a:pPr>
            <a:r>
              <a:rPr lang="en-US" sz="3200" dirty="0" smtClean="0"/>
              <a:t>Dental assistants</a:t>
            </a:r>
          </a:p>
          <a:p>
            <a:pPr lvl="1">
              <a:spcBef>
                <a:spcPts val="0"/>
              </a:spcBef>
            </a:pPr>
            <a:r>
              <a:rPr lang="en-US" sz="3200" dirty="0" smtClean="0"/>
              <a:t>Hygienists</a:t>
            </a:r>
          </a:p>
          <a:p>
            <a:pPr lvl="1">
              <a:spcBef>
                <a:spcPts val="0"/>
              </a:spcBef>
            </a:pPr>
            <a:r>
              <a:rPr lang="en-US" sz="3200" dirty="0" smtClean="0"/>
              <a:t>Patient coordinator/dental social worker</a:t>
            </a:r>
          </a:p>
        </p:txBody>
      </p:sp>
      <p:pic>
        <p:nvPicPr>
          <p:cNvPr id="6" name="Picture 5" descr="Transparent_ECU-SoD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478000" y="6241490"/>
            <a:ext cx="5678993" cy="482925"/>
          </a:xfrm>
          <a:prstGeom prst="rect">
            <a:avLst/>
          </a:prstGeom>
        </p:spPr>
      </p:pic>
    </p:spTree>
    <p:extLst>
      <p:ext uri="{BB962C8B-B14F-4D97-AF65-F5344CB8AC3E}">
        <p14:creationId xmlns:p14="http://schemas.microsoft.com/office/powerpoint/2010/main" xmlns="" val="384021646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xmlns="" val="0"/>
              </a:ext>
            </a:extLst>
          </a:blip>
          <a:srcRect l="3834" t="24542" r="3138" b="34461"/>
          <a:stretch/>
        </p:blipFill>
        <p:spPr>
          <a:xfrm>
            <a:off x="411481" y="1950720"/>
            <a:ext cx="19862327" cy="2905761"/>
          </a:xfrm>
          <a:prstGeom prst="rect">
            <a:avLst/>
          </a:prstGeom>
        </p:spPr>
      </p:pic>
      <p:sp>
        <p:nvSpPr>
          <p:cNvPr id="7" name="TextBox 6"/>
          <p:cNvSpPr txBox="1"/>
          <p:nvPr/>
        </p:nvSpPr>
        <p:spPr>
          <a:xfrm>
            <a:off x="814132" y="664706"/>
            <a:ext cx="19093916" cy="646331"/>
          </a:xfrm>
          <a:prstGeom prst="rect">
            <a:avLst/>
          </a:prstGeom>
          <a:noFill/>
        </p:spPr>
        <p:txBody>
          <a:bodyPr wrap="square" rtlCol="0">
            <a:spAutoFit/>
          </a:bodyPr>
          <a:lstStyle/>
          <a:p>
            <a:pPr algn="ctr"/>
            <a:r>
              <a:rPr lang="en-US" sz="3600" dirty="0" smtClean="0">
                <a:solidFill>
                  <a:srgbClr val="000000"/>
                </a:solidFill>
              </a:rPr>
              <a:t>Ahoskie Community Service Learning Center</a:t>
            </a:r>
          </a:p>
        </p:txBody>
      </p:sp>
    </p:spTree>
    <p:extLst>
      <p:ext uri="{BB962C8B-B14F-4D97-AF65-F5344CB8AC3E}">
        <p14:creationId xmlns:p14="http://schemas.microsoft.com/office/powerpoint/2010/main" xmlns="" val="417703586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85802" y="3820318"/>
            <a:ext cx="3600450" cy="1386164"/>
          </a:xfrm>
          <a:prstGeom prst="roundRect">
            <a:avLst/>
          </a:prstGeom>
          <a:solidFill>
            <a:srgbClr val="FDC33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Division of </a:t>
            </a:r>
            <a:r>
              <a:rPr lang="en-US" sz="3200" dirty="0" err="1" smtClean="0"/>
              <a:t>Endodontology</a:t>
            </a:r>
            <a:endParaRPr lang="en-US" sz="3200" dirty="0"/>
          </a:p>
        </p:txBody>
      </p:sp>
      <p:sp>
        <p:nvSpPr>
          <p:cNvPr id="10" name="Rounded Rectangle 9"/>
          <p:cNvSpPr/>
          <p:nvPr/>
        </p:nvSpPr>
        <p:spPr>
          <a:xfrm>
            <a:off x="4591051" y="3820318"/>
            <a:ext cx="3657600" cy="1386164"/>
          </a:xfrm>
          <a:prstGeom prst="roundRect">
            <a:avLst/>
          </a:prstGeom>
          <a:solidFill>
            <a:srgbClr val="FDC33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Division of Periodontology</a:t>
            </a:r>
            <a:endParaRPr lang="en-US" sz="3200" dirty="0"/>
          </a:p>
        </p:txBody>
      </p:sp>
      <p:sp>
        <p:nvSpPr>
          <p:cNvPr id="11" name="Rounded Rectangle 10"/>
          <p:cNvSpPr/>
          <p:nvPr/>
        </p:nvSpPr>
        <p:spPr>
          <a:xfrm>
            <a:off x="8477250" y="3820318"/>
            <a:ext cx="3676651" cy="1386164"/>
          </a:xfrm>
          <a:prstGeom prst="roundRect">
            <a:avLst/>
          </a:prstGeom>
          <a:solidFill>
            <a:srgbClr val="FDC33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Division of Oral Maxillofacial Pathology </a:t>
            </a:r>
            <a:endParaRPr lang="en-US" sz="3200" dirty="0"/>
          </a:p>
        </p:txBody>
      </p:sp>
      <p:sp>
        <p:nvSpPr>
          <p:cNvPr id="12" name="Rounded Rectangle 11"/>
          <p:cNvSpPr/>
          <p:nvPr/>
        </p:nvSpPr>
        <p:spPr>
          <a:xfrm>
            <a:off x="12401549" y="3820319"/>
            <a:ext cx="3600452" cy="1386164"/>
          </a:xfrm>
          <a:prstGeom prst="roundRect">
            <a:avLst/>
          </a:prstGeom>
          <a:solidFill>
            <a:srgbClr val="FDC33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t>Division of Oral Maxillofacial Surgery </a:t>
            </a:r>
          </a:p>
        </p:txBody>
      </p:sp>
      <p:sp>
        <p:nvSpPr>
          <p:cNvPr id="14" name="Rounded Rectangle 13"/>
          <p:cNvSpPr/>
          <p:nvPr/>
        </p:nvSpPr>
        <p:spPr>
          <a:xfrm>
            <a:off x="4838703" y="541176"/>
            <a:ext cx="11010899" cy="1914157"/>
          </a:xfrm>
          <a:prstGeom prst="roundRect">
            <a:avLst/>
          </a:prstGeom>
          <a:solidFill>
            <a:srgbClr val="FDC33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Department of Surgical Sciences</a:t>
            </a:r>
            <a:endParaRPr lang="en-US" sz="4800" dirty="0"/>
          </a:p>
        </p:txBody>
      </p:sp>
      <p:sp>
        <p:nvSpPr>
          <p:cNvPr id="15" name="Rounded Rectangle 14"/>
          <p:cNvSpPr/>
          <p:nvPr/>
        </p:nvSpPr>
        <p:spPr>
          <a:xfrm>
            <a:off x="16311320" y="3820318"/>
            <a:ext cx="3429000" cy="1386164"/>
          </a:xfrm>
          <a:prstGeom prst="roundRect">
            <a:avLst/>
          </a:prstGeom>
          <a:solidFill>
            <a:srgbClr val="FDC33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Basic Science Instruction</a:t>
            </a:r>
            <a:endParaRPr lang="en-US" sz="3200" dirty="0"/>
          </a:p>
        </p:txBody>
      </p:sp>
      <p:sp>
        <p:nvSpPr>
          <p:cNvPr id="16" name="Down Arrow 15"/>
          <p:cNvSpPr/>
          <p:nvPr/>
        </p:nvSpPr>
        <p:spPr>
          <a:xfrm>
            <a:off x="9677399" y="2455333"/>
            <a:ext cx="1090422" cy="978408"/>
          </a:xfrm>
          <a:prstGeom prst="downArrow">
            <a:avLst>
              <a:gd name="adj1" fmla="val 50000"/>
              <a:gd name="adj2" fmla="val 53494"/>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rot="2971562">
            <a:off x="3593129" y="1470481"/>
            <a:ext cx="484632" cy="2750132"/>
          </a:xfrm>
          <a:prstGeom prst="downArrow">
            <a:avLst>
              <a:gd name="adj1" fmla="val 50000"/>
              <a:gd name="adj2" fmla="val 53494"/>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13361288" y="2455334"/>
            <a:ext cx="1090422" cy="978408"/>
          </a:xfrm>
          <a:prstGeom prst="downArrow">
            <a:avLst>
              <a:gd name="adj1" fmla="val 50000"/>
              <a:gd name="adj2" fmla="val 53494"/>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5943600" y="2437786"/>
            <a:ext cx="1090422" cy="978408"/>
          </a:xfrm>
          <a:prstGeom prst="downArrow">
            <a:avLst>
              <a:gd name="adj1" fmla="val 50000"/>
              <a:gd name="adj2" fmla="val 53494"/>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rot="18668974">
            <a:off x="16588636" y="1474067"/>
            <a:ext cx="484632" cy="2750132"/>
          </a:xfrm>
          <a:prstGeom prst="downArrow">
            <a:avLst>
              <a:gd name="adj1" fmla="val 50000"/>
              <a:gd name="adj2" fmla="val 53494"/>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2651949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72101" y="2023534"/>
            <a:ext cx="9734551" cy="1989667"/>
          </a:xfrm>
          <a:prstGeom prst="roundRect">
            <a:avLst/>
          </a:prstGeom>
          <a:solidFill>
            <a:srgbClr val="FDC33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Division of Periodontology</a:t>
            </a:r>
            <a:endParaRPr lang="en-US" sz="4800" dirty="0"/>
          </a:p>
        </p:txBody>
      </p:sp>
    </p:spTree>
    <p:extLst>
      <p:ext uri="{BB962C8B-B14F-4D97-AF65-F5344CB8AC3E}">
        <p14:creationId xmlns:p14="http://schemas.microsoft.com/office/powerpoint/2010/main" xmlns="" val="305072130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3" name="Content Placeholder 2"/>
          <p:cNvSpPr>
            <a:spLocks noGrp="1"/>
          </p:cNvSpPr>
          <p:nvPr>
            <p:ph idx="1"/>
          </p:nvPr>
        </p:nvSpPr>
        <p:spPr>
          <a:xfrm>
            <a:off x="1028699" y="1417639"/>
            <a:ext cx="12791212" cy="4525963"/>
          </a:xfrm>
        </p:spPr>
        <p:txBody>
          <a:bodyPr>
            <a:noAutofit/>
          </a:bodyPr>
          <a:lstStyle/>
          <a:p>
            <a:pPr marL="457200" indent="-457200">
              <a:buFont typeface="Arial"/>
              <a:buChar char="•"/>
            </a:pPr>
            <a:r>
              <a:rPr lang="en-US" dirty="0" smtClean="0"/>
              <a:t>“Innovation With a Purpose”</a:t>
            </a:r>
          </a:p>
          <a:p>
            <a:pPr marL="457200" indent="-457200">
              <a:buFont typeface="Arial"/>
              <a:buChar char="•"/>
            </a:pPr>
            <a:r>
              <a:rPr lang="en-US" dirty="0" smtClean="0"/>
              <a:t>Use is NOT an option</a:t>
            </a:r>
          </a:p>
          <a:p>
            <a:pPr marL="457200" indent="-457200">
              <a:buFont typeface="Arial"/>
              <a:buChar char="•"/>
            </a:pPr>
            <a:r>
              <a:rPr lang="en-US" dirty="0" smtClean="0"/>
              <a:t>All Apple (MacBook, </a:t>
            </a:r>
            <a:r>
              <a:rPr lang="en-US" dirty="0" err="1" smtClean="0"/>
              <a:t>iPad</a:t>
            </a:r>
            <a:r>
              <a:rPr lang="en-US" dirty="0" smtClean="0"/>
              <a:t>, iPhone)</a:t>
            </a:r>
          </a:p>
          <a:p>
            <a:pPr marL="457200" indent="-457200">
              <a:buFont typeface="Arial"/>
              <a:buChar char="•"/>
            </a:pPr>
            <a:r>
              <a:rPr lang="en-US" dirty="0" smtClean="0"/>
              <a:t>State-of-the-Art Clinical Technology</a:t>
            </a:r>
          </a:p>
          <a:p>
            <a:pPr marL="457200" indent="-457200">
              <a:buFont typeface="Arial"/>
              <a:buChar char="•"/>
            </a:pPr>
            <a:r>
              <a:rPr lang="en-US" dirty="0" smtClean="0"/>
              <a:t>7 iBook Platforms (facilitate problem-solving in class, </a:t>
            </a:r>
            <a:r>
              <a:rPr lang="en-US" dirty="0" err="1" smtClean="0"/>
              <a:t>chairside</a:t>
            </a:r>
            <a:r>
              <a:rPr lang="en-US" dirty="0" smtClean="0"/>
              <a:t> and at home)</a:t>
            </a:r>
          </a:p>
          <a:p>
            <a:pPr marL="457200" indent="-457200">
              <a:buFont typeface="Arial"/>
              <a:buChar char="•"/>
            </a:pPr>
            <a:r>
              <a:rPr lang="en-US" dirty="0" smtClean="0"/>
              <a:t>Yammer</a:t>
            </a:r>
          </a:p>
          <a:p>
            <a:pPr marL="457200" indent="-457200">
              <a:buFont typeface="Arial"/>
              <a:buChar char="•"/>
            </a:pPr>
            <a:r>
              <a:rPr lang="en-US" dirty="0" smtClean="0"/>
              <a:t>New Learning Management System (LMS)</a:t>
            </a:r>
          </a:p>
          <a:p>
            <a:pPr marL="457200" indent="-457200">
              <a:buFont typeface="Arial"/>
              <a:buChar char="•"/>
            </a:pPr>
            <a:r>
              <a:rPr lang="en-US" dirty="0" smtClean="0"/>
              <a:t>Robust connectivity to CSLCs</a:t>
            </a:r>
          </a:p>
        </p:txBody>
      </p:sp>
      <p:pic>
        <p:nvPicPr>
          <p:cNvPr id="11" name="Picture 10" descr="APPLE_Tech3.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551298" y="-335902"/>
            <a:ext cx="9303362" cy="5582449"/>
          </a:xfrm>
          <a:prstGeom prst="rect">
            <a:avLst/>
          </a:prstGeom>
        </p:spPr>
      </p:pic>
    </p:spTree>
    <p:extLst>
      <p:ext uri="{BB962C8B-B14F-4D97-AF65-F5344CB8AC3E}">
        <p14:creationId xmlns:p14="http://schemas.microsoft.com/office/powerpoint/2010/main" xmlns="" val="74547115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Curriculum</a:t>
            </a:r>
            <a:endParaRPr lang="en-US" dirty="0"/>
          </a:p>
        </p:txBody>
      </p:sp>
      <p:sp>
        <p:nvSpPr>
          <p:cNvPr id="5" name="Content Placeholder 4"/>
          <p:cNvSpPr>
            <a:spLocks noGrp="1"/>
          </p:cNvSpPr>
          <p:nvPr>
            <p:ph idx="1"/>
          </p:nvPr>
        </p:nvSpPr>
        <p:spPr/>
        <p:txBody>
          <a:bodyPr>
            <a:normAutofit/>
          </a:bodyPr>
          <a:lstStyle/>
          <a:p>
            <a:pPr marL="457200" indent="-457200">
              <a:buFont typeface="Arial"/>
              <a:buChar char="•"/>
            </a:pPr>
            <a:r>
              <a:rPr lang="en-US" sz="3600" dirty="0" smtClean="0"/>
              <a:t>Collaborative learning through case-based seminars</a:t>
            </a:r>
          </a:p>
          <a:p>
            <a:pPr marL="457200" indent="-457200">
              <a:buFont typeface="Arial"/>
              <a:buChar char="•"/>
            </a:pPr>
            <a:r>
              <a:rPr lang="en-US" sz="3600" dirty="0" smtClean="0"/>
              <a:t>Weekly grand rounds and cumulative reflection</a:t>
            </a:r>
          </a:p>
          <a:p>
            <a:pPr marL="457200" indent="-457200">
              <a:buFont typeface="Arial"/>
              <a:buChar char="•"/>
            </a:pPr>
            <a:r>
              <a:rPr lang="en-US" sz="3600" dirty="0" smtClean="0"/>
              <a:t>Systems-based, clinical integration approach to basic science education</a:t>
            </a:r>
          </a:p>
          <a:p>
            <a:pPr marL="457200" indent="-457200">
              <a:buFont typeface="Arial"/>
              <a:buChar char="•"/>
            </a:pPr>
            <a:r>
              <a:rPr lang="en-US" sz="3600" dirty="0" smtClean="0"/>
              <a:t>CSLC with distance learning technology</a:t>
            </a:r>
            <a:endParaRPr lang="en-US" sz="3600" dirty="0"/>
          </a:p>
        </p:txBody>
      </p:sp>
    </p:spTree>
    <p:extLst>
      <p:ext uri="{BB962C8B-B14F-4D97-AF65-F5344CB8AC3E}">
        <p14:creationId xmlns:p14="http://schemas.microsoft.com/office/powerpoint/2010/main" xmlns="" val="377425628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Curriculum</a:t>
            </a:r>
            <a:endParaRPr lang="en-US" dirty="0"/>
          </a:p>
        </p:txBody>
      </p:sp>
      <p:sp>
        <p:nvSpPr>
          <p:cNvPr id="5" name="Content Placeholder 4"/>
          <p:cNvSpPr>
            <a:spLocks noGrp="1"/>
          </p:cNvSpPr>
          <p:nvPr>
            <p:ph idx="1"/>
          </p:nvPr>
        </p:nvSpPr>
        <p:spPr/>
        <p:txBody>
          <a:bodyPr>
            <a:normAutofit/>
          </a:bodyPr>
          <a:lstStyle/>
          <a:p>
            <a:pPr marL="457200" indent="-457200">
              <a:buFont typeface="Arial"/>
              <a:buChar char="•"/>
            </a:pPr>
            <a:r>
              <a:rPr lang="en-US" sz="3600" dirty="0" smtClean="0"/>
              <a:t>Foundational Biological Sciences</a:t>
            </a:r>
          </a:p>
          <a:p>
            <a:pPr marL="457200" indent="-457200">
              <a:buFont typeface="Arial"/>
              <a:buChar char="•"/>
            </a:pPr>
            <a:r>
              <a:rPr lang="en-US" sz="3600" dirty="0" smtClean="0"/>
              <a:t>Dental Care Foundations</a:t>
            </a:r>
          </a:p>
          <a:p>
            <a:pPr marL="457200" indent="-457200">
              <a:buFont typeface="Arial"/>
              <a:buChar char="•"/>
            </a:pPr>
            <a:r>
              <a:rPr lang="en-US" sz="3600" dirty="0" smtClean="0"/>
              <a:t>Clinical Practice of General Dentistry </a:t>
            </a:r>
          </a:p>
          <a:p>
            <a:pPr marL="457200" indent="-457200">
              <a:buFont typeface="Arial"/>
              <a:buChar char="•"/>
            </a:pPr>
            <a:r>
              <a:rPr lang="en-US" sz="3600" dirty="0" smtClean="0"/>
              <a:t>Community Oral Health </a:t>
            </a:r>
            <a:r>
              <a:rPr lang="en-US" sz="3600" dirty="0" smtClean="0"/>
              <a:t>Practice</a:t>
            </a:r>
            <a:endParaRPr lang="en-US" sz="3600" dirty="0" smtClean="0"/>
          </a:p>
          <a:p>
            <a:pPr marL="457200" indent="-457200">
              <a:buFont typeface="Arial"/>
              <a:buChar char="•"/>
            </a:pPr>
            <a:r>
              <a:rPr lang="en-US" sz="3600" dirty="0" smtClean="0"/>
              <a:t>Assessment and Treatment </a:t>
            </a:r>
            <a:endParaRPr lang="en-US" sz="3600" dirty="0"/>
          </a:p>
        </p:txBody>
      </p:sp>
    </p:spTree>
    <p:extLst>
      <p:ext uri="{BB962C8B-B14F-4D97-AF65-F5344CB8AC3E}">
        <p14:creationId xmlns:p14="http://schemas.microsoft.com/office/powerpoint/2010/main" xmlns="" val="265646327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579438"/>
            <a:ext cx="18516600" cy="1143000"/>
          </a:xfrm>
        </p:spPr>
        <p:txBody>
          <a:bodyPr>
            <a:noAutofit/>
          </a:bodyPr>
          <a:lstStyle/>
          <a:p>
            <a:r>
              <a:rPr lang="en-US" dirty="0"/>
              <a:t>East Carolina University </a:t>
            </a:r>
            <a:br>
              <a:rPr lang="en-US" dirty="0"/>
            </a:br>
            <a:r>
              <a:rPr lang="en-US" dirty="0" smtClean="0"/>
              <a:t>School of Dental Medicine</a:t>
            </a:r>
            <a:endParaRPr lang="en-US" dirty="0"/>
          </a:p>
        </p:txBody>
      </p:sp>
      <p:sp>
        <p:nvSpPr>
          <p:cNvPr id="3" name="Content Placeholder 2"/>
          <p:cNvSpPr>
            <a:spLocks noGrp="1"/>
          </p:cNvSpPr>
          <p:nvPr>
            <p:ph idx="1"/>
          </p:nvPr>
        </p:nvSpPr>
        <p:spPr>
          <a:xfrm>
            <a:off x="1028700" y="2242443"/>
            <a:ext cx="18516600" cy="3076779"/>
          </a:xfrm>
        </p:spPr>
        <p:txBody>
          <a:bodyPr>
            <a:normAutofit/>
          </a:bodyPr>
          <a:lstStyle/>
          <a:p>
            <a:pPr marL="0" indent="0">
              <a:buNone/>
            </a:pPr>
            <a:r>
              <a:rPr lang="en-US" sz="4000" dirty="0" smtClean="0"/>
              <a:t>Our Vision:</a:t>
            </a:r>
          </a:p>
          <a:p>
            <a:pPr lvl="1"/>
            <a:r>
              <a:rPr lang="en-US" sz="4000" dirty="0" smtClean="0"/>
              <a:t>Improving the health and quality of life of all North Carolinians by creating leaders with a passion to care for the underserved and by leading the nation in community-based, service learning oral health education.</a:t>
            </a:r>
            <a:endParaRPr lang="en-US" sz="4000" dirty="0"/>
          </a:p>
        </p:txBody>
      </p:sp>
    </p:spTree>
    <p:extLst>
      <p:ext uri="{BB962C8B-B14F-4D97-AF65-F5344CB8AC3E}">
        <p14:creationId xmlns:p14="http://schemas.microsoft.com/office/powerpoint/2010/main" xmlns="" val="34744975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Curriculum</a:t>
            </a:r>
            <a:endParaRPr lang="en-US" dirty="0"/>
          </a:p>
        </p:txBody>
      </p:sp>
      <p:sp>
        <p:nvSpPr>
          <p:cNvPr id="5" name="Content Placeholder 4"/>
          <p:cNvSpPr>
            <a:spLocks noGrp="1"/>
          </p:cNvSpPr>
          <p:nvPr>
            <p:ph idx="1"/>
          </p:nvPr>
        </p:nvSpPr>
        <p:spPr/>
        <p:txBody>
          <a:bodyPr>
            <a:normAutofit/>
          </a:bodyPr>
          <a:lstStyle/>
          <a:p>
            <a:pPr marL="457200" indent="-457200">
              <a:buFont typeface="Arial"/>
              <a:buChar char="•"/>
            </a:pPr>
            <a:r>
              <a:rPr lang="en-US" sz="3600" dirty="0" smtClean="0"/>
              <a:t>Faculty Calibration</a:t>
            </a:r>
            <a:endParaRPr lang="en-US" sz="3600" dirty="0"/>
          </a:p>
        </p:txBody>
      </p:sp>
    </p:spTree>
    <p:extLst>
      <p:ext uri="{BB962C8B-B14F-4D97-AF65-F5344CB8AC3E}">
        <p14:creationId xmlns:p14="http://schemas.microsoft.com/office/powerpoint/2010/main" xmlns="" val="265646327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Faculty Role </a:t>
            </a:r>
            <a:r>
              <a:rPr lang="en-US" dirty="0"/>
              <a:t>D1 Year</a:t>
            </a:r>
          </a:p>
        </p:txBody>
      </p:sp>
      <p:sp>
        <p:nvSpPr>
          <p:cNvPr id="5" name="Content Placeholder 4"/>
          <p:cNvSpPr>
            <a:spLocks noGrp="1"/>
          </p:cNvSpPr>
          <p:nvPr>
            <p:ph idx="1"/>
          </p:nvPr>
        </p:nvSpPr>
        <p:spPr>
          <a:xfrm>
            <a:off x="1607198" y="1417638"/>
            <a:ext cx="18966802" cy="5257799"/>
          </a:xfrm>
        </p:spPr>
        <p:txBody>
          <a:bodyPr>
            <a:normAutofit/>
          </a:bodyPr>
          <a:lstStyle/>
          <a:p>
            <a:pPr marL="457200" indent="-457200">
              <a:buFont typeface="Arial"/>
              <a:buChar char="•"/>
            </a:pPr>
            <a:r>
              <a:rPr lang="en-US" sz="3600" dirty="0" smtClean="0"/>
              <a:t>Multidisciplinary Module</a:t>
            </a:r>
          </a:p>
          <a:p>
            <a:pPr marL="457200" indent="-457200">
              <a:buFont typeface="Arial"/>
              <a:buChar char="•"/>
            </a:pPr>
            <a:r>
              <a:rPr lang="en-US" sz="3600" dirty="0" smtClean="0"/>
              <a:t>Periodontology Modules-Lecture</a:t>
            </a:r>
            <a:endParaRPr lang="en-US" sz="3600" dirty="0"/>
          </a:p>
          <a:p>
            <a:pPr marL="457200" indent="-457200">
              <a:buFont typeface="Arial"/>
              <a:buChar char="•"/>
            </a:pPr>
            <a:r>
              <a:rPr lang="en-US" sz="3600" dirty="0" smtClean="0"/>
              <a:t> Preclinical Instruction</a:t>
            </a:r>
          </a:p>
          <a:p>
            <a:pPr marL="457200" indent="-457200">
              <a:buFont typeface="Arial"/>
              <a:buChar char="•"/>
            </a:pPr>
            <a:r>
              <a:rPr lang="en-US" sz="3600" dirty="0" smtClean="0"/>
              <a:t> Small Discussion Groups</a:t>
            </a:r>
          </a:p>
        </p:txBody>
      </p:sp>
    </p:spTree>
    <p:extLst>
      <p:ext uri="{BB962C8B-B14F-4D97-AF65-F5344CB8AC3E}">
        <p14:creationId xmlns:p14="http://schemas.microsoft.com/office/powerpoint/2010/main" xmlns="" val="24181861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Faculty Role D2 </a:t>
            </a:r>
            <a:r>
              <a:rPr lang="en-US" dirty="0"/>
              <a:t>Year </a:t>
            </a:r>
          </a:p>
        </p:txBody>
      </p:sp>
      <p:sp>
        <p:nvSpPr>
          <p:cNvPr id="5" name="Content Placeholder 4"/>
          <p:cNvSpPr>
            <a:spLocks noGrp="1"/>
          </p:cNvSpPr>
          <p:nvPr>
            <p:ph idx="1"/>
          </p:nvPr>
        </p:nvSpPr>
        <p:spPr>
          <a:xfrm>
            <a:off x="466531" y="1417639"/>
            <a:ext cx="19078769" cy="5132452"/>
          </a:xfrm>
        </p:spPr>
        <p:txBody>
          <a:bodyPr>
            <a:normAutofit/>
          </a:bodyPr>
          <a:lstStyle/>
          <a:p>
            <a:pPr marL="457200" indent="-457200">
              <a:buFont typeface="Arial"/>
              <a:buChar char="•"/>
            </a:pPr>
            <a:r>
              <a:rPr lang="en-US" sz="3600" dirty="0" smtClean="0"/>
              <a:t>Periodontology Module-lecture</a:t>
            </a:r>
          </a:p>
          <a:p>
            <a:pPr marL="457200" indent="-457200">
              <a:buFont typeface="Arial"/>
              <a:buChar char="•"/>
            </a:pPr>
            <a:r>
              <a:rPr lang="en-US" sz="3600" dirty="0" smtClean="0"/>
              <a:t>Small Discussion Groups</a:t>
            </a:r>
          </a:p>
          <a:p>
            <a:pPr marL="457200" indent="-457200">
              <a:buFont typeface="Arial"/>
              <a:buChar char="•"/>
            </a:pPr>
            <a:r>
              <a:rPr lang="en-US" sz="3600" dirty="0" smtClean="0"/>
              <a:t> Surgical Simulation Labs</a:t>
            </a:r>
          </a:p>
          <a:p>
            <a:pPr marL="457200" indent="-457200">
              <a:buFont typeface="Arial"/>
              <a:buChar char="•"/>
            </a:pPr>
            <a:r>
              <a:rPr lang="en-US" sz="3600" dirty="0" smtClean="0"/>
              <a:t> Clinic</a:t>
            </a:r>
          </a:p>
        </p:txBody>
      </p:sp>
    </p:spTree>
    <p:extLst>
      <p:ext uri="{BB962C8B-B14F-4D97-AF65-F5344CB8AC3E}">
        <p14:creationId xmlns:p14="http://schemas.microsoft.com/office/powerpoint/2010/main" xmlns="" val="254341019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Faculty Role D3 Year  </a:t>
            </a:r>
            <a:endParaRPr lang="en-US" dirty="0"/>
          </a:p>
        </p:txBody>
      </p:sp>
      <p:sp>
        <p:nvSpPr>
          <p:cNvPr id="5" name="Content Placeholder 4"/>
          <p:cNvSpPr>
            <a:spLocks noGrp="1"/>
          </p:cNvSpPr>
          <p:nvPr>
            <p:ph idx="1"/>
          </p:nvPr>
        </p:nvSpPr>
        <p:spPr>
          <a:xfrm>
            <a:off x="727788" y="1600201"/>
            <a:ext cx="18817512" cy="4912566"/>
          </a:xfrm>
        </p:spPr>
        <p:txBody>
          <a:bodyPr>
            <a:normAutofit/>
          </a:bodyPr>
          <a:lstStyle/>
          <a:p>
            <a:pPr marL="457200" indent="-457200">
              <a:buFont typeface="Arial"/>
              <a:buChar char="•"/>
            </a:pPr>
            <a:r>
              <a:rPr lang="en-US" sz="3600" dirty="0" smtClean="0"/>
              <a:t>Clinic</a:t>
            </a:r>
            <a:endParaRPr lang="en-US" sz="3600" dirty="0"/>
          </a:p>
          <a:p>
            <a:pPr marL="457200" indent="-457200">
              <a:buFont typeface="Arial"/>
              <a:buChar char="•"/>
            </a:pPr>
            <a:r>
              <a:rPr lang="en-US" sz="3600" dirty="0" smtClean="0"/>
              <a:t>Seminars</a:t>
            </a:r>
          </a:p>
        </p:txBody>
      </p:sp>
    </p:spTree>
    <p:extLst>
      <p:ext uri="{BB962C8B-B14F-4D97-AF65-F5344CB8AC3E}">
        <p14:creationId xmlns:p14="http://schemas.microsoft.com/office/powerpoint/2010/main" xmlns="" val="336786784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Faculty Role </a:t>
            </a:r>
            <a:r>
              <a:rPr lang="en-US" dirty="0"/>
              <a:t>D4 Year</a:t>
            </a:r>
          </a:p>
        </p:txBody>
      </p:sp>
      <p:sp>
        <p:nvSpPr>
          <p:cNvPr id="5" name="Content Placeholder 4"/>
          <p:cNvSpPr>
            <a:spLocks noGrp="1"/>
          </p:cNvSpPr>
          <p:nvPr>
            <p:ph idx="1"/>
          </p:nvPr>
        </p:nvSpPr>
        <p:spPr/>
        <p:txBody>
          <a:bodyPr>
            <a:normAutofit/>
          </a:bodyPr>
          <a:lstStyle/>
          <a:p>
            <a:pPr marL="457200" indent="-457200">
              <a:buFont typeface="Arial"/>
              <a:buChar char="•"/>
            </a:pPr>
            <a:r>
              <a:rPr lang="en-US" sz="3600" dirty="0" smtClean="0"/>
              <a:t>Clinic</a:t>
            </a:r>
            <a:endParaRPr lang="en-US" sz="3600" dirty="0" smtClean="0"/>
          </a:p>
        </p:txBody>
      </p:sp>
    </p:spTree>
    <p:extLst>
      <p:ext uri="{BB962C8B-B14F-4D97-AF65-F5344CB8AC3E}">
        <p14:creationId xmlns:p14="http://schemas.microsoft.com/office/powerpoint/2010/main" xmlns="" val="16284344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Mission</a:t>
            </a:r>
            <a:endParaRPr lang="en-US" dirty="0"/>
          </a:p>
        </p:txBody>
      </p:sp>
      <p:sp>
        <p:nvSpPr>
          <p:cNvPr id="3" name="Content Placeholder 2"/>
          <p:cNvSpPr>
            <a:spLocks noGrp="1"/>
          </p:cNvSpPr>
          <p:nvPr>
            <p:ph idx="1"/>
          </p:nvPr>
        </p:nvSpPr>
        <p:spPr>
          <a:xfrm>
            <a:off x="1028700" y="1288474"/>
            <a:ext cx="18516600" cy="4899891"/>
          </a:xfrm>
        </p:spPr>
        <p:txBody>
          <a:bodyPr>
            <a:normAutofit/>
          </a:bodyPr>
          <a:lstStyle/>
          <a:p>
            <a:pPr marL="457200" indent="-457200">
              <a:lnSpc>
                <a:spcPct val="110000"/>
              </a:lnSpc>
              <a:buFont typeface="Arial"/>
              <a:buChar char="•"/>
            </a:pPr>
            <a:r>
              <a:rPr lang="en-US" dirty="0" smtClean="0"/>
              <a:t>Prepare </a:t>
            </a:r>
            <a:r>
              <a:rPr lang="en-US" b="1" u="sng" dirty="0" smtClean="0"/>
              <a:t>leaders</a:t>
            </a:r>
            <a:r>
              <a:rPr lang="en-US" dirty="0" smtClean="0"/>
              <a:t> with outstanding clinical skills, an ethical bearing, sound judgment and a passion to serve;</a:t>
            </a:r>
          </a:p>
          <a:p>
            <a:pPr marL="457200" indent="-457200">
              <a:lnSpc>
                <a:spcPct val="110000"/>
              </a:lnSpc>
              <a:buFont typeface="Arial"/>
              <a:buChar char="•"/>
            </a:pPr>
            <a:r>
              <a:rPr lang="en-US" dirty="0" smtClean="0"/>
              <a:t>Provide educational </a:t>
            </a:r>
            <a:r>
              <a:rPr lang="en-US" b="1" u="sng" dirty="0" smtClean="0"/>
              <a:t>opportunities</a:t>
            </a:r>
            <a:r>
              <a:rPr lang="en-US" dirty="0" smtClean="0"/>
              <a:t> for individuals from historically underrepresented groups, disadvantaged backgrounds and underserved areas;</a:t>
            </a:r>
          </a:p>
          <a:p>
            <a:pPr marL="457200" indent="-457200">
              <a:lnSpc>
                <a:spcPct val="110000"/>
              </a:lnSpc>
              <a:buFont typeface="Arial"/>
              <a:buChar char="•"/>
            </a:pPr>
            <a:r>
              <a:rPr lang="en-US" dirty="0" smtClean="0"/>
              <a:t>Provide and enhance oral health </a:t>
            </a:r>
            <a:r>
              <a:rPr lang="en-US" b="1" u="sng" dirty="0" smtClean="0"/>
              <a:t>services</a:t>
            </a:r>
            <a:r>
              <a:rPr lang="en-US" dirty="0" smtClean="0"/>
              <a:t> for underserved North Carolinians through implementation of community-oriented service learning and </a:t>
            </a:r>
            <a:r>
              <a:rPr lang="en-US" dirty="0" err="1" smtClean="0"/>
              <a:t>interprofessional</a:t>
            </a:r>
            <a:r>
              <a:rPr lang="en-US" dirty="0" smtClean="0"/>
              <a:t> collaborations; </a:t>
            </a:r>
          </a:p>
          <a:p>
            <a:pPr marL="457200" indent="-457200">
              <a:lnSpc>
                <a:spcPct val="110000"/>
              </a:lnSpc>
              <a:buFont typeface="Arial"/>
              <a:buChar char="•"/>
            </a:pPr>
            <a:r>
              <a:rPr lang="en-US" dirty="0" smtClean="0"/>
              <a:t>Foster an </a:t>
            </a:r>
            <a:r>
              <a:rPr lang="en-US" b="1" u="sng" dirty="0" smtClean="0"/>
              <a:t>environment</a:t>
            </a:r>
            <a:r>
              <a:rPr lang="en-US" dirty="0" smtClean="0"/>
              <a:t> where creativity, collaboration and diversity are embraced; </a:t>
            </a:r>
          </a:p>
          <a:p>
            <a:pPr marL="457200" indent="-457200">
              <a:lnSpc>
                <a:spcPct val="110000"/>
              </a:lnSpc>
              <a:buFont typeface="Arial"/>
              <a:buChar char="•"/>
            </a:pPr>
            <a:r>
              <a:rPr lang="en-US" dirty="0" smtClean="0"/>
              <a:t>Guide future clinical practice and dental education through </a:t>
            </a:r>
            <a:r>
              <a:rPr lang="en-US" b="1" u="sng" dirty="0" smtClean="0"/>
              <a:t>innovation</a:t>
            </a:r>
            <a:r>
              <a:rPr lang="en-US" dirty="0" smtClean="0"/>
              <a:t> and discovery.</a:t>
            </a:r>
            <a:endParaRPr lang="en-US" dirty="0"/>
          </a:p>
        </p:txBody>
      </p:sp>
    </p:spTree>
    <p:extLst>
      <p:ext uri="{BB962C8B-B14F-4D97-AF65-F5344CB8AC3E}">
        <p14:creationId xmlns:p14="http://schemas.microsoft.com/office/powerpoint/2010/main" xmlns="" val="197228744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714500" y="454100"/>
            <a:ext cx="17487900" cy="1143000"/>
          </a:xfrm>
        </p:spPr>
        <p:txBody>
          <a:bodyPr>
            <a:normAutofit/>
          </a:bodyPr>
          <a:lstStyle/>
          <a:p>
            <a:pPr eaLnBrk="1" hangingPunct="1"/>
            <a:r>
              <a:rPr lang="en-US" dirty="0" smtClean="0"/>
              <a:t>Educational Priorities</a:t>
            </a:r>
          </a:p>
        </p:txBody>
      </p:sp>
      <p:sp>
        <p:nvSpPr>
          <p:cNvPr id="43011" name="Rectangle 3"/>
          <p:cNvSpPr>
            <a:spLocks noGrp="1" noChangeArrowheads="1"/>
          </p:cNvSpPr>
          <p:nvPr>
            <p:ph type="body" idx="1"/>
          </p:nvPr>
        </p:nvSpPr>
        <p:spPr>
          <a:xfrm>
            <a:off x="1714500" y="1835706"/>
            <a:ext cx="17487900" cy="3999742"/>
          </a:xfrm>
        </p:spPr>
        <p:txBody>
          <a:bodyPr>
            <a:normAutofit/>
          </a:bodyPr>
          <a:lstStyle/>
          <a:p>
            <a:pPr lvl="1" eaLnBrk="1" hangingPunct="1">
              <a:spcAft>
                <a:spcPts val="600"/>
              </a:spcAft>
            </a:pPr>
            <a:r>
              <a:rPr lang="en-US" sz="3200" dirty="0" smtClean="0"/>
              <a:t>52 </a:t>
            </a:r>
            <a:r>
              <a:rPr lang="en-US" sz="3200" dirty="0" smtClean="0"/>
              <a:t>pre-doctoral dental </a:t>
            </a:r>
            <a:r>
              <a:rPr lang="en-US" sz="3200" dirty="0"/>
              <a:t>students per year</a:t>
            </a:r>
          </a:p>
          <a:p>
            <a:pPr lvl="1" eaLnBrk="1" hangingPunct="1">
              <a:spcAft>
                <a:spcPts val="600"/>
              </a:spcAft>
            </a:pPr>
            <a:r>
              <a:rPr lang="en-US" sz="3200" dirty="0"/>
              <a:t>4</a:t>
            </a:r>
            <a:r>
              <a:rPr lang="en-US" sz="3200" dirty="0" smtClean="0"/>
              <a:t>-5 </a:t>
            </a:r>
            <a:r>
              <a:rPr lang="en-US" sz="3200" dirty="0"/>
              <a:t>General Practice </a:t>
            </a:r>
            <a:r>
              <a:rPr lang="en-US" sz="3200" dirty="0" smtClean="0"/>
              <a:t>Residents </a:t>
            </a:r>
            <a:r>
              <a:rPr lang="en-US" sz="3200" dirty="0"/>
              <a:t>per year</a:t>
            </a:r>
          </a:p>
          <a:p>
            <a:pPr lvl="1" eaLnBrk="1" hangingPunct="1">
              <a:spcAft>
                <a:spcPts val="600"/>
              </a:spcAft>
            </a:pPr>
            <a:r>
              <a:rPr lang="en-US" sz="3200" dirty="0"/>
              <a:t>Up to </a:t>
            </a:r>
            <a:r>
              <a:rPr lang="en-US" sz="3200" dirty="0" smtClean="0"/>
              <a:t>22 </a:t>
            </a:r>
            <a:r>
              <a:rPr lang="en-US" sz="3200" dirty="0"/>
              <a:t>Advanced Education in General</a:t>
            </a:r>
            <a:r>
              <a:rPr lang="en-US" sz="3200" dirty="0" smtClean="0"/>
              <a:t> Dentistry (AEGD) residents </a:t>
            </a:r>
            <a:r>
              <a:rPr lang="en-US" sz="3200" dirty="0"/>
              <a:t>per year</a:t>
            </a:r>
          </a:p>
          <a:p>
            <a:pPr lvl="1" eaLnBrk="1" hangingPunct="1">
              <a:spcAft>
                <a:spcPts val="600"/>
              </a:spcAft>
            </a:pPr>
            <a:r>
              <a:rPr lang="en-US" sz="3200" dirty="0" smtClean="0"/>
              <a:t>3-4 </a:t>
            </a:r>
            <a:r>
              <a:rPr lang="en-US" sz="3200" dirty="0"/>
              <a:t>Pediatric Dental </a:t>
            </a:r>
            <a:r>
              <a:rPr lang="en-US" sz="3200" dirty="0" smtClean="0"/>
              <a:t>Residents </a:t>
            </a:r>
            <a:r>
              <a:rPr lang="en-US" sz="3200" dirty="0"/>
              <a:t>per year</a:t>
            </a:r>
          </a:p>
          <a:p>
            <a:pPr lvl="1" eaLnBrk="1" hangingPunct="1">
              <a:spcAft>
                <a:spcPts val="600"/>
              </a:spcAft>
            </a:pPr>
            <a:r>
              <a:rPr lang="en-US" sz="3200" dirty="0"/>
              <a:t>Continuing education for dental</a:t>
            </a:r>
            <a:r>
              <a:rPr lang="en-US" sz="3200" dirty="0" smtClean="0"/>
              <a:t> professionals</a:t>
            </a:r>
          </a:p>
          <a:p>
            <a:pPr lvl="1" eaLnBrk="1" hangingPunct="1">
              <a:spcAft>
                <a:spcPts val="600"/>
              </a:spcAft>
            </a:pPr>
            <a:r>
              <a:rPr lang="en-US" sz="3200" dirty="0" smtClean="0"/>
              <a:t>Oral health promotion - general public</a:t>
            </a:r>
            <a:endParaRPr lang="en-US" sz="3200" dirty="0"/>
          </a:p>
        </p:txBody>
      </p:sp>
      <p:pic>
        <p:nvPicPr>
          <p:cNvPr id="6" name="Picture 5" descr="Transparent_ECU-SoD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478000" y="6241490"/>
            <a:ext cx="5678993" cy="482925"/>
          </a:xfrm>
          <a:prstGeom prst="rect">
            <a:avLst/>
          </a:prstGeom>
        </p:spPr>
      </p:pic>
    </p:spTree>
    <p:extLst>
      <p:ext uri="{BB962C8B-B14F-4D97-AF65-F5344CB8AC3E}">
        <p14:creationId xmlns:p14="http://schemas.microsoft.com/office/powerpoint/2010/main" xmlns="" val="7243921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028700" y="0"/>
            <a:ext cx="18516600" cy="1143000"/>
          </a:xfrm>
        </p:spPr>
        <p:txBody>
          <a:bodyPr>
            <a:normAutofit/>
          </a:bodyPr>
          <a:lstStyle/>
          <a:p>
            <a:r>
              <a:rPr lang="en-US" dirty="0" smtClean="0"/>
              <a:t>“The ECU Model”</a:t>
            </a:r>
          </a:p>
        </p:txBody>
      </p:sp>
      <p:sp>
        <p:nvSpPr>
          <p:cNvPr id="3" name="Content Placeholder 2"/>
          <p:cNvSpPr>
            <a:spLocks noGrp="1"/>
          </p:cNvSpPr>
          <p:nvPr>
            <p:ph idx="1"/>
          </p:nvPr>
        </p:nvSpPr>
        <p:spPr>
          <a:xfrm>
            <a:off x="1681596" y="877078"/>
            <a:ext cx="17487900" cy="5253558"/>
          </a:xfrm>
        </p:spPr>
        <p:txBody>
          <a:bodyPr>
            <a:normAutofit fontScale="62500" lnSpcReduction="20000"/>
          </a:bodyPr>
          <a:lstStyle/>
          <a:p>
            <a:pPr marL="457200" indent="-457200">
              <a:buFont typeface="Arial"/>
              <a:buChar char="•"/>
            </a:pPr>
            <a:r>
              <a:rPr lang="en-US" sz="5100" dirty="0" smtClean="0"/>
              <a:t>Primary Care</a:t>
            </a:r>
          </a:p>
          <a:p>
            <a:pPr marL="457200" indent="-457200">
              <a:buFont typeface="Arial"/>
              <a:buChar char="•"/>
            </a:pPr>
            <a:r>
              <a:rPr lang="en-US" sz="5100" dirty="0" smtClean="0"/>
              <a:t>Increasing Access: educating/providing care</a:t>
            </a:r>
          </a:p>
          <a:p>
            <a:pPr marL="457200" indent="-457200">
              <a:buFont typeface="Arial"/>
              <a:buChar char="•"/>
            </a:pPr>
            <a:r>
              <a:rPr lang="en-US" sz="5100" dirty="0" smtClean="0"/>
              <a:t>Traditional Values: education/service/research</a:t>
            </a:r>
          </a:p>
          <a:p>
            <a:pPr marL="457200" indent="-457200">
              <a:buFont typeface="Arial"/>
              <a:buChar char="•"/>
            </a:pPr>
            <a:r>
              <a:rPr lang="en-US" sz="5100" dirty="0" smtClean="0"/>
              <a:t>Facilities:</a:t>
            </a:r>
          </a:p>
          <a:p>
            <a:pPr lvl="1">
              <a:buFont typeface="Lucida Grande"/>
              <a:buChar char="-"/>
            </a:pPr>
            <a:r>
              <a:rPr lang="en-US" sz="5100" dirty="0" smtClean="0"/>
              <a:t>Greenville</a:t>
            </a:r>
          </a:p>
          <a:p>
            <a:pPr lvl="2">
              <a:buFont typeface="Wingdings" charset="2"/>
              <a:buChar char="Ø"/>
            </a:pPr>
            <a:r>
              <a:rPr lang="en-US" sz="5100" dirty="0" smtClean="0"/>
              <a:t>Ross Hall</a:t>
            </a:r>
            <a:endParaRPr lang="en-US" sz="5100" dirty="0" smtClean="0"/>
          </a:p>
          <a:p>
            <a:pPr lvl="1">
              <a:buFont typeface="Lucida Grande"/>
              <a:buChar char="-"/>
            </a:pPr>
            <a:r>
              <a:rPr lang="en-US" sz="5100" dirty="0" smtClean="0"/>
              <a:t>Community Service Learning Centers (10)</a:t>
            </a:r>
          </a:p>
          <a:p>
            <a:pPr lvl="2">
              <a:buFont typeface="Wingdings" charset="2"/>
              <a:buChar char="Ø"/>
            </a:pPr>
            <a:r>
              <a:rPr lang="en-US" sz="5100" dirty="0"/>
              <a:t>Across the state in </a:t>
            </a:r>
            <a:r>
              <a:rPr lang="en-US" sz="5100" dirty="0" smtClean="0"/>
              <a:t>rural/underserved </a:t>
            </a:r>
            <a:r>
              <a:rPr lang="en-US" sz="6500" dirty="0"/>
              <a:t>communities</a:t>
            </a:r>
          </a:p>
          <a:p>
            <a:pPr marL="457200" indent="-457200">
              <a:buFont typeface="Arial"/>
              <a:buChar char="•"/>
            </a:pPr>
            <a:r>
              <a:rPr lang="en-US" sz="5100" dirty="0" smtClean="0"/>
              <a:t>Curriculum/Use of technology</a:t>
            </a:r>
          </a:p>
          <a:p>
            <a:pPr marL="457200" indent="-457200">
              <a:buFont typeface="Arial"/>
              <a:buChar char="•"/>
            </a:pPr>
            <a:r>
              <a:rPr lang="en-US" sz="5100" dirty="0" smtClean="0"/>
              <a:t>All students from NC</a:t>
            </a:r>
            <a:endParaRPr lang="en-US" sz="5100" dirty="0"/>
          </a:p>
          <a:p>
            <a:pPr lvl="2"/>
            <a:endParaRPr lang="en-US" dirty="0" smtClean="0"/>
          </a:p>
        </p:txBody>
      </p:sp>
      <p:pic>
        <p:nvPicPr>
          <p:cNvPr id="6" name="Picture 5" descr="Transparent_ECU-SoD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478000" y="6241490"/>
            <a:ext cx="5678993" cy="482925"/>
          </a:xfrm>
          <a:prstGeom prst="rect">
            <a:avLst/>
          </a:prstGeom>
        </p:spPr>
      </p:pic>
    </p:spTree>
    <p:extLst>
      <p:ext uri="{BB962C8B-B14F-4D97-AF65-F5344CB8AC3E}">
        <p14:creationId xmlns:p14="http://schemas.microsoft.com/office/powerpoint/2010/main" xmlns="" val="321457045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736" y="1151336"/>
            <a:ext cx="19585492" cy="5262739"/>
          </a:xfrm>
        </p:spPr>
        <p:txBody>
          <a:bodyPr>
            <a:noAutofit/>
          </a:bodyPr>
          <a:lstStyle/>
          <a:p>
            <a:pPr lvl="1">
              <a:lnSpc>
                <a:spcPct val="90000"/>
              </a:lnSpc>
              <a:spcAft>
                <a:spcPts val="600"/>
              </a:spcAft>
            </a:pPr>
            <a:r>
              <a:rPr lang="en-US" sz="3200" dirty="0" smtClean="0"/>
              <a:t>Two lecture halls plus small group seminar rooms</a:t>
            </a:r>
          </a:p>
          <a:p>
            <a:pPr lvl="1">
              <a:lnSpc>
                <a:spcPct val="90000"/>
              </a:lnSpc>
              <a:spcAft>
                <a:spcPts val="600"/>
              </a:spcAft>
            </a:pPr>
            <a:r>
              <a:rPr lang="en-US" sz="3200" dirty="0" smtClean="0"/>
              <a:t>State-of-the-art preclinical simulation labs</a:t>
            </a:r>
          </a:p>
          <a:p>
            <a:pPr lvl="1">
              <a:lnSpc>
                <a:spcPct val="90000"/>
              </a:lnSpc>
              <a:spcAft>
                <a:spcPts val="600"/>
              </a:spcAft>
            </a:pPr>
            <a:r>
              <a:rPr lang="en-US" sz="3200" dirty="0" smtClean="0"/>
              <a:t>Clinical space for about </a:t>
            </a:r>
            <a:r>
              <a:rPr lang="en-US" sz="3200" dirty="0" smtClean="0"/>
              <a:t>52 </a:t>
            </a:r>
            <a:r>
              <a:rPr lang="en-US" sz="3200" dirty="0" smtClean="0"/>
              <a:t>dental students per </a:t>
            </a:r>
            <a:r>
              <a:rPr lang="en-US" sz="3200" dirty="0" smtClean="0"/>
              <a:t>year, Pediatric </a:t>
            </a:r>
            <a:r>
              <a:rPr lang="en-US" sz="3200" dirty="0" smtClean="0"/>
              <a:t>dentistry residents, </a:t>
            </a:r>
            <a:r>
              <a:rPr lang="en-US" sz="3200" dirty="0" smtClean="0"/>
              <a:t>AEGD </a:t>
            </a:r>
            <a:r>
              <a:rPr lang="en-US" sz="3200" dirty="0" smtClean="0"/>
              <a:t>residents and faculty/staff</a:t>
            </a:r>
          </a:p>
          <a:p>
            <a:pPr lvl="1">
              <a:lnSpc>
                <a:spcPct val="90000"/>
              </a:lnSpc>
              <a:spcAft>
                <a:spcPts val="600"/>
              </a:spcAft>
            </a:pPr>
            <a:r>
              <a:rPr lang="en-US" sz="3200" dirty="0" smtClean="0"/>
              <a:t>Clinical and educational support areas</a:t>
            </a:r>
          </a:p>
          <a:p>
            <a:pPr lvl="1">
              <a:lnSpc>
                <a:spcPct val="90000"/>
              </a:lnSpc>
              <a:spcAft>
                <a:spcPts val="600"/>
              </a:spcAft>
            </a:pPr>
            <a:r>
              <a:rPr lang="en-US" sz="3200" dirty="0" smtClean="0"/>
              <a:t>Offices and conference/seminar rooms</a:t>
            </a:r>
          </a:p>
          <a:p>
            <a:pPr lvl="1">
              <a:lnSpc>
                <a:spcPct val="90000"/>
              </a:lnSpc>
              <a:spcAft>
                <a:spcPts val="600"/>
              </a:spcAft>
            </a:pPr>
            <a:r>
              <a:rPr lang="en-US" sz="3200" dirty="0" smtClean="0"/>
              <a:t>Special needs and clinical research suite</a:t>
            </a:r>
          </a:p>
          <a:p>
            <a:pPr lvl="1">
              <a:lnSpc>
                <a:spcPct val="90000"/>
              </a:lnSpc>
              <a:spcAft>
                <a:spcPts val="600"/>
              </a:spcAft>
            </a:pPr>
            <a:r>
              <a:rPr lang="en-US" sz="3200" dirty="0" smtClean="0"/>
              <a:t>Shelled-in space – room for expansion, research and/or more faculty offices</a:t>
            </a:r>
          </a:p>
        </p:txBody>
      </p:sp>
      <p:pic>
        <p:nvPicPr>
          <p:cNvPr id="6" name="Picture 5" descr="Transparent_ECU-SoD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478000" y="6241490"/>
            <a:ext cx="5678993" cy="482925"/>
          </a:xfrm>
          <a:prstGeom prst="rect">
            <a:avLst/>
          </a:prstGeom>
        </p:spPr>
      </p:pic>
      <p:sp>
        <p:nvSpPr>
          <p:cNvPr id="7" name="Title 1"/>
          <p:cNvSpPr txBox="1">
            <a:spLocks/>
          </p:cNvSpPr>
          <p:nvPr/>
        </p:nvSpPr>
        <p:spPr>
          <a:xfrm>
            <a:off x="1028700" y="89911"/>
            <a:ext cx="18516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Ross Hall</a:t>
            </a:r>
            <a:endParaRPr lang="en-US" dirty="0"/>
          </a:p>
        </p:txBody>
      </p:sp>
    </p:spTree>
    <p:extLst>
      <p:ext uri="{BB962C8B-B14F-4D97-AF65-F5344CB8AC3E}">
        <p14:creationId xmlns:p14="http://schemas.microsoft.com/office/powerpoint/2010/main" xmlns="" val="314694679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8776" y="223934"/>
            <a:ext cx="11028524" cy="919065"/>
          </a:xfrm>
        </p:spPr>
        <p:txBody>
          <a:bodyPr>
            <a:noAutofit/>
          </a:bodyPr>
          <a:lstStyle/>
          <a:p>
            <a:r>
              <a:rPr lang="en-US" dirty="0"/>
              <a:t>Ross Hall</a:t>
            </a:r>
            <a:br>
              <a:rPr lang="en-US" dirty="0"/>
            </a:br>
            <a:endParaRPr lang="en-US" dirty="0"/>
          </a:p>
        </p:txBody>
      </p:sp>
      <p:pic>
        <p:nvPicPr>
          <p:cNvPr id="5" name="Content Placeholder 4"/>
          <p:cNvPicPr>
            <a:picLocks noGrp="1" noChangeAspect="1"/>
          </p:cNvPicPr>
          <p:nvPr>
            <p:ph idx="1"/>
          </p:nvPr>
        </p:nvPicPr>
        <p:blipFill>
          <a:blip r:embed="rId3"/>
          <a:srcRect t="13330" b="13330"/>
          <a:stretch>
            <a:fillRect/>
          </a:stretch>
        </p:blipFill>
        <p:spPr>
          <a:xfrm>
            <a:off x="2239347" y="810682"/>
            <a:ext cx="16253926" cy="5334459"/>
          </a:xfrm>
        </p:spPr>
      </p:pic>
    </p:spTree>
    <p:extLst>
      <p:ext uri="{BB962C8B-B14F-4D97-AF65-F5344CB8AC3E}">
        <p14:creationId xmlns:p14="http://schemas.microsoft.com/office/powerpoint/2010/main" xmlns="" val="395885932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720" y="0"/>
            <a:ext cx="11772900" cy="839755"/>
          </a:xfrm>
        </p:spPr>
        <p:txBody>
          <a:bodyPr anchor="t"/>
          <a:lstStyle/>
          <a:p>
            <a:r>
              <a:rPr lang="en-US" dirty="0" smtClean="0"/>
              <a:t>Classroom</a:t>
            </a:r>
            <a:endParaRPr lang="en-US" dirty="0"/>
          </a:p>
        </p:txBody>
      </p:sp>
      <p:pic>
        <p:nvPicPr>
          <p:cNvPr id="5" name="Content Placeholder 4"/>
          <p:cNvPicPr>
            <a:picLocks noGrp="1" noChangeAspect="1"/>
          </p:cNvPicPr>
          <p:nvPr>
            <p:ph idx="1"/>
          </p:nvPr>
        </p:nvPicPr>
        <p:blipFill>
          <a:blip r:embed="rId3"/>
          <a:srcRect t="8608" b="8608"/>
          <a:stretch>
            <a:fillRect/>
          </a:stretch>
        </p:blipFill>
        <p:spPr>
          <a:xfrm>
            <a:off x="2799184" y="1049954"/>
            <a:ext cx="14145208" cy="5039845"/>
          </a:xfrm>
        </p:spPr>
      </p:pic>
    </p:spTree>
    <p:extLst>
      <p:ext uri="{BB962C8B-B14F-4D97-AF65-F5344CB8AC3E}">
        <p14:creationId xmlns:p14="http://schemas.microsoft.com/office/powerpoint/2010/main" xmlns="" val="152052999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52222" y="0"/>
            <a:ext cx="9677403" cy="769441"/>
          </a:xfrm>
          <a:prstGeom prst="rect">
            <a:avLst/>
          </a:prstGeom>
          <a:noFill/>
        </p:spPr>
        <p:txBody>
          <a:bodyPr wrap="square" rtlCol="0">
            <a:spAutoFit/>
          </a:bodyPr>
          <a:lstStyle/>
          <a:p>
            <a:pPr algn="ctr"/>
            <a:r>
              <a:rPr lang="en-US" sz="4400" dirty="0" smtClean="0"/>
              <a:t>Simulation Lab</a:t>
            </a:r>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95977" y="820121"/>
            <a:ext cx="13510726" cy="575803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1887238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13636</TotalTime>
  <Words>703</Words>
  <Application>Microsoft Macintosh PowerPoint</Application>
  <PresentationFormat>Custom</PresentationFormat>
  <Paragraphs>193</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2012 AAP Pre-Doctoral Workshop  “Vertical Integration of Periodontics Throughout the Four Year Curriculum” The Periodontics Faculty Role</vt:lpstr>
      <vt:lpstr>East Carolina University  School of Dental Medicine</vt:lpstr>
      <vt:lpstr>Our Mission</vt:lpstr>
      <vt:lpstr>Educational Priorities</vt:lpstr>
      <vt:lpstr>“The ECU Model”</vt:lpstr>
      <vt:lpstr>Slide 6</vt:lpstr>
      <vt:lpstr>Ross Hall </vt:lpstr>
      <vt:lpstr>Classroom</vt:lpstr>
      <vt:lpstr>Slide 9</vt:lpstr>
      <vt:lpstr>Community Service Learning Centers: “The ECU Model”</vt:lpstr>
      <vt:lpstr>Community Service Learning Centers </vt:lpstr>
      <vt:lpstr>Slide 12</vt:lpstr>
      <vt:lpstr>Community Service Learning Centers </vt:lpstr>
      <vt:lpstr>Slide 14</vt:lpstr>
      <vt:lpstr>Slide 15</vt:lpstr>
      <vt:lpstr>Slide 16</vt:lpstr>
      <vt:lpstr>Technology</vt:lpstr>
      <vt:lpstr>Curriculum</vt:lpstr>
      <vt:lpstr>Curriculum</vt:lpstr>
      <vt:lpstr>Curriculum</vt:lpstr>
      <vt:lpstr>Faculty Role D1 Year</vt:lpstr>
      <vt:lpstr>Faculty Role D2 Year </vt:lpstr>
      <vt:lpstr>Faculty Role D3 Year  </vt:lpstr>
      <vt:lpstr>Faculty Role D4 Year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School of Dental Medicine at East Carolina University</dc:title>
  <dc:creator>East Carolina University</dc:creator>
  <cp:lastModifiedBy>Dr. G. Branch-Mays</cp:lastModifiedBy>
  <cp:revision>279</cp:revision>
  <cp:lastPrinted>2012-05-10T14:41:11Z</cp:lastPrinted>
  <dcterms:created xsi:type="dcterms:W3CDTF">2011-09-01T20:42:14Z</dcterms:created>
  <dcterms:modified xsi:type="dcterms:W3CDTF">2012-09-27T17:23:07Z</dcterms:modified>
</cp:coreProperties>
</file>