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67" r:id="rId3"/>
    <p:sldId id="273" r:id="rId4"/>
    <p:sldId id="268" r:id="rId5"/>
    <p:sldId id="266" r:id="rId6"/>
    <p:sldId id="269" r:id="rId7"/>
    <p:sldId id="270" r:id="rId8"/>
    <p:sldId id="271" r:id="rId9"/>
    <p:sldId id="301" r:id="rId10"/>
    <p:sldId id="302" r:id="rId11"/>
    <p:sldId id="303" r:id="rId12"/>
    <p:sldId id="312" r:id="rId13"/>
    <p:sldId id="318" r:id="rId14"/>
    <p:sldId id="274" r:id="rId15"/>
    <p:sldId id="276" r:id="rId16"/>
    <p:sldId id="277" r:id="rId17"/>
    <p:sldId id="278" r:id="rId18"/>
    <p:sldId id="275" r:id="rId19"/>
    <p:sldId id="279" r:id="rId20"/>
    <p:sldId id="281" r:id="rId21"/>
    <p:sldId id="280" r:id="rId22"/>
    <p:sldId id="282" r:id="rId23"/>
    <p:sldId id="283" r:id="rId24"/>
    <p:sldId id="284" r:id="rId25"/>
    <p:sldId id="285" r:id="rId26"/>
    <p:sldId id="286" r:id="rId27"/>
    <p:sldId id="287" r:id="rId28"/>
    <p:sldId id="288" r:id="rId29"/>
    <p:sldId id="289" r:id="rId30"/>
    <p:sldId id="291" r:id="rId31"/>
    <p:sldId id="290" r:id="rId32"/>
    <p:sldId id="295" r:id="rId33"/>
    <p:sldId id="292" r:id="rId34"/>
    <p:sldId id="293" r:id="rId35"/>
    <p:sldId id="296" r:id="rId36"/>
    <p:sldId id="297" r:id="rId37"/>
    <p:sldId id="294" r:id="rId38"/>
    <p:sldId id="298" r:id="rId39"/>
    <p:sldId id="299" r:id="rId40"/>
    <p:sldId id="319" r:id="rId41"/>
    <p:sldId id="300" r:id="rId42"/>
    <p:sldId id="309" r:id="rId43"/>
    <p:sldId id="304" r:id="rId44"/>
    <p:sldId id="305" r:id="rId45"/>
    <p:sldId id="306" r:id="rId46"/>
    <p:sldId id="313" r:id="rId47"/>
    <p:sldId id="307" r:id="rId48"/>
    <p:sldId id="310" r:id="rId49"/>
    <p:sldId id="311" r:id="rId50"/>
    <p:sldId id="314" r:id="rId51"/>
    <p:sldId id="315" r:id="rId52"/>
    <p:sldId id="257" r:id="rId53"/>
    <p:sldId id="258" r:id="rId54"/>
    <p:sldId id="259" r:id="rId55"/>
    <p:sldId id="260" r:id="rId56"/>
    <p:sldId id="261" r:id="rId57"/>
    <p:sldId id="262" r:id="rId58"/>
    <p:sldId id="263" r:id="rId59"/>
    <p:sldId id="264" r:id="rId60"/>
    <p:sldId id="265" r:id="rId61"/>
  </p:sldIdLst>
  <p:sldSz cx="27432000" cy="9144000"/>
  <p:notesSz cx="6858000" cy="9144000"/>
  <p:defaultTextStyle>
    <a:defPPr>
      <a:defRPr lang="en-US"/>
    </a:defPPr>
    <a:lvl1pPr algn="l" defTabSz="2089150" rtl="0" fontAlgn="base">
      <a:spcBef>
        <a:spcPct val="0"/>
      </a:spcBef>
      <a:spcAft>
        <a:spcPct val="0"/>
      </a:spcAft>
      <a:defRPr sz="4100" kern="1200">
        <a:solidFill>
          <a:schemeClr val="tx1"/>
        </a:solidFill>
        <a:latin typeface="Arial" charset="0"/>
        <a:ea typeface="+mn-ea"/>
        <a:cs typeface="+mn-cs"/>
      </a:defRPr>
    </a:lvl1pPr>
    <a:lvl2pPr marL="1044575" indent="-587375" algn="l" defTabSz="2089150" rtl="0" fontAlgn="base">
      <a:spcBef>
        <a:spcPct val="0"/>
      </a:spcBef>
      <a:spcAft>
        <a:spcPct val="0"/>
      </a:spcAft>
      <a:defRPr sz="4100" kern="1200">
        <a:solidFill>
          <a:schemeClr val="tx1"/>
        </a:solidFill>
        <a:latin typeface="Arial" charset="0"/>
        <a:ea typeface="+mn-ea"/>
        <a:cs typeface="+mn-cs"/>
      </a:defRPr>
    </a:lvl2pPr>
    <a:lvl3pPr marL="2089150" indent="-1174750" algn="l" defTabSz="2089150" rtl="0" fontAlgn="base">
      <a:spcBef>
        <a:spcPct val="0"/>
      </a:spcBef>
      <a:spcAft>
        <a:spcPct val="0"/>
      </a:spcAft>
      <a:defRPr sz="4100" kern="1200">
        <a:solidFill>
          <a:schemeClr val="tx1"/>
        </a:solidFill>
        <a:latin typeface="Arial" charset="0"/>
        <a:ea typeface="+mn-ea"/>
        <a:cs typeface="+mn-cs"/>
      </a:defRPr>
    </a:lvl3pPr>
    <a:lvl4pPr marL="3133725" indent="-1762125" algn="l" defTabSz="2089150" rtl="0" fontAlgn="base">
      <a:spcBef>
        <a:spcPct val="0"/>
      </a:spcBef>
      <a:spcAft>
        <a:spcPct val="0"/>
      </a:spcAft>
      <a:defRPr sz="4100" kern="1200">
        <a:solidFill>
          <a:schemeClr val="tx1"/>
        </a:solidFill>
        <a:latin typeface="Arial" charset="0"/>
        <a:ea typeface="+mn-ea"/>
        <a:cs typeface="+mn-cs"/>
      </a:defRPr>
    </a:lvl4pPr>
    <a:lvl5pPr marL="4179888" indent="-2351088" algn="l" defTabSz="2089150" rtl="0" fontAlgn="base">
      <a:spcBef>
        <a:spcPct val="0"/>
      </a:spcBef>
      <a:spcAft>
        <a:spcPct val="0"/>
      </a:spcAft>
      <a:defRPr sz="4100" kern="1200">
        <a:solidFill>
          <a:schemeClr val="tx1"/>
        </a:solidFill>
        <a:latin typeface="Arial" charset="0"/>
        <a:ea typeface="+mn-ea"/>
        <a:cs typeface="+mn-cs"/>
      </a:defRPr>
    </a:lvl5pPr>
    <a:lvl6pPr marL="2286000" algn="l" defTabSz="914400" rtl="0" eaLnBrk="1" latinLnBrk="0" hangingPunct="1">
      <a:defRPr sz="4100" kern="1200">
        <a:solidFill>
          <a:schemeClr val="tx1"/>
        </a:solidFill>
        <a:latin typeface="Arial" charset="0"/>
        <a:ea typeface="+mn-ea"/>
        <a:cs typeface="+mn-cs"/>
      </a:defRPr>
    </a:lvl6pPr>
    <a:lvl7pPr marL="2743200" algn="l" defTabSz="914400" rtl="0" eaLnBrk="1" latinLnBrk="0" hangingPunct="1">
      <a:defRPr sz="4100" kern="1200">
        <a:solidFill>
          <a:schemeClr val="tx1"/>
        </a:solidFill>
        <a:latin typeface="Arial" charset="0"/>
        <a:ea typeface="+mn-ea"/>
        <a:cs typeface="+mn-cs"/>
      </a:defRPr>
    </a:lvl7pPr>
    <a:lvl8pPr marL="3200400" algn="l" defTabSz="914400" rtl="0" eaLnBrk="1" latinLnBrk="0" hangingPunct="1">
      <a:defRPr sz="4100" kern="1200">
        <a:solidFill>
          <a:schemeClr val="tx1"/>
        </a:solidFill>
        <a:latin typeface="Arial" charset="0"/>
        <a:ea typeface="+mn-ea"/>
        <a:cs typeface="+mn-cs"/>
      </a:defRPr>
    </a:lvl8pPr>
    <a:lvl9pPr marL="3657600" algn="l" defTabSz="914400" rtl="0" eaLnBrk="1" latinLnBrk="0" hangingPunct="1">
      <a:defRPr sz="41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149" y="-643"/>
      </p:cViewPr>
      <p:guideLst>
        <p:guide orient="horz" pos="2880"/>
        <p:guide pos="8640"/>
      </p:guideLst>
    </p:cSldViewPr>
  </p:slideViewPr>
  <p:notesTextViewPr>
    <p:cViewPr>
      <p:scale>
        <a:sx n="100" d="100"/>
        <a:sy n="100" d="100"/>
      </p:scale>
      <p:origin x="0" y="0"/>
    </p:cViewPr>
  </p:notesTextViewPr>
  <p:sorterViewPr>
    <p:cViewPr>
      <p:scale>
        <a:sx n="66" d="100"/>
        <a:sy n="66" d="100"/>
      </p:scale>
      <p:origin x="0" y="274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1C30EC-B17A-462F-B27B-49BA3CD00ABB}" type="datetimeFigureOut">
              <a:rPr lang="en-US" smtClean="0"/>
              <a:t>10/16/2012</a:t>
            </a:fld>
            <a:endParaRPr lang="en-US"/>
          </a:p>
        </p:txBody>
      </p:sp>
      <p:sp>
        <p:nvSpPr>
          <p:cNvPr id="4" name="Slide Image Placeholder 3"/>
          <p:cNvSpPr>
            <a:spLocks noGrp="1" noRot="1" noChangeAspect="1"/>
          </p:cNvSpPr>
          <p:nvPr>
            <p:ph type="sldImg" idx="2"/>
          </p:nvPr>
        </p:nvSpPr>
        <p:spPr>
          <a:xfrm>
            <a:off x="-1714500" y="685800"/>
            <a:ext cx="10287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ACF8BA-28B2-45F5-9BF4-2BDA2B6709CE}" type="slidenum">
              <a:rPr lang="en-US" smtClean="0"/>
              <a:t>‹#›</a:t>
            </a:fld>
            <a:endParaRPr lang="en-US"/>
          </a:p>
        </p:txBody>
      </p:sp>
    </p:spTree>
    <p:extLst>
      <p:ext uri="{BB962C8B-B14F-4D97-AF65-F5344CB8AC3E}">
        <p14:creationId xmlns:p14="http://schemas.microsoft.com/office/powerpoint/2010/main" val="200832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a:t>
            </a:fld>
            <a:endParaRPr lang="en-US"/>
          </a:p>
        </p:txBody>
      </p:sp>
    </p:spTree>
    <p:extLst>
      <p:ext uri="{BB962C8B-B14F-4D97-AF65-F5344CB8AC3E}">
        <p14:creationId xmlns:p14="http://schemas.microsoft.com/office/powerpoint/2010/main" val="354133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10</a:t>
            </a:fld>
            <a:endParaRPr lang="en-US"/>
          </a:p>
        </p:txBody>
      </p:sp>
    </p:spTree>
    <p:extLst>
      <p:ext uri="{BB962C8B-B14F-4D97-AF65-F5344CB8AC3E}">
        <p14:creationId xmlns:p14="http://schemas.microsoft.com/office/powerpoint/2010/main" val="1790059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11</a:t>
            </a:fld>
            <a:endParaRPr lang="en-US"/>
          </a:p>
        </p:txBody>
      </p:sp>
    </p:spTree>
    <p:extLst>
      <p:ext uri="{BB962C8B-B14F-4D97-AF65-F5344CB8AC3E}">
        <p14:creationId xmlns:p14="http://schemas.microsoft.com/office/powerpoint/2010/main" val="87713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12</a:t>
            </a:fld>
            <a:endParaRPr lang="en-US"/>
          </a:p>
        </p:txBody>
      </p:sp>
    </p:spTree>
    <p:extLst>
      <p:ext uri="{BB962C8B-B14F-4D97-AF65-F5344CB8AC3E}">
        <p14:creationId xmlns:p14="http://schemas.microsoft.com/office/powerpoint/2010/main" val="2230851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13</a:t>
            </a:fld>
            <a:endParaRPr lang="en-US"/>
          </a:p>
        </p:txBody>
      </p:sp>
    </p:spTree>
    <p:extLst>
      <p:ext uri="{BB962C8B-B14F-4D97-AF65-F5344CB8AC3E}">
        <p14:creationId xmlns:p14="http://schemas.microsoft.com/office/powerpoint/2010/main" val="2230851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14</a:t>
            </a:fld>
            <a:endParaRPr lang="en-US"/>
          </a:p>
        </p:txBody>
      </p:sp>
    </p:spTree>
    <p:extLst>
      <p:ext uri="{BB962C8B-B14F-4D97-AF65-F5344CB8AC3E}">
        <p14:creationId xmlns:p14="http://schemas.microsoft.com/office/powerpoint/2010/main" val="191224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15</a:t>
            </a:fld>
            <a:endParaRPr lang="en-US"/>
          </a:p>
        </p:txBody>
      </p:sp>
    </p:spTree>
    <p:extLst>
      <p:ext uri="{BB962C8B-B14F-4D97-AF65-F5344CB8AC3E}">
        <p14:creationId xmlns:p14="http://schemas.microsoft.com/office/powerpoint/2010/main" val="267805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16</a:t>
            </a:fld>
            <a:endParaRPr lang="en-US"/>
          </a:p>
        </p:txBody>
      </p:sp>
    </p:spTree>
    <p:extLst>
      <p:ext uri="{BB962C8B-B14F-4D97-AF65-F5344CB8AC3E}">
        <p14:creationId xmlns:p14="http://schemas.microsoft.com/office/powerpoint/2010/main" val="338658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17</a:t>
            </a:fld>
            <a:endParaRPr lang="en-US"/>
          </a:p>
        </p:txBody>
      </p:sp>
    </p:spTree>
    <p:extLst>
      <p:ext uri="{BB962C8B-B14F-4D97-AF65-F5344CB8AC3E}">
        <p14:creationId xmlns:p14="http://schemas.microsoft.com/office/powerpoint/2010/main" val="2437722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18</a:t>
            </a:fld>
            <a:endParaRPr lang="en-US"/>
          </a:p>
        </p:txBody>
      </p:sp>
    </p:spTree>
    <p:extLst>
      <p:ext uri="{BB962C8B-B14F-4D97-AF65-F5344CB8AC3E}">
        <p14:creationId xmlns:p14="http://schemas.microsoft.com/office/powerpoint/2010/main" val="1312271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19</a:t>
            </a:fld>
            <a:endParaRPr lang="en-US"/>
          </a:p>
        </p:txBody>
      </p:sp>
    </p:spTree>
    <p:extLst>
      <p:ext uri="{BB962C8B-B14F-4D97-AF65-F5344CB8AC3E}">
        <p14:creationId xmlns:p14="http://schemas.microsoft.com/office/powerpoint/2010/main" val="165446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a:t>
            </a:fld>
            <a:endParaRPr lang="en-US"/>
          </a:p>
        </p:txBody>
      </p:sp>
    </p:spTree>
    <p:extLst>
      <p:ext uri="{BB962C8B-B14F-4D97-AF65-F5344CB8AC3E}">
        <p14:creationId xmlns:p14="http://schemas.microsoft.com/office/powerpoint/2010/main" val="36019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20</a:t>
            </a:fld>
            <a:endParaRPr lang="en-US"/>
          </a:p>
        </p:txBody>
      </p:sp>
    </p:spTree>
    <p:extLst>
      <p:ext uri="{BB962C8B-B14F-4D97-AF65-F5344CB8AC3E}">
        <p14:creationId xmlns:p14="http://schemas.microsoft.com/office/powerpoint/2010/main" val="4052573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21</a:t>
            </a:fld>
            <a:endParaRPr lang="en-US"/>
          </a:p>
        </p:txBody>
      </p:sp>
    </p:spTree>
    <p:extLst>
      <p:ext uri="{BB962C8B-B14F-4D97-AF65-F5344CB8AC3E}">
        <p14:creationId xmlns:p14="http://schemas.microsoft.com/office/powerpoint/2010/main" val="3430245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22</a:t>
            </a:fld>
            <a:endParaRPr lang="en-US"/>
          </a:p>
        </p:txBody>
      </p:sp>
    </p:spTree>
    <p:extLst>
      <p:ext uri="{BB962C8B-B14F-4D97-AF65-F5344CB8AC3E}">
        <p14:creationId xmlns:p14="http://schemas.microsoft.com/office/powerpoint/2010/main" val="30140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23</a:t>
            </a:fld>
            <a:endParaRPr lang="en-US"/>
          </a:p>
        </p:txBody>
      </p:sp>
    </p:spTree>
    <p:extLst>
      <p:ext uri="{BB962C8B-B14F-4D97-AF65-F5344CB8AC3E}">
        <p14:creationId xmlns:p14="http://schemas.microsoft.com/office/powerpoint/2010/main" val="2261278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24</a:t>
            </a:fld>
            <a:endParaRPr lang="en-US"/>
          </a:p>
        </p:txBody>
      </p:sp>
    </p:spTree>
    <p:extLst>
      <p:ext uri="{BB962C8B-B14F-4D97-AF65-F5344CB8AC3E}">
        <p14:creationId xmlns:p14="http://schemas.microsoft.com/office/powerpoint/2010/main" val="2305949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25</a:t>
            </a:fld>
            <a:endParaRPr lang="en-US"/>
          </a:p>
        </p:txBody>
      </p:sp>
    </p:spTree>
    <p:extLst>
      <p:ext uri="{BB962C8B-B14F-4D97-AF65-F5344CB8AC3E}">
        <p14:creationId xmlns:p14="http://schemas.microsoft.com/office/powerpoint/2010/main" val="2831702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26</a:t>
            </a:fld>
            <a:endParaRPr lang="en-US"/>
          </a:p>
        </p:txBody>
      </p:sp>
    </p:spTree>
    <p:extLst>
      <p:ext uri="{BB962C8B-B14F-4D97-AF65-F5344CB8AC3E}">
        <p14:creationId xmlns:p14="http://schemas.microsoft.com/office/powerpoint/2010/main" val="219797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27</a:t>
            </a:fld>
            <a:endParaRPr lang="en-US"/>
          </a:p>
        </p:txBody>
      </p:sp>
    </p:spTree>
    <p:extLst>
      <p:ext uri="{BB962C8B-B14F-4D97-AF65-F5344CB8AC3E}">
        <p14:creationId xmlns:p14="http://schemas.microsoft.com/office/powerpoint/2010/main" val="273693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28</a:t>
            </a:fld>
            <a:endParaRPr lang="en-US"/>
          </a:p>
        </p:txBody>
      </p:sp>
    </p:spTree>
    <p:extLst>
      <p:ext uri="{BB962C8B-B14F-4D97-AF65-F5344CB8AC3E}">
        <p14:creationId xmlns:p14="http://schemas.microsoft.com/office/powerpoint/2010/main" val="1007004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29</a:t>
            </a:fld>
            <a:endParaRPr lang="en-US"/>
          </a:p>
        </p:txBody>
      </p:sp>
    </p:spTree>
    <p:extLst>
      <p:ext uri="{BB962C8B-B14F-4D97-AF65-F5344CB8AC3E}">
        <p14:creationId xmlns:p14="http://schemas.microsoft.com/office/powerpoint/2010/main" val="143133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a:t>
            </a:fld>
            <a:endParaRPr lang="en-US"/>
          </a:p>
        </p:txBody>
      </p:sp>
    </p:spTree>
    <p:extLst>
      <p:ext uri="{BB962C8B-B14F-4D97-AF65-F5344CB8AC3E}">
        <p14:creationId xmlns:p14="http://schemas.microsoft.com/office/powerpoint/2010/main" val="1074039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30</a:t>
            </a:fld>
            <a:endParaRPr lang="en-US"/>
          </a:p>
        </p:txBody>
      </p:sp>
    </p:spTree>
    <p:extLst>
      <p:ext uri="{BB962C8B-B14F-4D97-AF65-F5344CB8AC3E}">
        <p14:creationId xmlns:p14="http://schemas.microsoft.com/office/powerpoint/2010/main" val="3069484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31</a:t>
            </a:fld>
            <a:endParaRPr lang="en-US"/>
          </a:p>
        </p:txBody>
      </p:sp>
    </p:spTree>
    <p:extLst>
      <p:ext uri="{BB962C8B-B14F-4D97-AF65-F5344CB8AC3E}">
        <p14:creationId xmlns:p14="http://schemas.microsoft.com/office/powerpoint/2010/main" val="1807682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32</a:t>
            </a:fld>
            <a:endParaRPr lang="en-US"/>
          </a:p>
        </p:txBody>
      </p:sp>
    </p:spTree>
    <p:extLst>
      <p:ext uri="{BB962C8B-B14F-4D97-AF65-F5344CB8AC3E}">
        <p14:creationId xmlns:p14="http://schemas.microsoft.com/office/powerpoint/2010/main" val="1614521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33</a:t>
            </a:fld>
            <a:endParaRPr lang="en-US"/>
          </a:p>
        </p:txBody>
      </p:sp>
    </p:spTree>
    <p:extLst>
      <p:ext uri="{BB962C8B-B14F-4D97-AF65-F5344CB8AC3E}">
        <p14:creationId xmlns:p14="http://schemas.microsoft.com/office/powerpoint/2010/main" val="522649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34</a:t>
            </a:fld>
            <a:endParaRPr lang="en-US"/>
          </a:p>
        </p:txBody>
      </p:sp>
    </p:spTree>
    <p:extLst>
      <p:ext uri="{BB962C8B-B14F-4D97-AF65-F5344CB8AC3E}">
        <p14:creationId xmlns:p14="http://schemas.microsoft.com/office/powerpoint/2010/main" val="574257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35</a:t>
            </a:fld>
            <a:endParaRPr lang="en-US"/>
          </a:p>
        </p:txBody>
      </p:sp>
    </p:spTree>
    <p:extLst>
      <p:ext uri="{BB962C8B-B14F-4D97-AF65-F5344CB8AC3E}">
        <p14:creationId xmlns:p14="http://schemas.microsoft.com/office/powerpoint/2010/main" val="1578068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36</a:t>
            </a:fld>
            <a:endParaRPr lang="en-US"/>
          </a:p>
        </p:txBody>
      </p:sp>
    </p:spTree>
    <p:extLst>
      <p:ext uri="{BB962C8B-B14F-4D97-AF65-F5344CB8AC3E}">
        <p14:creationId xmlns:p14="http://schemas.microsoft.com/office/powerpoint/2010/main" val="3493124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37</a:t>
            </a:fld>
            <a:endParaRPr lang="en-US"/>
          </a:p>
        </p:txBody>
      </p:sp>
    </p:spTree>
    <p:extLst>
      <p:ext uri="{BB962C8B-B14F-4D97-AF65-F5344CB8AC3E}">
        <p14:creationId xmlns:p14="http://schemas.microsoft.com/office/powerpoint/2010/main" val="2124492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38</a:t>
            </a:fld>
            <a:endParaRPr lang="en-US"/>
          </a:p>
        </p:txBody>
      </p:sp>
    </p:spTree>
    <p:extLst>
      <p:ext uri="{BB962C8B-B14F-4D97-AF65-F5344CB8AC3E}">
        <p14:creationId xmlns:p14="http://schemas.microsoft.com/office/powerpoint/2010/main" val="2026427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39</a:t>
            </a:fld>
            <a:endParaRPr lang="en-US"/>
          </a:p>
        </p:txBody>
      </p:sp>
    </p:spTree>
    <p:extLst>
      <p:ext uri="{BB962C8B-B14F-4D97-AF65-F5344CB8AC3E}">
        <p14:creationId xmlns:p14="http://schemas.microsoft.com/office/powerpoint/2010/main" val="266484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a:t>
            </a:fld>
            <a:endParaRPr lang="en-US"/>
          </a:p>
        </p:txBody>
      </p:sp>
    </p:spTree>
    <p:extLst>
      <p:ext uri="{BB962C8B-B14F-4D97-AF65-F5344CB8AC3E}">
        <p14:creationId xmlns:p14="http://schemas.microsoft.com/office/powerpoint/2010/main" val="3152047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40</a:t>
            </a:fld>
            <a:endParaRPr lang="en-US"/>
          </a:p>
        </p:txBody>
      </p:sp>
    </p:spTree>
    <p:extLst>
      <p:ext uri="{BB962C8B-B14F-4D97-AF65-F5344CB8AC3E}">
        <p14:creationId xmlns:p14="http://schemas.microsoft.com/office/powerpoint/2010/main" val="2102030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41</a:t>
            </a:fld>
            <a:endParaRPr lang="en-US"/>
          </a:p>
        </p:txBody>
      </p:sp>
    </p:spTree>
    <p:extLst>
      <p:ext uri="{BB962C8B-B14F-4D97-AF65-F5344CB8AC3E}">
        <p14:creationId xmlns:p14="http://schemas.microsoft.com/office/powerpoint/2010/main" val="2686951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42</a:t>
            </a:fld>
            <a:endParaRPr lang="en-US"/>
          </a:p>
        </p:txBody>
      </p:sp>
    </p:spTree>
    <p:extLst>
      <p:ext uri="{BB962C8B-B14F-4D97-AF65-F5344CB8AC3E}">
        <p14:creationId xmlns:p14="http://schemas.microsoft.com/office/powerpoint/2010/main" val="3380470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43</a:t>
            </a:fld>
            <a:endParaRPr lang="en-US"/>
          </a:p>
        </p:txBody>
      </p:sp>
    </p:spTree>
    <p:extLst>
      <p:ext uri="{BB962C8B-B14F-4D97-AF65-F5344CB8AC3E}">
        <p14:creationId xmlns:p14="http://schemas.microsoft.com/office/powerpoint/2010/main" val="3637483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44</a:t>
            </a:fld>
            <a:endParaRPr lang="en-US"/>
          </a:p>
        </p:txBody>
      </p:sp>
    </p:spTree>
    <p:extLst>
      <p:ext uri="{BB962C8B-B14F-4D97-AF65-F5344CB8AC3E}">
        <p14:creationId xmlns:p14="http://schemas.microsoft.com/office/powerpoint/2010/main" val="1512978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45</a:t>
            </a:fld>
            <a:endParaRPr lang="en-US"/>
          </a:p>
        </p:txBody>
      </p:sp>
    </p:spTree>
    <p:extLst>
      <p:ext uri="{BB962C8B-B14F-4D97-AF65-F5344CB8AC3E}">
        <p14:creationId xmlns:p14="http://schemas.microsoft.com/office/powerpoint/2010/main" val="2848786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46</a:t>
            </a:fld>
            <a:endParaRPr lang="en-US"/>
          </a:p>
        </p:txBody>
      </p:sp>
    </p:spTree>
    <p:extLst>
      <p:ext uri="{BB962C8B-B14F-4D97-AF65-F5344CB8AC3E}">
        <p14:creationId xmlns:p14="http://schemas.microsoft.com/office/powerpoint/2010/main" val="1908427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47</a:t>
            </a:fld>
            <a:endParaRPr lang="en-US"/>
          </a:p>
        </p:txBody>
      </p:sp>
    </p:spTree>
    <p:extLst>
      <p:ext uri="{BB962C8B-B14F-4D97-AF65-F5344CB8AC3E}">
        <p14:creationId xmlns:p14="http://schemas.microsoft.com/office/powerpoint/2010/main" val="2230451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48</a:t>
            </a:fld>
            <a:endParaRPr lang="en-US"/>
          </a:p>
        </p:txBody>
      </p:sp>
    </p:spTree>
    <p:extLst>
      <p:ext uri="{BB962C8B-B14F-4D97-AF65-F5344CB8AC3E}">
        <p14:creationId xmlns:p14="http://schemas.microsoft.com/office/powerpoint/2010/main" val="3858524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49</a:t>
            </a:fld>
            <a:endParaRPr lang="en-US"/>
          </a:p>
        </p:txBody>
      </p:sp>
    </p:spTree>
    <p:extLst>
      <p:ext uri="{BB962C8B-B14F-4D97-AF65-F5344CB8AC3E}">
        <p14:creationId xmlns:p14="http://schemas.microsoft.com/office/powerpoint/2010/main" val="328696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a:t>
            </a:fld>
            <a:endParaRPr lang="en-US"/>
          </a:p>
        </p:txBody>
      </p:sp>
    </p:spTree>
    <p:extLst>
      <p:ext uri="{BB962C8B-B14F-4D97-AF65-F5344CB8AC3E}">
        <p14:creationId xmlns:p14="http://schemas.microsoft.com/office/powerpoint/2010/main" val="32106053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50</a:t>
            </a:fld>
            <a:endParaRPr lang="en-US"/>
          </a:p>
        </p:txBody>
      </p:sp>
    </p:spTree>
    <p:extLst>
      <p:ext uri="{BB962C8B-B14F-4D97-AF65-F5344CB8AC3E}">
        <p14:creationId xmlns:p14="http://schemas.microsoft.com/office/powerpoint/2010/main" val="85832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51</a:t>
            </a:fld>
            <a:endParaRPr lang="en-US"/>
          </a:p>
        </p:txBody>
      </p:sp>
    </p:spTree>
    <p:extLst>
      <p:ext uri="{BB962C8B-B14F-4D97-AF65-F5344CB8AC3E}">
        <p14:creationId xmlns:p14="http://schemas.microsoft.com/office/powerpoint/2010/main" val="3484877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52</a:t>
            </a:fld>
            <a:endParaRPr lang="en-US"/>
          </a:p>
        </p:txBody>
      </p:sp>
    </p:spTree>
    <p:extLst>
      <p:ext uri="{BB962C8B-B14F-4D97-AF65-F5344CB8AC3E}">
        <p14:creationId xmlns:p14="http://schemas.microsoft.com/office/powerpoint/2010/main" val="1056988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53</a:t>
            </a:fld>
            <a:endParaRPr lang="en-US"/>
          </a:p>
        </p:txBody>
      </p:sp>
    </p:spTree>
    <p:extLst>
      <p:ext uri="{BB962C8B-B14F-4D97-AF65-F5344CB8AC3E}">
        <p14:creationId xmlns:p14="http://schemas.microsoft.com/office/powerpoint/2010/main" val="15375776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54</a:t>
            </a:fld>
            <a:endParaRPr lang="en-US"/>
          </a:p>
        </p:txBody>
      </p:sp>
    </p:spTree>
    <p:extLst>
      <p:ext uri="{BB962C8B-B14F-4D97-AF65-F5344CB8AC3E}">
        <p14:creationId xmlns:p14="http://schemas.microsoft.com/office/powerpoint/2010/main" val="42403269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55</a:t>
            </a:fld>
            <a:endParaRPr lang="en-US"/>
          </a:p>
        </p:txBody>
      </p:sp>
    </p:spTree>
    <p:extLst>
      <p:ext uri="{BB962C8B-B14F-4D97-AF65-F5344CB8AC3E}">
        <p14:creationId xmlns:p14="http://schemas.microsoft.com/office/powerpoint/2010/main" val="3409592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56</a:t>
            </a:fld>
            <a:endParaRPr lang="en-US"/>
          </a:p>
        </p:txBody>
      </p:sp>
    </p:spTree>
    <p:extLst>
      <p:ext uri="{BB962C8B-B14F-4D97-AF65-F5344CB8AC3E}">
        <p14:creationId xmlns:p14="http://schemas.microsoft.com/office/powerpoint/2010/main" val="628268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57</a:t>
            </a:fld>
            <a:endParaRPr lang="en-US"/>
          </a:p>
        </p:txBody>
      </p:sp>
    </p:spTree>
    <p:extLst>
      <p:ext uri="{BB962C8B-B14F-4D97-AF65-F5344CB8AC3E}">
        <p14:creationId xmlns:p14="http://schemas.microsoft.com/office/powerpoint/2010/main" val="3931603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58</a:t>
            </a:fld>
            <a:endParaRPr lang="en-US"/>
          </a:p>
        </p:txBody>
      </p:sp>
    </p:spTree>
    <p:extLst>
      <p:ext uri="{BB962C8B-B14F-4D97-AF65-F5344CB8AC3E}">
        <p14:creationId xmlns:p14="http://schemas.microsoft.com/office/powerpoint/2010/main" val="1870477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59</a:t>
            </a:fld>
            <a:endParaRPr lang="en-US"/>
          </a:p>
        </p:txBody>
      </p:sp>
    </p:spTree>
    <p:extLst>
      <p:ext uri="{BB962C8B-B14F-4D97-AF65-F5344CB8AC3E}">
        <p14:creationId xmlns:p14="http://schemas.microsoft.com/office/powerpoint/2010/main" val="303825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6</a:t>
            </a:fld>
            <a:endParaRPr lang="en-US"/>
          </a:p>
        </p:txBody>
      </p:sp>
    </p:spTree>
    <p:extLst>
      <p:ext uri="{BB962C8B-B14F-4D97-AF65-F5344CB8AC3E}">
        <p14:creationId xmlns:p14="http://schemas.microsoft.com/office/powerpoint/2010/main" val="1933187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60</a:t>
            </a:fld>
            <a:endParaRPr lang="en-US"/>
          </a:p>
        </p:txBody>
      </p:sp>
    </p:spTree>
    <p:extLst>
      <p:ext uri="{BB962C8B-B14F-4D97-AF65-F5344CB8AC3E}">
        <p14:creationId xmlns:p14="http://schemas.microsoft.com/office/powerpoint/2010/main" val="2857552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7</a:t>
            </a:fld>
            <a:endParaRPr lang="en-US"/>
          </a:p>
        </p:txBody>
      </p:sp>
    </p:spTree>
    <p:extLst>
      <p:ext uri="{BB962C8B-B14F-4D97-AF65-F5344CB8AC3E}">
        <p14:creationId xmlns:p14="http://schemas.microsoft.com/office/powerpoint/2010/main" val="90103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8</a:t>
            </a:fld>
            <a:endParaRPr lang="en-US"/>
          </a:p>
        </p:txBody>
      </p:sp>
    </p:spTree>
    <p:extLst>
      <p:ext uri="{BB962C8B-B14F-4D97-AF65-F5344CB8AC3E}">
        <p14:creationId xmlns:p14="http://schemas.microsoft.com/office/powerpoint/2010/main" val="1783629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CF8BA-28B2-45F5-9BF4-2BDA2B6709CE}" type="slidenum">
              <a:rPr lang="en-US" smtClean="0"/>
              <a:t>9</a:t>
            </a:fld>
            <a:endParaRPr lang="en-US"/>
          </a:p>
        </p:txBody>
      </p:sp>
    </p:spTree>
    <p:extLst>
      <p:ext uri="{BB962C8B-B14F-4D97-AF65-F5344CB8AC3E}">
        <p14:creationId xmlns:p14="http://schemas.microsoft.com/office/powerpoint/2010/main" val="3471922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840568"/>
            <a:ext cx="233172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5181600"/>
            <a:ext cx="19202400" cy="233680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F27F65C-AFA1-4BEF-8090-1ADC93501614}"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413ADF-2218-4F55-A705-F35ED525B425}" type="slidenum">
              <a:rPr lang="en-US"/>
              <a:pPr>
                <a:defRPr/>
              </a:pPr>
              <a:t>‹#›</a:t>
            </a:fld>
            <a:endParaRPr lang="en-US"/>
          </a:p>
        </p:txBody>
      </p:sp>
    </p:spTree>
    <p:extLst>
      <p:ext uri="{BB962C8B-B14F-4D97-AF65-F5344CB8AC3E}">
        <p14:creationId xmlns:p14="http://schemas.microsoft.com/office/powerpoint/2010/main" val="67652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610C2B-9E1B-4DBF-BD50-1A9E839D9630}"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EF791D-09A4-436C-ABBE-44708913B34E}" type="slidenum">
              <a:rPr lang="en-US"/>
              <a:pPr>
                <a:defRPr/>
              </a:pPr>
              <a:t>‹#›</a:t>
            </a:fld>
            <a:endParaRPr lang="en-US"/>
          </a:p>
        </p:txBody>
      </p:sp>
    </p:spTree>
    <p:extLst>
      <p:ext uri="{BB962C8B-B14F-4D97-AF65-F5344CB8AC3E}">
        <p14:creationId xmlns:p14="http://schemas.microsoft.com/office/powerpoint/2010/main" val="336292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488951"/>
            <a:ext cx="18516600"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488951"/>
            <a:ext cx="5509260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79E23C-7A77-49D9-89D1-1357E424174E}"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DCA1F5-92EC-4635-AB5C-4603DC4CD212}" type="slidenum">
              <a:rPr lang="en-US"/>
              <a:pPr>
                <a:defRPr/>
              </a:pPr>
              <a:t>‹#›</a:t>
            </a:fld>
            <a:endParaRPr lang="en-US"/>
          </a:p>
        </p:txBody>
      </p:sp>
    </p:spTree>
    <p:extLst>
      <p:ext uri="{BB962C8B-B14F-4D97-AF65-F5344CB8AC3E}">
        <p14:creationId xmlns:p14="http://schemas.microsoft.com/office/powerpoint/2010/main" val="57777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1269FF-9D3A-4E9C-BF11-241CEDF6C0AD}"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852E4E-1357-4C66-BAFA-C5D368C5D1E2}" type="slidenum">
              <a:rPr lang="en-US"/>
              <a:pPr>
                <a:defRPr/>
              </a:pPr>
              <a:t>‹#›</a:t>
            </a:fld>
            <a:endParaRPr lang="en-US"/>
          </a:p>
        </p:txBody>
      </p:sp>
    </p:spTree>
    <p:extLst>
      <p:ext uri="{BB962C8B-B14F-4D97-AF65-F5344CB8AC3E}">
        <p14:creationId xmlns:p14="http://schemas.microsoft.com/office/powerpoint/2010/main" val="301217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5875867"/>
            <a:ext cx="23317200" cy="1816100"/>
          </a:xfrm>
        </p:spPr>
        <p:txBody>
          <a:bodyPr anchor="t"/>
          <a:lstStyle>
            <a:lvl1pPr algn="l">
              <a:defRPr sz="91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3875618"/>
            <a:ext cx="23317200" cy="2000249"/>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10BCAE4-F07C-46B5-BE02-B6557E8961F8}" type="datetimeFigureOut">
              <a:rPr lang="en-US"/>
              <a:pPr>
                <a:defRPr/>
              </a:pPr>
              <a:t>10/16/2012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0EB424-A3EE-45EE-8060-0A1E76F22C12}" type="slidenum">
              <a:rPr lang="en-US"/>
              <a:pPr>
                <a:defRPr/>
              </a:pPr>
              <a:t>‹#›</a:t>
            </a:fld>
            <a:endParaRPr lang="en-US"/>
          </a:p>
        </p:txBody>
      </p:sp>
    </p:spTree>
    <p:extLst>
      <p:ext uri="{BB962C8B-B14F-4D97-AF65-F5344CB8AC3E}">
        <p14:creationId xmlns:p14="http://schemas.microsoft.com/office/powerpoint/2010/main" val="300803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2844800"/>
            <a:ext cx="36804600" cy="8045451"/>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2844800"/>
            <a:ext cx="36804600" cy="8045451"/>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59B0D6E-F16B-4857-986F-90D8F2B72AFB}" type="datetimeFigureOut">
              <a:rPr lang="en-US"/>
              <a:pPr>
                <a:defRPr/>
              </a:pPr>
              <a:t>10/16/2012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0C225-CADC-48D8-AFD1-0D32BB21A68E}" type="slidenum">
              <a:rPr lang="en-US"/>
              <a:pPr>
                <a:defRPr/>
              </a:pPr>
              <a:t>‹#›</a:t>
            </a:fld>
            <a:endParaRPr lang="en-US"/>
          </a:p>
        </p:txBody>
      </p:sp>
    </p:spTree>
    <p:extLst>
      <p:ext uri="{BB962C8B-B14F-4D97-AF65-F5344CB8AC3E}">
        <p14:creationId xmlns:p14="http://schemas.microsoft.com/office/powerpoint/2010/main" val="230059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366184"/>
            <a:ext cx="246888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046817"/>
            <a:ext cx="12120564" cy="853016"/>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smtClean="0"/>
              <a:t>Click to edit Master text styles</a:t>
            </a:r>
          </a:p>
        </p:txBody>
      </p:sp>
      <p:sp>
        <p:nvSpPr>
          <p:cNvPr id="4" name="Content Placeholder 3"/>
          <p:cNvSpPr>
            <a:spLocks noGrp="1"/>
          </p:cNvSpPr>
          <p:nvPr>
            <p:ph sz="half" idx="2"/>
          </p:nvPr>
        </p:nvSpPr>
        <p:spPr>
          <a:xfrm>
            <a:off x="1371600" y="2899833"/>
            <a:ext cx="12120564" cy="5268384"/>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7" y="2046817"/>
            <a:ext cx="12125325" cy="853016"/>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smtClean="0"/>
              <a:t>Click to edit Master text styles</a:t>
            </a:r>
          </a:p>
        </p:txBody>
      </p:sp>
      <p:sp>
        <p:nvSpPr>
          <p:cNvPr id="6" name="Content Placeholder 5"/>
          <p:cNvSpPr>
            <a:spLocks noGrp="1"/>
          </p:cNvSpPr>
          <p:nvPr>
            <p:ph sz="quarter" idx="4"/>
          </p:nvPr>
        </p:nvSpPr>
        <p:spPr>
          <a:xfrm>
            <a:off x="13935077" y="2899833"/>
            <a:ext cx="12125325" cy="5268384"/>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00D2C3-5C4D-4784-A7CE-301A7C586130}" type="datetimeFigureOut">
              <a:rPr lang="en-US"/>
              <a:pPr>
                <a:defRPr/>
              </a:pPr>
              <a:t>10/16/2012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41338F9-5394-4F21-B87C-A6F2BA490E15}" type="slidenum">
              <a:rPr lang="en-US"/>
              <a:pPr>
                <a:defRPr/>
              </a:pPr>
              <a:t>‹#›</a:t>
            </a:fld>
            <a:endParaRPr lang="en-US"/>
          </a:p>
        </p:txBody>
      </p:sp>
    </p:spTree>
    <p:extLst>
      <p:ext uri="{BB962C8B-B14F-4D97-AF65-F5344CB8AC3E}">
        <p14:creationId xmlns:p14="http://schemas.microsoft.com/office/powerpoint/2010/main" val="401288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BA94A0-4EC0-416E-B7A5-3CAAE944C197}" type="datetimeFigureOut">
              <a:rPr lang="en-US"/>
              <a:pPr>
                <a:defRPr/>
              </a:pPr>
              <a:t>10/16/2012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1247FC-063E-410F-8852-2695A0E14EA0}" type="slidenum">
              <a:rPr lang="en-US"/>
              <a:pPr>
                <a:defRPr/>
              </a:pPr>
              <a:t>‹#›</a:t>
            </a:fld>
            <a:endParaRPr lang="en-US"/>
          </a:p>
        </p:txBody>
      </p:sp>
    </p:spTree>
    <p:extLst>
      <p:ext uri="{BB962C8B-B14F-4D97-AF65-F5344CB8AC3E}">
        <p14:creationId xmlns:p14="http://schemas.microsoft.com/office/powerpoint/2010/main" val="348213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8D826C-F710-49FF-BA46-7F91C80154FD}" type="datetimeFigureOut">
              <a:rPr lang="en-US"/>
              <a:pPr>
                <a:defRPr/>
              </a:pPr>
              <a:t>10/16/2012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710DAD6-9549-44B8-8F5E-338E50930F90}" type="slidenum">
              <a:rPr lang="en-US"/>
              <a:pPr>
                <a:defRPr/>
              </a:pPr>
              <a:t>‹#›</a:t>
            </a:fld>
            <a:endParaRPr lang="en-US"/>
          </a:p>
        </p:txBody>
      </p:sp>
    </p:spTree>
    <p:extLst>
      <p:ext uri="{BB962C8B-B14F-4D97-AF65-F5344CB8AC3E}">
        <p14:creationId xmlns:p14="http://schemas.microsoft.com/office/powerpoint/2010/main" val="257293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364067"/>
            <a:ext cx="9024939" cy="1549400"/>
          </a:xfrm>
        </p:spPr>
        <p:txBody>
          <a:bodyPr anchor="b"/>
          <a:lstStyle>
            <a:lvl1pPr algn="l">
              <a:defRPr sz="4600" b="1"/>
            </a:lvl1pPr>
          </a:lstStyle>
          <a:p>
            <a:r>
              <a:rPr lang="en-US" smtClean="0"/>
              <a:t>Click to edit Master title style</a:t>
            </a:r>
            <a:endParaRPr lang="en-US"/>
          </a:p>
        </p:txBody>
      </p:sp>
      <p:sp>
        <p:nvSpPr>
          <p:cNvPr id="3" name="Content Placeholder 2"/>
          <p:cNvSpPr>
            <a:spLocks noGrp="1"/>
          </p:cNvSpPr>
          <p:nvPr>
            <p:ph idx="1"/>
          </p:nvPr>
        </p:nvSpPr>
        <p:spPr>
          <a:xfrm>
            <a:off x="10725150" y="364067"/>
            <a:ext cx="15335250" cy="7804151"/>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2" y="1913467"/>
            <a:ext cx="9024939" cy="625475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EB5558-B1A4-4526-BF4C-BC1601FFBF70}" type="datetimeFigureOut">
              <a:rPr lang="en-US"/>
              <a:pPr>
                <a:defRPr/>
              </a:pPr>
              <a:t>10/16/2012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995515-0EFF-4B6B-AB2D-2FC1A710B884}" type="slidenum">
              <a:rPr lang="en-US"/>
              <a:pPr>
                <a:defRPr/>
              </a:pPr>
              <a:t>‹#›</a:t>
            </a:fld>
            <a:endParaRPr lang="en-US"/>
          </a:p>
        </p:txBody>
      </p:sp>
    </p:spTree>
    <p:extLst>
      <p:ext uri="{BB962C8B-B14F-4D97-AF65-F5344CB8AC3E}">
        <p14:creationId xmlns:p14="http://schemas.microsoft.com/office/powerpoint/2010/main" val="378454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6400800"/>
            <a:ext cx="16459200" cy="755651"/>
          </a:xfrm>
        </p:spPr>
        <p:txBody>
          <a:bodyPr anchor="b"/>
          <a:lstStyle>
            <a:lvl1pPr algn="l">
              <a:defRPr sz="4600" b="1"/>
            </a:lvl1pPr>
          </a:lstStyle>
          <a:p>
            <a:r>
              <a:rPr lang="en-US" smtClean="0"/>
              <a:t>Click to edit Master title style</a:t>
            </a:r>
            <a:endParaRPr lang="en-US"/>
          </a:p>
        </p:txBody>
      </p:sp>
      <p:sp>
        <p:nvSpPr>
          <p:cNvPr id="3" name="Picture Placeholder 2"/>
          <p:cNvSpPr>
            <a:spLocks noGrp="1"/>
          </p:cNvSpPr>
          <p:nvPr>
            <p:ph type="pic" idx="1"/>
          </p:nvPr>
        </p:nvSpPr>
        <p:spPr>
          <a:xfrm>
            <a:off x="5376864" y="817033"/>
            <a:ext cx="16459200" cy="5486400"/>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smtClean="0"/>
          </a:p>
        </p:txBody>
      </p:sp>
      <p:sp>
        <p:nvSpPr>
          <p:cNvPr id="4" name="Text Placeholder 3"/>
          <p:cNvSpPr>
            <a:spLocks noGrp="1"/>
          </p:cNvSpPr>
          <p:nvPr>
            <p:ph type="body" sz="half" idx="2"/>
          </p:nvPr>
        </p:nvSpPr>
        <p:spPr>
          <a:xfrm>
            <a:off x="5376864" y="7156451"/>
            <a:ext cx="16459200" cy="1073149"/>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6FD6F0-B012-4E7F-8182-17CD4CF186BC}" type="datetimeFigureOut">
              <a:rPr lang="en-US"/>
              <a:pPr>
                <a:defRPr/>
              </a:pPr>
              <a:t>10/16/2012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B8BDBC-F626-4B16-9144-A1A1EF082C0B}" type="slidenum">
              <a:rPr lang="en-US"/>
              <a:pPr>
                <a:defRPr/>
              </a:pPr>
              <a:t>‹#›</a:t>
            </a:fld>
            <a:endParaRPr lang="en-US"/>
          </a:p>
        </p:txBody>
      </p:sp>
    </p:spTree>
    <p:extLst>
      <p:ext uri="{BB962C8B-B14F-4D97-AF65-F5344CB8AC3E}">
        <p14:creationId xmlns:p14="http://schemas.microsoft.com/office/powerpoint/2010/main" val="288099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71600" y="366713"/>
            <a:ext cx="2468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371600" y="2133600"/>
            <a:ext cx="246888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371600" y="8475663"/>
            <a:ext cx="6400800" cy="485775"/>
          </a:xfrm>
          <a:prstGeom prst="rect">
            <a:avLst/>
          </a:prstGeom>
        </p:spPr>
        <p:txBody>
          <a:bodyPr vert="horz" lIns="209004" tIns="104502" rIns="209004" bIns="104502" rtlCol="0" anchor="ctr"/>
          <a:lstStyle>
            <a:lvl1pPr algn="l" defTabSz="2090044" fontAlgn="auto">
              <a:spcBef>
                <a:spcPts val="0"/>
              </a:spcBef>
              <a:spcAft>
                <a:spcPts val="0"/>
              </a:spcAft>
              <a:defRPr sz="2700">
                <a:solidFill>
                  <a:schemeClr val="tx1">
                    <a:tint val="75000"/>
                  </a:schemeClr>
                </a:solidFill>
                <a:latin typeface="+mn-lt"/>
              </a:defRPr>
            </a:lvl1pPr>
          </a:lstStyle>
          <a:p>
            <a:pPr>
              <a:defRPr/>
            </a:pPr>
            <a:fld id="{CEF9679E-EF1B-480C-9E4B-3035FA4B3DFD}" type="datetimeFigureOut">
              <a:rPr lang="en-US"/>
              <a:pPr>
                <a:defRPr/>
              </a:pPr>
              <a:t>10/16/2012</a:t>
            </a:fld>
            <a:endParaRPr lang="en-US"/>
          </a:p>
        </p:txBody>
      </p:sp>
      <p:sp>
        <p:nvSpPr>
          <p:cNvPr id="5" name="Footer Placeholder 4"/>
          <p:cNvSpPr>
            <a:spLocks noGrp="1"/>
          </p:cNvSpPr>
          <p:nvPr>
            <p:ph type="ftr" sz="quarter" idx="3"/>
          </p:nvPr>
        </p:nvSpPr>
        <p:spPr>
          <a:xfrm>
            <a:off x="9372600" y="8475663"/>
            <a:ext cx="8686800" cy="485775"/>
          </a:xfrm>
          <a:prstGeom prst="rect">
            <a:avLst/>
          </a:prstGeom>
        </p:spPr>
        <p:txBody>
          <a:bodyPr vert="horz" lIns="209004" tIns="104502" rIns="209004" bIns="104502" rtlCol="0" anchor="ctr"/>
          <a:lstStyle>
            <a:lvl1pPr algn="ctr" defTabSz="2090044" fontAlgn="auto">
              <a:spcBef>
                <a:spcPts val="0"/>
              </a:spcBef>
              <a:spcAft>
                <a:spcPts val="0"/>
              </a:spcAft>
              <a:defRPr sz="27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9659600" y="8475663"/>
            <a:ext cx="6400800" cy="485775"/>
          </a:xfrm>
          <a:prstGeom prst="rect">
            <a:avLst/>
          </a:prstGeom>
        </p:spPr>
        <p:txBody>
          <a:bodyPr vert="horz" lIns="209004" tIns="104502" rIns="209004" bIns="104502" rtlCol="0" anchor="ctr"/>
          <a:lstStyle>
            <a:lvl1pPr algn="r" defTabSz="2090044" fontAlgn="auto">
              <a:spcBef>
                <a:spcPts val="0"/>
              </a:spcBef>
              <a:spcAft>
                <a:spcPts val="0"/>
              </a:spcAft>
              <a:defRPr sz="2700">
                <a:solidFill>
                  <a:schemeClr val="tx1">
                    <a:tint val="75000"/>
                  </a:schemeClr>
                </a:solidFill>
                <a:latin typeface="+mn-lt"/>
              </a:defRPr>
            </a:lvl1pPr>
          </a:lstStyle>
          <a:p>
            <a:pPr>
              <a:defRPr/>
            </a:pPr>
            <a:fld id="{FF2E2ECE-E404-44C3-A077-708ABF911C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9150" rtl="0" eaLnBrk="0" fontAlgn="base" hangingPunct="0">
        <a:spcBef>
          <a:spcPct val="0"/>
        </a:spcBef>
        <a:spcAft>
          <a:spcPct val="0"/>
        </a:spcAft>
        <a:defRPr sz="10100" kern="1200">
          <a:solidFill>
            <a:schemeClr val="tx1"/>
          </a:solidFill>
          <a:latin typeface="+mj-lt"/>
          <a:ea typeface="+mj-ea"/>
          <a:cs typeface="+mj-cs"/>
        </a:defRPr>
      </a:lvl1pPr>
      <a:lvl2pPr algn="ctr" defTabSz="2089150" rtl="0" eaLnBrk="0" fontAlgn="base" hangingPunct="0">
        <a:spcBef>
          <a:spcPct val="0"/>
        </a:spcBef>
        <a:spcAft>
          <a:spcPct val="0"/>
        </a:spcAft>
        <a:defRPr sz="10100">
          <a:solidFill>
            <a:schemeClr val="tx1"/>
          </a:solidFill>
          <a:latin typeface="Calibri" pitchFamily="34" charset="0"/>
        </a:defRPr>
      </a:lvl2pPr>
      <a:lvl3pPr algn="ctr" defTabSz="2089150" rtl="0" eaLnBrk="0" fontAlgn="base" hangingPunct="0">
        <a:spcBef>
          <a:spcPct val="0"/>
        </a:spcBef>
        <a:spcAft>
          <a:spcPct val="0"/>
        </a:spcAft>
        <a:defRPr sz="10100">
          <a:solidFill>
            <a:schemeClr val="tx1"/>
          </a:solidFill>
          <a:latin typeface="Calibri" pitchFamily="34" charset="0"/>
        </a:defRPr>
      </a:lvl3pPr>
      <a:lvl4pPr algn="ctr" defTabSz="2089150" rtl="0" eaLnBrk="0" fontAlgn="base" hangingPunct="0">
        <a:spcBef>
          <a:spcPct val="0"/>
        </a:spcBef>
        <a:spcAft>
          <a:spcPct val="0"/>
        </a:spcAft>
        <a:defRPr sz="10100">
          <a:solidFill>
            <a:schemeClr val="tx1"/>
          </a:solidFill>
          <a:latin typeface="Calibri" pitchFamily="34" charset="0"/>
        </a:defRPr>
      </a:lvl4pPr>
      <a:lvl5pPr algn="ctr" defTabSz="2089150" rtl="0" eaLnBrk="0" fontAlgn="base" hangingPunct="0">
        <a:spcBef>
          <a:spcPct val="0"/>
        </a:spcBef>
        <a:spcAft>
          <a:spcPct val="0"/>
        </a:spcAft>
        <a:defRPr sz="10100">
          <a:solidFill>
            <a:schemeClr val="tx1"/>
          </a:solidFill>
          <a:latin typeface="Calibri" pitchFamily="34" charset="0"/>
        </a:defRPr>
      </a:lvl5pPr>
      <a:lvl6pPr marL="457200" algn="ctr" defTabSz="2089150" rtl="0" fontAlgn="base">
        <a:spcBef>
          <a:spcPct val="0"/>
        </a:spcBef>
        <a:spcAft>
          <a:spcPct val="0"/>
        </a:spcAft>
        <a:defRPr sz="10100">
          <a:solidFill>
            <a:schemeClr val="tx1"/>
          </a:solidFill>
          <a:latin typeface="Calibri" pitchFamily="34" charset="0"/>
        </a:defRPr>
      </a:lvl6pPr>
      <a:lvl7pPr marL="914400" algn="ctr" defTabSz="2089150" rtl="0" fontAlgn="base">
        <a:spcBef>
          <a:spcPct val="0"/>
        </a:spcBef>
        <a:spcAft>
          <a:spcPct val="0"/>
        </a:spcAft>
        <a:defRPr sz="10100">
          <a:solidFill>
            <a:schemeClr val="tx1"/>
          </a:solidFill>
          <a:latin typeface="Calibri" pitchFamily="34" charset="0"/>
        </a:defRPr>
      </a:lvl7pPr>
      <a:lvl8pPr marL="1371600" algn="ctr" defTabSz="2089150" rtl="0" fontAlgn="base">
        <a:spcBef>
          <a:spcPct val="0"/>
        </a:spcBef>
        <a:spcAft>
          <a:spcPct val="0"/>
        </a:spcAft>
        <a:defRPr sz="10100">
          <a:solidFill>
            <a:schemeClr val="tx1"/>
          </a:solidFill>
          <a:latin typeface="Calibri" pitchFamily="34" charset="0"/>
        </a:defRPr>
      </a:lvl8pPr>
      <a:lvl9pPr marL="1828800" algn="ctr" defTabSz="2089150" rtl="0" fontAlgn="base">
        <a:spcBef>
          <a:spcPct val="0"/>
        </a:spcBef>
        <a:spcAft>
          <a:spcPct val="0"/>
        </a:spcAft>
        <a:defRPr sz="10100">
          <a:solidFill>
            <a:schemeClr val="tx1"/>
          </a:solidFill>
          <a:latin typeface="Calibri" pitchFamily="34" charset="0"/>
        </a:defRPr>
      </a:lvl9pPr>
    </p:titleStyle>
    <p:bodyStyle>
      <a:lvl1pPr marL="782638" indent="-782638" algn="l" defTabSz="2089150" rtl="0" eaLnBrk="0" fontAlgn="base" hangingPunct="0">
        <a:spcBef>
          <a:spcPct val="20000"/>
        </a:spcBef>
        <a:spcAft>
          <a:spcPct val="0"/>
        </a:spcAft>
        <a:buFont typeface="Arial" charset="0"/>
        <a:buChar char="•"/>
        <a:defRPr sz="7300" kern="1200">
          <a:solidFill>
            <a:schemeClr val="tx1"/>
          </a:solidFill>
          <a:latin typeface="+mn-lt"/>
          <a:ea typeface="+mn-ea"/>
          <a:cs typeface="+mn-cs"/>
        </a:defRPr>
      </a:lvl1pPr>
      <a:lvl2pPr marL="1697038" indent="-652463" algn="l" defTabSz="2089150" rtl="0" eaLnBrk="0" fontAlgn="base" hangingPunct="0">
        <a:spcBef>
          <a:spcPct val="20000"/>
        </a:spcBef>
        <a:spcAft>
          <a:spcPct val="0"/>
        </a:spcAft>
        <a:buFont typeface="Arial" charset="0"/>
        <a:buChar char="–"/>
        <a:defRPr sz="6400" kern="1200">
          <a:solidFill>
            <a:schemeClr val="tx1"/>
          </a:solidFill>
          <a:latin typeface="+mn-lt"/>
          <a:ea typeface="+mn-ea"/>
          <a:cs typeface="+mn-cs"/>
        </a:defRPr>
      </a:lvl2pPr>
      <a:lvl3pPr marL="2611438" indent="-522288" algn="l" defTabSz="2089150" rtl="0" eaLnBrk="0" fontAlgn="base" hangingPunct="0">
        <a:spcBef>
          <a:spcPct val="20000"/>
        </a:spcBef>
        <a:spcAft>
          <a:spcPct val="0"/>
        </a:spcAft>
        <a:buFont typeface="Arial" charset="0"/>
        <a:buChar char="•"/>
        <a:defRPr sz="5500" kern="1200">
          <a:solidFill>
            <a:schemeClr val="tx1"/>
          </a:solidFill>
          <a:latin typeface="+mn-lt"/>
          <a:ea typeface="+mn-ea"/>
          <a:cs typeface="+mn-cs"/>
        </a:defRPr>
      </a:lvl3pPr>
      <a:lvl4pPr marL="3656013" indent="-522288" algn="l" defTabSz="2089150" rtl="0" eaLnBrk="0" fontAlgn="base" hangingPunct="0">
        <a:spcBef>
          <a:spcPct val="20000"/>
        </a:spcBef>
        <a:spcAft>
          <a:spcPct val="0"/>
        </a:spcAft>
        <a:buFont typeface="Arial" charset="0"/>
        <a:buChar char="–"/>
        <a:defRPr sz="4600" kern="1200">
          <a:solidFill>
            <a:schemeClr val="tx1"/>
          </a:solidFill>
          <a:latin typeface="+mn-lt"/>
          <a:ea typeface="+mn-ea"/>
          <a:cs typeface="+mn-cs"/>
        </a:defRPr>
      </a:lvl4pPr>
      <a:lvl5pPr marL="4702175" indent="-522288" algn="l" defTabSz="2089150" rtl="0" eaLnBrk="0" fontAlgn="base" hangingPunct="0">
        <a:spcBef>
          <a:spcPct val="20000"/>
        </a:spcBef>
        <a:spcAft>
          <a:spcPct val="0"/>
        </a:spcAft>
        <a:buFont typeface="Arial" charset="0"/>
        <a:buChar char="»"/>
        <a:defRPr sz="4600" kern="1200">
          <a:solidFill>
            <a:schemeClr val="tx1"/>
          </a:solidFill>
          <a:latin typeface="+mn-lt"/>
          <a:ea typeface="+mn-ea"/>
          <a:cs typeface="+mn-cs"/>
        </a:defRPr>
      </a:lvl5pPr>
      <a:lvl6pPr marL="5747621" indent="-522511" algn="l" defTabSz="2090044" rtl="0" eaLnBrk="1" latinLnBrk="0" hangingPunct="1">
        <a:spcBef>
          <a:spcPct val="20000"/>
        </a:spcBef>
        <a:buFont typeface="Arial" pitchFamily="34" charset="0"/>
        <a:buChar char="•"/>
        <a:defRPr sz="4600" kern="1200">
          <a:solidFill>
            <a:schemeClr val="tx1"/>
          </a:solidFill>
          <a:latin typeface="+mn-lt"/>
          <a:ea typeface="+mn-ea"/>
          <a:cs typeface="+mn-cs"/>
        </a:defRPr>
      </a:lvl6pPr>
      <a:lvl7pPr marL="6792643" indent="-522511" algn="l" defTabSz="2090044" rtl="0" eaLnBrk="1" latinLnBrk="0" hangingPunct="1">
        <a:spcBef>
          <a:spcPct val="20000"/>
        </a:spcBef>
        <a:buFont typeface="Arial" pitchFamily="34" charset="0"/>
        <a:buChar char="•"/>
        <a:defRPr sz="4600" kern="1200">
          <a:solidFill>
            <a:schemeClr val="tx1"/>
          </a:solidFill>
          <a:latin typeface="+mn-lt"/>
          <a:ea typeface="+mn-ea"/>
          <a:cs typeface="+mn-cs"/>
        </a:defRPr>
      </a:lvl7pPr>
      <a:lvl8pPr marL="7837665" indent="-522511" algn="l" defTabSz="2090044" rtl="0" eaLnBrk="1" latinLnBrk="0" hangingPunct="1">
        <a:spcBef>
          <a:spcPct val="20000"/>
        </a:spcBef>
        <a:buFont typeface="Arial" pitchFamily="34" charset="0"/>
        <a:buChar char="•"/>
        <a:defRPr sz="4600" kern="1200">
          <a:solidFill>
            <a:schemeClr val="tx1"/>
          </a:solidFill>
          <a:latin typeface="+mn-lt"/>
          <a:ea typeface="+mn-ea"/>
          <a:cs typeface="+mn-cs"/>
        </a:defRPr>
      </a:lvl8pPr>
      <a:lvl9pPr marL="8882687" indent="-522511" algn="l" defTabSz="2090044" rtl="0" eaLnBrk="1" latinLnBrk="0" hangingPunct="1">
        <a:spcBef>
          <a:spcPct val="20000"/>
        </a:spcBef>
        <a:buFont typeface="Arial" pitchFamily="34" charset="0"/>
        <a:buChar char="•"/>
        <a:defRPr sz="4600" kern="1200">
          <a:solidFill>
            <a:schemeClr val="tx1"/>
          </a:solidFill>
          <a:latin typeface="+mn-lt"/>
          <a:ea typeface="+mn-ea"/>
          <a:cs typeface="+mn-cs"/>
        </a:defRPr>
      </a:lvl9pPr>
    </p:bodyStyle>
    <p:otherStyle>
      <a:defPPr>
        <a:defRPr lang="en-US"/>
      </a:defPPr>
      <a:lvl1pPr marL="0" algn="l" defTabSz="2090044" rtl="0" eaLnBrk="1" latinLnBrk="0" hangingPunct="1">
        <a:defRPr sz="4100" kern="1200">
          <a:solidFill>
            <a:schemeClr val="tx1"/>
          </a:solidFill>
          <a:latin typeface="+mn-lt"/>
          <a:ea typeface="+mn-ea"/>
          <a:cs typeface="+mn-cs"/>
        </a:defRPr>
      </a:lvl1pPr>
      <a:lvl2pPr marL="1045022" algn="l" defTabSz="2090044" rtl="0" eaLnBrk="1" latinLnBrk="0" hangingPunct="1">
        <a:defRPr sz="4100" kern="1200">
          <a:solidFill>
            <a:schemeClr val="tx1"/>
          </a:solidFill>
          <a:latin typeface="+mn-lt"/>
          <a:ea typeface="+mn-ea"/>
          <a:cs typeface="+mn-cs"/>
        </a:defRPr>
      </a:lvl2pPr>
      <a:lvl3pPr marL="2090044" algn="l" defTabSz="2090044" rtl="0" eaLnBrk="1" latinLnBrk="0" hangingPunct="1">
        <a:defRPr sz="4100" kern="1200">
          <a:solidFill>
            <a:schemeClr val="tx1"/>
          </a:solidFill>
          <a:latin typeface="+mn-lt"/>
          <a:ea typeface="+mn-ea"/>
          <a:cs typeface="+mn-cs"/>
        </a:defRPr>
      </a:lvl3pPr>
      <a:lvl4pPr marL="3135066" algn="l" defTabSz="2090044" rtl="0" eaLnBrk="1" latinLnBrk="0" hangingPunct="1">
        <a:defRPr sz="4100" kern="1200">
          <a:solidFill>
            <a:schemeClr val="tx1"/>
          </a:solidFill>
          <a:latin typeface="+mn-lt"/>
          <a:ea typeface="+mn-ea"/>
          <a:cs typeface="+mn-cs"/>
        </a:defRPr>
      </a:lvl4pPr>
      <a:lvl5pPr marL="4180088" algn="l" defTabSz="2090044" rtl="0" eaLnBrk="1" latinLnBrk="0" hangingPunct="1">
        <a:defRPr sz="4100" kern="1200">
          <a:solidFill>
            <a:schemeClr val="tx1"/>
          </a:solidFill>
          <a:latin typeface="+mn-lt"/>
          <a:ea typeface="+mn-ea"/>
          <a:cs typeface="+mn-cs"/>
        </a:defRPr>
      </a:lvl5pPr>
      <a:lvl6pPr marL="5225110" algn="l" defTabSz="2090044" rtl="0" eaLnBrk="1" latinLnBrk="0" hangingPunct="1">
        <a:defRPr sz="4100" kern="1200">
          <a:solidFill>
            <a:schemeClr val="tx1"/>
          </a:solidFill>
          <a:latin typeface="+mn-lt"/>
          <a:ea typeface="+mn-ea"/>
          <a:cs typeface="+mn-cs"/>
        </a:defRPr>
      </a:lvl6pPr>
      <a:lvl7pPr marL="6270132" algn="l" defTabSz="2090044" rtl="0" eaLnBrk="1" latinLnBrk="0" hangingPunct="1">
        <a:defRPr sz="4100" kern="1200">
          <a:solidFill>
            <a:schemeClr val="tx1"/>
          </a:solidFill>
          <a:latin typeface="+mn-lt"/>
          <a:ea typeface="+mn-ea"/>
          <a:cs typeface="+mn-cs"/>
        </a:defRPr>
      </a:lvl7pPr>
      <a:lvl8pPr marL="7315154" algn="l" defTabSz="2090044" rtl="0" eaLnBrk="1" latinLnBrk="0" hangingPunct="1">
        <a:defRPr sz="4100" kern="1200">
          <a:solidFill>
            <a:schemeClr val="tx1"/>
          </a:solidFill>
          <a:latin typeface="+mn-lt"/>
          <a:ea typeface="+mn-ea"/>
          <a:cs typeface="+mn-cs"/>
        </a:defRPr>
      </a:lvl8pPr>
      <a:lvl9pPr marL="8360176" algn="l" defTabSz="2090044"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200400" y="3373438"/>
            <a:ext cx="23317200" cy="1960562"/>
          </a:xfrm>
        </p:spPr>
        <p:txBody>
          <a:bodyPr/>
          <a:lstStyle/>
          <a:p>
            <a:pPr eaLnBrk="1" hangingPunct="1"/>
            <a:r>
              <a:rPr lang="en-US" smtClean="0"/>
              <a:t>Resident</a:t>
            </a:r>
            <a:br>
              <a:rPr lang="en-US" smtClean="0"/>
            </a:br>
            <a:r>
              <a:rPr lang="en-US" smtClean="0"/>
              <a:t>Assessment</a:t>
            </a:r>
          </a:p>
        </p:txBody>
      </p:sp>
      <p:pic>
        <p:nvPicPr>
          <p:cNvPr id="2052" name="Picture 2"/>
          <p:cNvPicPr>
            <a:picLocks noChangeAspect="1" noChangeArrowheads="1"/>
          </p:cNvPicPr>
          <p:nvPr/>
        </p:nvPicPr>
        <p:blipFill>
          <a:blip r:embed="rId3">
            <a:extLst>
              <a:ext uri="{28A0092B-C50C-407E-A947-70E740481C1C}">
                <a14:useLocalDpi xmlns:a14="http://schemas.microsoft.com/office/drawing/2010/main" val="0"/>
              </a:ext>
            </a:extLst>
          </a:blip>
          <a:srcRect r="3758" b="7368"/>
          <a:stretch>
            <a:fillRect/>
          </a:stretch>
        </p:blipFill>
        <p:spPr bwMode="auto">
          <a:xfrm>
            <a:off x="149225" y="685800"/>
            <a:ext cx="93741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baylor-dental-schoo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91425" y="838200"/>
            <a:ext cx="6858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BCD_2color_1line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8675" y="762000"/>
            <a:ext cx="101695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357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
          <p:cNvPicPr>
            <a:picLocks noChangeAspect="1" noChangeArrowheads="1"/>
          </p:cNvPicPr>
          <p:nvPr/>
        </p:nvPicPr>
        <p:blipFill>
          <a:blip r:embed="rId3">
            <a:extLst>
              <a:ext uri="{28A0092B-C50C-407E-A947-70E740481C1C}">
                <a14:useLocalDpi xmlns:a14="http://schemas.microsoft.com/office/drawing/2010/main" val="0"/>
              </a:ext>
            </a:extLst>
          </a:blip>
          <a:srcRect l="27097" r="27078" b="52499"/>
          <a:stretch>
            <a:fillRect/>
          </a:stretch>
        </p:blipFill>
        <p:spPr bwMode="auto">
          <a:xfrm>
            <a:off x="13935075" y="244475"/>
            <a:ext cx="13268325" cy="859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8915400" y="3657600"/>
            <a:ext cx="9753600" cy="32004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4027150" cy="87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
          <p:cNvPicPr>
            <a:picLocks noChangeAspect="1" noChangeArrowheads="1"/>
          </p:cNvPicPr>
          <p:nvPr/>
        </p:nvPicPr>
        <p:blipFill>
          <a:blip r:embed="rId3">
            <a:extLst>
              <a:ext uri="{28A0092B-C50C-407E-A947-70E740481C1C}">
                <a14:useLocalDpi xmlns:a14="http://schemas.microsoft.com/office/drawing/2010/main" val="0"/>
              </a:ext>
            </a:extLst>
          </a:blip>
          <a:srcRect l="27164" r="26662" b="53043"/>
          <a:stretch>
            <a:fillRect/>
          </a:stretch>
        </p:blipFill>
        <p:spPr bwMode="auto">
          <a:xfrm>
            <a:off x="14325600" y="609600"/>
            <a:ext cx="129540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0058400" y="3810000"/>
            <a:ext cx="15621000" cy="32766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a:extLst>
              <a:ext uri="{28A0092B-C50C-407E-A947-70E740481C1C}">
                <a14:useLocalDpi xmlns:a14="http://schemas.microsoft.com/office/drawing/2010/main" val="0"/>
              </a:ext>
            </a:extLst>
          </a:blip>
          <a:srcRect l="72214" t="50949" r="19608" b="37518"/>
          <a:stretch>
            <a:fillRect/>
          </a:stretch>
        </p:blipFill>
        <p:spPr bwMode="auto">
          <a:xfrm>
            <a:off x="11811000" y="890588"/>
            <a:ext cx="8153400" cy="764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2"/>
          <p:cNvSpPr>
            <a:spLocks noGrp="1"/>
          </p:cNvSpPr>
          <p:nvPr>
            <p:ph type="title"/>
          </p:nvPr>
        </p:nvSpPr>
        <p:spPr>
          <a:xfrm>
            <a:off x="1371600" y="363538"/>
            <a:ext cx="9024938" cy="1549400"/>
          </a:xfrm>
        </p:spPr>
        <p:txBody>
          <a:bodyPr/>
          <a:lstStyle/>
          <a:p>
            <a:pPr algn="ctr"/>
            <a:r>
              <a:rPr lang="en-US" dirty="0" smtClean="0"/>
              <a:t>No or Yes (0 or 1)</a:t>
            </a:r>
          </a:p>
        </p:txBody>
      </p:sp>
      <p:sp>
        <p:nvSpPr>
          <p:cNvPr id="13316" name="Content Placeholder 3"/>
          <p:cNvSpPr>
            <a:spLocks noGrp="1"/>
          </p:cNvSpPr>
          <p:nvPr>
            <p:ph idx="1"/>
          </p:nvPr>
        </p:nvSpPr>
        <p:spPr>
          <a:xfrm>
            <a:off x="10725150" y="363538"/>
            <a:ext cx="15335250" cy="7804150"/>
          </a:xfrm>
        </p:spPr>
        <p:txBody>
          <a:bodyPr/>
          <a:lstStyle/>
          <a:p>
            <a:endParaRPr lang="en-US" smtClean="0"/>
          </a:p>
        </p:txBody>
      </p:sp>
      <p:sp>
        <p:nvSpPr>
          <p:cNvPr id="13317" name="Text Placeholder 4"/>
          <p:cNvSpPr>
            <a:spLocks noGrp="1"/>
          </p:cNvSpPr>
          <p:nvPr>
            <p:ph type="body" sz="half" idx="2"/>
          </p:nvPr>
        </p:nvSpPr>
        <p:spPr>
          <a:xfrm>
            <a:off x="1371600" y="1912938"/>
            <a:ext cx="9024938" cy="6254750"/>
          </a:xfrm>
        </p:spPr>
        <p:txBody>
          <a:bodyPr/>
          <a:lstStyle/>
          <a:p>
            <a:r>
              <a:rPr lang="en-US" dirty="0" smtClean="0"/>
              <a:t>The parameters you choose for faculty to evaluate in </a:t>
            </a:r>
            <a:r>
              <a:rPr lang="en-US" dirty="0" err="1" smtClean="0"/>
              <a:t>Axium</a:t>
            </a:r>
            <a:r>
              <a:rPr lang="en-US" dirty="0" smtClean="0"/>
              <a:t> requires a faculty ID card swipe to  complete treatment.</a:t>
            </a:r>
          </a:p>
          <a:p>
            <a:endParaRPr lang="en-US" dirty="0"/>
          </a:p>
          <a:p>
            <a:r>
              <a:rPr lang="en-US" dirty="0" smtClean="0"/>
              <a:t>The faculty must grade the procedures you define  and you can retrieve  a report to show each resident.  That makes is much easier to evaluate for me at semi-annual evaluations.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a:extLst>
              <a:ext uri="{28A0092B-C50C-407E-A947-70E740481C1C}">
                <a14:useLocalDpi xmlns:a14="http://schemas.microsoft.com/office/drawing/2010/main" val="0"/>
              </a:ext>
            </a:extLst>
          </a:blip>
          <a:srcRect l="72214" t="50949" r="19608" b="37518"/>
          <a:stretch>
            <a:fillRect/>
          </a:stretch>
        </p:blipFill>
        <p:spPr bwMode="auto">
          <a:xfrm>
            <a:off x="11811000" y="890588"/>
            <a:ext cx="8153400" cy="764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2"/>
          <p:cNvSpPr>
            <a:spLocks noGrp="1"/>
          </p:cNvSpPr>
          <p:nvPr>
            <p:ph type="title"/>
          </p:nvPr>
        </p:nvSpPr>
        <p:spPr>
          <a:xfrm>
            <a:off x="1371600" y="363538"/>
            <a:ext cx="9024938" cy="1549400"/>
          </a:xfrm>
        </p:spPr>
        <p:txBody>
          <a:bodyPr/>
          <a:lstStyle/>
          <a:p>
            <a:pPr algn="ctr"/>
            <a:r>
              <a:rPr lang="en-US" dirty="0" smtClean="0"/>
              <a:t>Example</a:t>
            </a:r>
          </a:p>
        </p:txBody>
      </p:sp>
      <p:sp>
        <p:nvSpPr>
          <p:cNvPr id="13317" name="Text Placeholder 4"/>
          <p:cNvSpPr>
            <a:spLocks noGrp="1"/>
          </p:cNvSpPr>
          <p:nvPr>
            <p:ph type="body" sz="half" idx="2"/>
          </p:nvPr>
        </p:nvSpPr>
        <p:spPr>
          <a:xfrm>
            <a:off x="1371600" y="1912938"/>
            <a:ext cx="9024938" cy="6254750"/>
          </a:xfrm>
        </p:spPr>
        <p:txBody>
          <a:bodyPr/>
          <a:lstStyle/>
          <a:p>
            <a:endParaRPr lang="en-US" dirty="0" smtClean="0"/>
          </a:p>
          <a:p>
            <a:r>
              <a:rPr lang="en-US" dirty="0" smtClean="0"/>
              <a:t>“You had 12 surgery cases that you had the faculty evaluate the day of treatment out of 39 cases from Jan 1 to Mar 31, 2012.  Two of the cases, the date of evaluation was 45 days after treatment”</a:t>
            </a:r>
          </a:p>
          <a:p>
            <a:endParaRPr lang="en-US" dirty="0" smtClean="0"/>
          </a:p>
          <a:p>
            <a:endParaRPr lang="en-US" dirty="0"/>
          </a:p>
          <a:p>
            <a:r>
              <a:rPr lang="en-US" dirty="0"/>
              <a:t>Pretty </a:t>
            </a:r>
            <a:r>
              <a:rPr lang="en-US" dirty="0" smtClean="0"/>
              <a:t>self-explanatory:  documents the resident is bad </a:t>
            </a:r>
            <a:r>
              <a:rPr lang="en-US" dirty="0"/>
              <a:t>about writing records day of treatment</a:t>
            </a:r>
            <a:r>
              <a:rPr lang="en-US" dirty="0" smtClean="0"/>
              <a:t>.  Makes it easy for me to write their evaluation.  I merely state the facts.</a:t>
            </a:r>
            <a:endParaRPr lang="en-US" dirty="0"/>
          </a:p>
          <a:p>
            <a:endParaRPr lang="en-US" dirty="0" smtClean="0"/>
          </a:p>
        </p:txBody>
      </p:sp>
    </p:spTree>
    <p:extLst>
      <p:ext uri="{BB962C8B-B14F-4D97-AF65-F5344CB8AC3E}">
        <p14:creationId xmlns:p14="http://schemas.microsoft.com/office/powerpoint/2010/main" val="2800773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2057400" y="2840038"/>
            <a:ext cx="23317200" cy="1960562"/>
          </a:xfrm>
        </p:spPr>
        <p:txBody>
          <a:bodyPr/>
          <a:lstStyle/>
          <a:p>
            <a:pPr eaLnBrk="1" hangingPunct="1"/>
            <a:r>
              <a:rPr lang="en-US" smtClean="0"/>
              <a:t>Axium Reports</a:t>
            </a:r>
          </a:p>
        </p:txBody>
      </p:sp>
      <p:sp>
        <p:nvSpPr>
          <p:cNvPr id="3" name="Subtitle 2"/>
          <p:cNvSpPr>
            <a:spLocks noGrp="1"/>
          </p:cNvSpPr>
          <p:nvPr>
            <p:ph type="subTitle" idx="1"/>
          </p:nvPr>
        </p:nvSpPr>
        <p:spPr>
          <a:xfrm>
            <a:off x="1447800" y="5892800"/>
            <a:ext cx="24688800" cy="2336800"/>
          </a:xfrm>
        </p:spPr>
        <p:txBody>
          <a:bodyPr rtlCol="0">
            <a:normAutofit/>
          </a:bodyPr>
          <a:lstStyle/>
          <a:p>
            <a:pPr defTabSz="2090044" eaLnBrk="1" fontAlgn="auto" hangingPunct="1">
              <a:spcAft>
                <a:spcPts val="0"/>
              </a:spcAft>
              <a:buFont typeface="Arial" pitchFamily="34" charset="0"/>
              <a:buNone/>
              <a:defRPr/>
            </a:pPr>
            <a:r>
              <a:rPr lang="en-US" dirty="0" smtClean="0"/>
              <a:t>How to create a grade report</a:t>
            </a: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r="3758" b="7368"/>
          <a:stretch>
            <a:fillRect/>
          </a:stretch>
        </p:blipFill>
        <p:spPr bwMode="auto">
          <a:xfrm>
            <a:off x="1371600" y="685800"/>
            <a:ext cx="73914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baylor-dental-schoo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78800" y="838200"/>
            <a:ext cx="52784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BCD_2color_1line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8675" y="762000"/>
            <a:ext cx="101695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24688800" cy="1524000"/>
          </a:xfrm>
        </p:spPr>
        <p:txBody>
          <a:bodyPr rtlCol="0">
            <a:normAutofit fontScale="90000"/>
          </a:bodyPr>
          <a:lstStyle/>
          <a:p>
            <a:pPr defTabSz="2090044" eaLnBrk="1" fontAlgn="auto" hangingPunct="1">
              <a:spcAft>
                <a:spcPts val="0"/>
              </a:spcAft>
              <a:defRPr/>
            </a:pPr>
            <a:r>
              <a:rPr lang="en-US" b="1" dirty="0" smtClean="0">
                <a:latin typeface="Arial" charset="0"/>
                <a:ea typeface="Calibri" pitchFamily="34" charset="0"/>
                <a:cs typeface="Times New Roman" pitchFamily="18" charset="0"/>
              </a:rPr>
              <a:t>Find evaluated procedures</a:t>
            </a:r>
            <a:endParaRPr lang="en-US" dirty="0" smtClean="0"/>
          </a:p>
        </p:txBody>
      </p:sp>
      <p:sp>
        <p:nvSpPr>
          <p:cNvPr id="15363" name="Rectangle 2"/>
          <p:cNvSpPr>
            <a:spLocks noChangeArrowheads="1"/>
          </p:cNvSpPr>
          <p:nvPr/>
        </p:nvSpPr>
        <p:spPr bwMode="auto">
          <a:xfrm>
            <a:off x="838200" y="4470400"/>
            <a:ext cx="650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buFontTx/>
              <a:buChar char="•"/>
            </a:pPr>
            <a:r>
              <a:rPr lang="en-US" sz="6000">
                <a:latin typeface="Calibri" pitchFamily="34" charset="0"/>
                <a:ea typeface="Calibri" pitchFamily="34" charset="0"/>
                <a:cs typeface="Times New Roman" pitchFamily="18" charset="0"/>
              </a:rPr>
              <a:t>Go to home screen</a:t>
            </a:r>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963" y="1600200"/>
            <a:ext cx="11628437" cy="726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838200" y="4470400"/>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6000">
              <a:latin typeface="Calibri" pitchFamily="34" charset="0"/>
              <a:ea typeface="Calibri" pitchFamily="34" charset="0"/>
              <a:cs typeface="Times New Roman" pitchFamily="18" charset="0"/>
            </a:endParaRP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325" y="76200"/>
            <a:ext cx="14265275"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10439400" y="7010400"/>
            <a:ext cx="1676400" cy="609600"/>
          </a:xfrm>
          <a:prstGeom prst="straightConnector1">
            <a:avLst/>
          </a:prstGeom>
          <a:ln w="1270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6389" name="Rectangle 9"/>
          <p:cNvSpPr>
            <a:spLocks noChangeArrowheads="1"/>
          </p:cNvSpPr>
          <p:nvPr/>
        </p:nvSpPr>
        <p:spPr bwMode="auto">
          <a:xfrm>
            <a:off x="381000" y="5554663"/>
            <a:ext cx="1065688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buFontTx/>
              <a:buChar char="•"/>
            </a:pPr>
            <a:r>
              <a:rPr lang="en-US" sz="4400">
                <a:latin typeface="Calibri" pitchFamily="34" charset="0"/>
                <a:ea typeface="Calibri" pitchFamily="34" charset="0"/>
                <a:cs typeface="Times New Roman" pitchFamily="18" charset="0"/>
              </a:rPr>
              <a:t>Go to Home Screen</a:t>
            </a:r>
          </a:p>
          <a:p>
            <a:pPr eaLnBrk="0" hangingPunct="0">
              <a:buFontTx/>
              <a:buChar char="•"/>
            </a:pPr>
            <a:r>
              <a:rPr lang="en-US" sz="4400">
                <a:latin typeface="Calibri" pitchFamily="34" charset="0"/>
                <a:ea typeface="Calibri" pitchFamily="34" charset="0"/>
                <a:cs typeface="Times New Roman" pitchFamily="18" charset="0"/>
              </a:rPr>
              <a:t>Click on “Info Manager” (bottom left corner)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38200" y="4470400"/>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6000">
              <a:latin typeface="Calibri" pitchFamily="34" charset="0"/>
              <a:ea typeface="Calibri" pitchFamily="34" charset="0"/>
              <a:cs typeface="Times New Roman" pitchFamily="18" charset="0"/>
            </a:endParaRP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4265275"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t="70708" r="87343" b="7594"/>
          <a:stretch>
            <a:fillRect/>
          </a:stretch>
        </p:blipFill>
        <p:spPr bwMode="auto">
          <a:xfrm>
            <a:off x="16535400" y="381000"/>
            <a:ext cx="8001000"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838200" y="6248400"/>
            <a:ext cx="16764000" cy="16002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b="7016"/>
          <a:stretch>
            <a:fillRect/>
          </a:stretch>
        </p:blipFill>
        <p:spPr bwMode="auto">
          <a:xfrm>
            <a:off x="304800" y="1366838"/>
            <a:ext cx="12725400" cy="739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5598" r="53123" b="74820"/>
          <a:stretch>
            <a:fillRect/>
          </a:stretch>
        </p:blipFill>
        <p:spPr bwMode="auto">
          <a:xfrm>
            <a:off x="14706600" y="1524000"/>
            <a:ext cx="12192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itle 5"/>
          <p:cNvSpPr>
            <a:spLocks noGrp="1"/>
          </p:cNvSpPr>
          <p:nvPr>
            <p:ph type="title"/>
          </p:nvPr>
        </p:nvSpPr>
        <p:spPr>
          <a:xfrm>
            <a:off x="1371600" y="0"/>
            <a:ext cx="24688800" cy="1524000"/>
          </a:xfrm>
        </p:spPr>
        <p:txBody>
          <a:bodyPr/>
          <a:lstStyle/>
          <a:p>
            <a:pPr eaLnBrk="1" hangingPunct="1"/>
            <a:r>
              <a:rPr lang="en-US" sz="6000" smtClean="0"/>
              <a:t>Click “Clinical” tab</a:t>
            </a:r>
          </a:p>
        </p:txBody>
      </p:sp>
      <p:cxnSp>
        <p:nvCxnSpPr>
          <p:cNvPr id="8" name="Straight Arrow Connector 7"/>
          <p:cNvCxnSpPr/>
          <p:nvPr/>
        </p:nvCxnSpPr>
        <p:spPr>
          <a:xfrm>
            <a:off x="3733800" y="1981200"/>
            <a:ext cx="16230600" cy="9906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6000" smtClean="0"/>
              <a:t>Click “Student Evaluations”</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228600" y="2014538"/>
            <a:ext cx="120396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r="51900" b="70633"/>
          <a:stretch>
            <a:fillRect/>
          </a:stretch>
        </p:blipFill>
        <p:spPr bwMode="auto">
          <a:xfrm>
            <a:off x="12573000" y="1981200"/>
            <a:ext cx="14987588"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2209800" y="2895600"/>
            <a:ext cx="12115800" cy="13716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057400" y="2840038"/>
            <a:ext cx="23317200" cy="1960562"/>
          </a:xfrm>
        </p:spPr>
        <p:txBody>
          <a:bodyPr/>
          <a:lstStyle/>
          <a:p>
            <a:pPr eaLnBrk="1" hangingPunct="1"/>
            <a:r>
              <a:rPr lang="en-US" smtClean="0"/>
              <a:t>Use Axium Data</a:t>
            </a:r>
          </a:p>
        </p:txBody>
      </p:sp>
      <p:sp>
        <p:nvSpPr>
          <p:cNvPr id="3" name="Subtitle 2"/>
          <p:cNvSpPr>
            <a:spLocks noGrp="1"/>
          </p:cNvSpPr>
          <p:nvPr>
            <p:ph type="subTitle" idx="1"/>
          </p:nvPr>
        </p:nvSpPr>
        <p:spPr>
          <a:xfrm>
            <a:off x="1447800" y="5892800"/>
            <a:ext cx="24688800" cy="2336800"/>
          </a:xfrm>
        </p:spPr>
        <p:txBody>
          <a:bodyPr rtlCol="0">
            <a:normAutofit/>
          </a:bodyPr>
          <a:lstStyle/>
          <a:p>
            <a:pPr defTabSz="2090044" eaLnBrk="1" fontAlgn="auto" hangingPunct="1">
              <a:spcAft>
                <a:spcPts val="0"/>
              </a:spcAft>
              <a:buFont typeface="Arial" pitchFamily="34" charset="0"/>
              <a:buNone/>
              <a:defRPr/>
            </a:pPr>
            <a:r>
              <a:rPr lang="en-US" dirty="0" smtClean="0"/>
              <a:t>Create Grade Report with your Axium Administrator</a:t>
            </a:r>
          </a:p>
        </p:txBody>
      </p:sp>
      <p:pic>
        <p:nvPicPr>
          <p:cNvPr id="3076" name="Picture 2"/>
          <p:cNvPicPr>
            <a:picLocks noChangeAspect="1" noChangeArrowheads="1"/>
          </p:cNvPicPr>
          <p:nvPr/>
        </p:nvPicPr>
        <p:blipFill>
          <a:blip r:embed="rId3">
            <a:extLst>
              <a:ext uri="{28A0092B-C50C-407E-A947-70E740481C1C}">
                <a14:useLocalDpi xmlns:a14="http://schemas.microsoft.com/office/drawing/2010/main" val="0"/>
              </a:ext>
            </a:extLst>
          </a:blip>
          <a:srcRect r="3758" b="7368"/>
          <a:stretch>
            <a:fillRect/>
          </a:stretch>
        </p:blipFill>
        <p:spPr bwMode="auto">
          <a:xfrm>
            <a:off x="1371600" y="685800"/>
            <a:ext cx="73914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baylor-dental-schoo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78800" y="838200"/>
            <a:ext cx="52784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BCD_2color_1line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8675" y="762000"/>
            <a:ext cx="101695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z="6000" smtClean="0"/>
              <a:t>Next Click “Predefined”</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228600" y="2014538"/>
            <a:ext cx="120396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r="51900" b="70633"/>
          <a:stretch>
            <a:fillRect/>
          </a:stretch>
        </p:blipFill>
        <p:spPr bwMode="auto">
          <a:xfrm>
            <a:off x="12573000" y="1981200"/>
            <a:ext cx="14987588"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5943600" y="2971800"/>
            <a:ext cx="19735800" cy="15240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219200" y="0"/>
            <a:ext cx="24688800" cy="1524000"/>
          </a:xfrm>
        </p:spPr>
        <p:txBody>
          <a:bodyPr/>
          <a:lstStyle/>
          <a:p>
            <a:pPr eaLnBrk="1" hangingPunct="1"/>
            <a:r>
              <a:rPr lang="en-US" sz="6000" smtClean="0"/>
              <a:t>Click “Grad Perio Assessment” and click “Select”</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304800" y="1143000"/>
            <a:ext cx="1346835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l="30553" t="32442" r="30975" b="32108"/>
          <a:stretch>
            <a:fillRect/>
          </a:stretch>
        </p:blipFill>
        <p:spPr bwMode="auto">
          <a:xfrm>
            <a:off x="13982700" y="1219200"/>
            <a:ext cx="13044488"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V="1">
            <a:off x="6858000" y="3429000"/>
            <a:ext cx="9982200" cy="12954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421600" y="1066800"/>
            <a:ext cx="5029200" cy="49530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z="6000" smtClean="0"/>
              <a:t>Left click “Provider code”</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76200" y="1719263"/>
            <a:ext cx="12725400" cy="727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l="5389" r="52097" b="67967"/>
          <a:stretch>
            <a:fillRect/>
          </a:stretch>
        </p:blipFill>
        <p:spPr bwMode="auto">
          <a:xfrm>
            <a:off x="13868400" y="1655763"/>
            <a:ext cx="13471525" cy="634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1524000" y="3886200"/>
            <a:ext cx="12573000" cy="28194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6000" smtClean="0"/>
              <a:t>At value 1 enter resident “ID number” and click “Modify” then “Close”</a:t>
            </a: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76200" y="1719263"/>
            <a:ext cx="12725400" cy="727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l="33533" t="32991" r="33533" b="33479"/>
          <a:stretch>
            <a:fillRect/>
          </a:stretch>
        </p:blipFill>
        <p:spPr bwMode="auto">
          <a:xfrm>
            <a:off x="14020800" y="1878013"/>
            <a:ext cx="1097280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6629400" y="3505200"/>
            <a:ext cx="7620000" cy="1447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202400" y="1524000"/>
            <a:ext cx="4191000" cy="4114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231600" y="1600200"/>
            <a:ext cx="304800" cy="53340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Click “Search”</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76200" y="1905000"/>
            <a:ext cx="12573000" cy="718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l="4849" t="4018" r="53221" b="71880"/>
          <a:stretch>
            <a:fillRect/>
          </a:stretch>
        </p:blipFill>
        <p:spPr bwMode="auto">
          <a:xfrm>
            <a:off x="12807950" y="2703513"/>
            <a:ext cx="1431925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6840200" y="1676400"/>
            <a:ext cx="7315200" cy="27432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172200" y="3505200"/>
            <a:ext cx="6629400" cy="8382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6000" smtClean="0"/>
              <a:t>Click “Select all”</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76200" y="1905000"/>
            <a:ext cx="1249680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l="5237" r="52438" b="48824"/>
          <a:stretch>
            <a:fillRect/>
          </a:stretch>
        </p:blipFill>
        <p:spPr bwMode="auto">
          <a:xfrm>
            <a:off x="16459200" y="1219200"/>
            <a:ext cx="99822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5621000" y="1524000"/>
            <a:ext cx="8534400" cy="19050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172200" y="3962400"/>
            <a:ext cx="10058400" cy="762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z="6000" smtClean="0"/>
              <a:t>Click “Export”</a:t>
            </a: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76200" y="1905000"/>
            <a:ext cx="1249680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38" t="5729" r="53049" b="48570"/>
          <a:stretch/>
        </p:blipFill>
        <p:spPr bwMode="auto">
          <a:xfrm>
            <a:off x="15352294" y="1905000"/>
            <a:ext cx="1025090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5621000" y="1600200"/>
            <a:ext cx="7772400" cy="26670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Select “Tab”</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76200" y="1752600"/>
            <a:ext cx="12801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905" t="34186" r="41905" b="34823"/>
          <a:stretch/>
        </p:blipFill>
        <p:spPr bwMode="auto">
          <a:xfrm>
            <a:off x="17373600" y="1066800"/>
            <a:ext cx="6248400" cy="74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7620000" y="5105400"/>
            <a:ext cx="9372600" cy="685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306800" y="1600200"/>
            <a:ext cx="3200400" cy="685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Open a file on Desktop with Resident Name</a:t>
            </a: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105156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4613" t="72832" r="91238" b="18314"/>
          <a:stretch>
            <a:fillRect/>
          </a:stretch>
        </p:blipFill>
        <p:spPr bwMode="auto">
          <a:xfrm>
            <a:off x="16230600" y="2590800"/>
            <a:ext cx="4191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z="9600" smtClean="0"/>
              <a:t>Enter “File name” and save as “Text Files”</a:t>
            </a:r>
            <a:endParaRPr lang="en-US" smtClean="0"/>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76200" y="2209800"/>
            <a:ext cx="120396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381" t="36285" r="24762" b="25109"/>
          <a:stretch/>
        </p:blipFill>
        <p:spPr bwMode="auto">
          <a:xfrm>
            <a:off x="16764000" y="1828800"/>
            <a:ext cx="9601200" cy="705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9296400" y="6324600"/>
            <a:ext cx="7315200" cy="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371600" y="0"/>
            <a:ext cx="24688800" cy="1524000"/>
          </a:xfrm>
        </p:spPr>
        <p:txBody>
          <a:bodyPr/>
          <a:lstStyle/>
          <a:p>
            <a:pPr eaLnBrk="1" hangingPunct="1"/>
            <a:r>
              <a:rPr lang="en-US" sz="6000" smtClean="0"/>
              <a:t>You need someone that can get you to this screen.  They have administrative rights to Axium!</a:t>
            </a:r>
          </a:p>
        </p:txBody>
      </p:sp>
      <p:pic>
        <p:nvPicPr>
          <p:cNvPr id="4099" name="Content Placeholder 3"/>
          <p:cNvPicPr>
            <a:picLocks noGrp="1"/>
          </p:cNvPicPr>
          <p:nvPr>
            <p:ph idx="1"/>
          </p:nvPr>
        </p:nvPicPr>
        <p:blipFill>
          <a:blip r:embed="rId3">
            <a:extLst>
              <a:ext uri="{28A0092B-C50C-407E-A947-70E740481C1C}">
                <a14:useLocalDpi xmlns:a14="http://schemas.microsoft.com/office/drawing/2010/main" val="0"/>
              </a:ext>
            </a:extLst>
          </a:blip>
          <a:srcRect l="49564" r="10207" b="13469"/>
          <a:stretch>
            <a:fillRect/>
          </a:stretch>
        </p:blipFill>
        <p:spPr>
          <a:xfrm>
            <a:off x="838200" y="1600200"/>
            <a:ext cx="10058400" cy="7391400"/>
          </a:xfrm>
        </p:spPr>
      </p:pic>
      <p:pic>
        <p:nvPicPr>
          <p:cNvPr id="4100" name="Content Placeholder 3"/>
          <p:cNvPicPr>
            <a:picLocks/>
          </p:cNvPicPr>
          <p:nvPr/>
        </p:nvPicPr>
        <p:blipFill>
          <a:blip r:embed="rId3">
            <a:extLst>
              <a:ext uri="{28A0092B-C50C-407E-A947-70E740481C1C}">
                <a14:useLocalDpi xmlns:a14="http://schemas.microsoft.com/office/drawing/2010/main" val="0"/>
              </a:ext>
            </a:extLst>
          </a:blip>
          <a:srcRect l="50079" t="47003" r="44427" b="40353"/>
          <a:stretch>
            <a:fillRect/>
          </a:stretch>
        </p:blipFill>
        <p:spPr bwMode="auto">
          <a:xfrm>
            <a:off x="14401800" y="1676400"/>
            <a:ext cx="8915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1600200" y="6400800"/>
            <a:ext cx="13944600" cy="6096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6000" smtClean="0"/>
              <a:t>Click “OK” on next screen</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b="8571"/>
          <a:stretch>
            <a:fillRect/>
          </a:stretch>
        </p:blipFill>
        <p:spPr bwMode="auto">
          <a:xfrm>
            <a:off x="57150" y="2133600"/>
            <a:ext cx="121348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905" t="34682" r="41905" b="34782"/>
          <a:stretch/>
        </p:blipFill>
        <p:spPr bwMode="auto">
          <a:xfrm>
            <a:off x="18745200" y="1010653"/>
            <a:ext cx="6553200" cy="772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7162800" y="5791200"/>
            <a:ext cx="9525000" cy="1524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2725400" y="1600200"/>
            <a:ext cx="7543800" cy="62484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z="6000" smtClean="0"/>
              <a:t>Open Resident file on Desktop</a:t>
            </a: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l="2380" t="4572" r="49524" b="38286"/>
          <a:stretch>
            <a:fillRect/>
          </a:stretch>
        </p:blipFill>
        <p:spPr bwMode="auto">
          <a:xfrm>
            <a:off x="15621000" y="1524000"/>
            <a:ext cx="9906000" cy="735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p:cNvPicPr>
            <a:picLocks noChangeAspect="1" noChangeArrowheads="1"/>
          </p:cNvPicPr>
          <p:nvPr/>
        </p:nvPicPr>
        <p:blipFill>
          <a:blip r:embed="rId4">
            <a:extLst>
              <a:ext uri="{28A0092B-C50C-407E-A947-70E740481C1C}">
                <a14:useLocalDpi xmlns:a14="http://schemas.microsoft.com/office/drawing/2010/main" val="0"/>
              </a:ext>
            </a:extLst>
          </a:blip>
          <a:srcRect l="4613" t="72832" r="91238" b="18314"/>
          <a:stretch>
            <a:fillRect/>
          </a:stretch>
        </p:blipFill>
        <p:spPr bwMode="auto">
          <a:xfrm>
            <a:off x="3429000" y="1371600"/>
            <a:ext cx="504825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8839200" y="3962400"/>
            <a:ext cx="6629400" cy="685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6000" smtClean="0"/>
              <a:t>Highlight and copy all</a:t>
            </a:r>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l="10001" r="24286" b="45143"/>
          <a:stretch>
            <a:fillRect/>
          </a:stretch>
        </p:blipFill>
        <p:spPr bwMode="auto">
          <a:xfrm>
            <a:off x="7543800" y="2133600"/>
            <a:ext cx="127254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6000" smtClean="0"/>
              <a:t>Open a blank Excel spreadsheet.  Right click and paste </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b="5524"/>
          <a:stretch>
            <a:fillRect/>
          </a:stretch>
        </p:blipFill>
        <p:spPr bwMode="auto">
          <a:xfrm>
            <a:off x="76200" y="2057400"/>
            <a:ext cx="11872913" cy="701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t="22095" r="48096" b="22285"/>
          <a:stretch>
            <a:fillRect/>
          </a:stretch>
        </p:blipFill>
        <p:spPr bwMode="auto">
          <a:xfrm>
            <a:off x="15860713" y="1752600"/>
            <a:ext cx="1058068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a:off x="838200" y="1524000"/>
            <a:ext cx="14859000" cy="24384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6000" smtClean="0"/>
              <a:t>Expand columns so all info appears</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t="22095" r="48096" b="22285"/>
          <a:stretch>
            <a:fillRect/>
          </a:stretch>
        </p:blipFill>
        <p:spPr bwMode="auto">
          <a:xfrm>
            <a:off x="685800" y="1676400"/>
            <a:ext cx="105806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p:cNvPicPr>
            <a:picLocks noChangeAspect="1" noChangeArrowheads="1"/>
          </p:cNvPicPr>
          <p:nvPr/>
        </p:nvPicPr>
        <p:blipFill>
          <a:blip r:embed="rId4">
            <a:extLst>
              <a:ext uri="{28A0092B-C50C-407E-A947-70E740481C1C}">
                <a14:useLocalDpi xmlns:a14="http://schemas.microsoft.com/office/drawing/2010/main" val="0"/>
              </a:ext>
            </a:extLst>
          </a:blip>
          <a:srcRect t="22095" r="51904" b="21524"/>
          <a:stretch>
            <a:fillRect/>
          </a:stretch>
        </p:blipFill>
        <p:spPr bwMode="auto">
          <a:xfrm>
            <a:off x="13944600" y="1676400"/>
            <a:ext cx="9969500" cy="730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4876800" y="3733800"/>
            <a:ext cx="12649200" cy="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6000" smtClean="0"/>
              <a:t>Go to “H” column</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t="12190" r="49048" b="19238"/>
          <a:stretch>
            <a:fillRect/>
          </a:stretch>
        </p:blipFill>
        <p:spPr bwMode="auto">
          <a:xfrm>
            <a:off x="1447800" y="1981200"/>
            <a:ext cx="815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l="26190" t="20570" r="58572" b="19238"/>
          <a:stretch>
            <a:fillRect/>
          </a:stretch>
        </p:blipFill>
        <p:spPr bwMode="auto">
          <a:xfrm>
            <a:off x="19812000" y="-74613"/>
            <a:ext cx="3733800" cy="921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6687800" y="1447800"/>
            <a:ext cx="4724400" cy="7162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z="6000" smtClean="0"/>
              <a:t>Click arrow to right of “Auto Sum”</a:t>
            </a: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t="6857" b="16953"/>
          <a:stretch>
            <a:fillRect/>
          </a:stretch>
        </p:blipFill>
        <p:spPr bwMode="auto">
          <a:xfrm>
            <a:off x="76200" y="2100263"/>
            <a:ext cx="14630400" cy="69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l="64583" t="10190" r="7292" b="71477"/>
          <a:stretch>
            <a:fillRect/>
          </a:stretch>
        </p:blipFill>
        <p:spPr bwMode="auto">
          <a:xfrm>
            <a:off x="15849600" y="2057400"/>
            <a:ext cx="108473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3639800" y="2667000"/>
            <a:ext cx="1981200" cy="762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230600" y="1524000"/>
            <a:ext cx="10058400" cy="1066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6000" smtClean="0"/>
              <a:t>Highlight the “H” column and then click “Average”</a:t>
            </a: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l="82932" t="11771" b="71107"/>
          <a:stretch>
            <a:fillRect/>
          </a:stretch>
        </p:blipFill>
        <p:spPr bwMode="auto">
          <a:xfrm>
            <a:off x="16459200" y="2514600"/>
            <a:ext cx="9551988"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16383000" y="1676400"/>
            <a:ext cx="3810000" cy="27432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t="19810" r="49522" b="16953"/>
          <a:stretch>
            <a:fillRect/>
          </a:stretch>
        </p:blipFill>
        <p:spPr bwMode="auto">
          <a:xfrm>
            <a:off x="838200" y="2003425"/>
            <a:ext cx="85344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H="1">
            <a:off x="6858000" y="1524000"/>
            <a:ext cx="3581400" cy="7620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z="6000" smtClean="0"/>
              <a:t>Hit “Enter”  Then save as Excel Spreadsheet with Resident name. </a:t>
            </a:r>
            <a:br>
              <a:rPr lang="en-US" sz="6000" smtClean="0"/>
            </a:br>
            <a:endParaRPr lang="en-US" sz="6000" smtClean="0"/>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t="11429" r="50700" b="18146"/>
          <a:stretch>
            <a:fillRect/>
          </a:stretch>
        </p:blipFill>
        <p:spPr bwMode="auto">
          <a:xfrm>
            <a:off x="2057400" y="2438400"/>
            <a:ext cx="70866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t="16762" r="23334" b="16953"/>
          <a:stretch>
            <a:fillRect/>
          </a:stretch>
        </p:blipFill>
        <p:spPr bwMode="auto">
          <a:xfrm>
            <a:off x="14554200" y="2209800"/>
            <a:ext cx="12268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z="6000" smtClean="0"/>
              <a:t>Go to your printer and print a clinical report for CODA reviewer (Landscape)</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t="3238" r="48570" b="32762"/>
          <a:stretch>
            <a:fillRect/>
          </a:stretch>
        </p:blipFill>
        <p:spPr bwMode="auto">
          <a:xfrm>
            <a:off x="914400" y="1905000"/>
            <a:ext cx="8686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p:cNvPicPr>
            <a:picLocks noChangeAspect="1" noChangeArrowheads="1"/>
          </p:cNvPicPr>
          <p:nvPr/>
        </p:nvPicPr>
        <p:blipFill>
          <a:blip r:embed="rId4">
            <a:extLst>
              <a:ext uri="{28A0092B-C50C-407E-A947-70E740481C1C}">
                <a14:useLocalDpi xmlns:a14="http://schemas.microsoft.com/office/drawing/2010/main" val="0"/>
              </a:ext>
            </a:extLst>
          </a:blip>
          <a:srcRect t="22095" r="52380" b="19238"/>
          <a:stretch>
            <a:fillRect/>
          </a:stretch>
        </p:blipFill>
        <p:spPr bwMode="auto">
          <a:xfrm>
            <a:off x="13487400" y="1752600"/>
            <a:ext cx="88392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extLst>
              <a:ext uri="{28A0092B-C50C-407E-A947-70E740481C1C}">
                <a14:useLocalDpi xmlns:a14="http://schemas.microsoft.com/office/drawing/2010/main" val="0"/>
              </a:ext>
            </a:extLst>
          </a:blip>
          <a:srcRect l="49709" r="17732" b="13953"/>
          <a:stretch>
            <a:fillRect/>
          </a:stretch>
        </p:blipFill>
        <p:spPr bwMode="auto">
          <a:xfrm>
            <a:off x="762000" y="1524000"/>
            <a:ext cx="109728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p:cNvPicPr>
            <a:picLocks noChangeAspect="1" noChangeArrowheads="1"/>
          </p:cNvPicPr>
          <p:nvPr/>
        </p:nvPicPr>
        <p:blipFill>
          <a:blip r:embed="rId3">
            <a:extLst>
              <a:ext uri="{28A0092B-C50C-407E-A947-70E740481C1C}">
                <a14:useLocalDpi xmlns:a14="http://schemas.microsoft.com/office/drawing/2010/main" val="0"/>
              </a:ext>
            </a:extLst>
          </a:blip>
          <a:srcRect l="49709" r="29942" b="71025"/>
          <a:stretch>
            <a:fillRect/>
          </a:stretch>
        </p:blipFill>
        <p:spPr bwMode="auto">
          <a:xfrm>
            <a:off x="13182600" y="1371600"/>
            <a:ext cx="131064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5"/>
          <p:cNvSpPr>
            <a:spLocks noGrp="1"/>
          </p:cNvSpPr>
          <p:nvPr>
            <p:ph type="title"/>
          </p:nvPr>
        </p:nvSpPr>
        <p:spPr>
          <a:xfrm>
            <a:off x="1371600" y="0"/>
            <a:ext cx="24688800" cy="1524000"/>
          </a:xfrm>
        </p:spPr>
        <p:txBody>
          <a:bodyPr/>
          <a:lstStyle/>
          <a:p>
            <a:pPr eaLnBrk="1" hangingPunct="1"/>
            <a:r>
              <a:rPr lang="en-US" sz="6600" smtClean="0"/>
              <a:t>Click on the red tool box (bottom left).  “Questions” will pop up.</a:t>
            </a:r>
          </a:p>
        </p:txBody>
      </p:sp>
      <p:cxnSp>
        <p:nvCxnSpPr>
          <p:cNvPr id="8" name="Straight Arrow Connector 7"/>
          <p:cNvCxnSpPr/>
          <p:nvPr/>
        </p:nvCxnSpPr>
        <p:spPr>
          <a:xfrm flipH="1">
            <a:off x="16535400" y="1295400"/>
            <a:ext cx="1600200" cy="28194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24000" y="1219200"/>
            <a:ext cx="7467600" cy="51816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8916" r="52380" b="19238"/>
          <a:stretch/>
        </p:blipFill>
        <p:spPr bwMode="auto">
          <a:xfrm>
            <a:off x="228600" y="1295401"/>
            <a:ext cx="26841282" cy="769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097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1371600" y="363538"/>
            <a:ext cx="9024938" cy="1549400"/>
          </a:xfrm>
        </p:spPr>
        <p:txBody>
          <a:bodyPr/>
          <a:lstStyle/>
          <a:p>
            <a:pPr algn="ctr"/>
            <a:r>
              <a:rPr lang="en-US" dirty="0" err="1" smtClean="0"/>
              <a:t>Axium</a:t>
            </a:r>
            <a:r>
              <a:rPr lang="en-US" dirty="0" smtClean="0"/>
              <a:t> Report</a:t>
            </a:r>
          </a:p>
        </p:txBody>
      </p:sp>
      <p:sp>
        <p:nvSpPr>
          <p:cNvPr id="40963" name="Content Placeholder 4"/>
          <p:cNvSpPr>
            <a:spLocks noGrp="1"/>
          </p:cNvSpPr>
          <p:nvPr>
            <p:ph idx="1"/>
          </p:nvPr>
        </p:nvSpPr>
        <p:spPr>
          <a:xfrm>
            <a:off x="10725150" y="363538"/>
            <a:ext cx="15335250" cy="7804150"/>
          </a:xfrm>
        </p:spPr>
        <p:txBody>
          <a:bodyPr/>
          <a:lstStyle/>
          <a:p>
            <a:r>
              <a:rPr lang="en-US" dirty="0" smtClean="0"/>
              <a:t>Makes it easy for me to write an objective evaluation of resident clinical performance</a:t>
            </a:r>
          </a:p>
        </p:txBody>
      </p:sp>
      <p:sp>
        <p:nvSpPr>
          <p:cNvPr id="40964" name="Text Placeholder 5"/>
          <p:cNvSpPr>
            <a:spLocks noGrp="1"/>
          </p:cNvSpPr>
          <p:nvPr>
            <p:ph type="body" sz="half" idx="2"/>
          </p:nvPr>
        </p:nvSpPr>
        <p:spPr>
          <a:xfrm>
            <a:off x="1371600" y="1912938"/>
            <a:ext cx="9024938" cy="6254750"/>
          </a:xfrm>
        </p:spPr>
        <p:txBody>
          <a:bodyPr/>
          <a:lstStyle/>
          <a:p>
            <a:r>
              <a:rPr lang="en-US" dirty="0" smtClean="0"/>
              <a:t>Your report documents multiple faculty evaluating residents</a:t>
            </a:r>
          </a:p>
          <a:p>
            <a:endParaRPr lang="en-US" dirty="0" smtClean="0"/>
          </a:p>
          <a:p>
            <a:r>
              <a:rPr lang="en-US" dirty="0" smtClean="0"/>
              <a:t>You define what procedures  you want evaluated</a:t>
            </a:r>
          </a:p>
          <a:p>
            <a:endParaRPr lang="en-US" dirty="0" smtClean="0"/>
          </a:p>
          <a:p>
            <a:r>
              <a:rPr lang="en-US" dirty="0" smtClean="0"/>
              <a:t>Faculty answers  “yes” or “no” facts….it makes harder for residents to argue with their grade on a procedure.  </a:t>
            </a:r>
          </a:p>
          <a:p>
            <a:endParaRPr lang="en-US" dirty="0"/>
          </a:p>
          <a:p>
            <a:r>
              <a:rPr lang="en-US" dirty="0" smtClean="0"/>
              <a:t>You also can see how your faculty grade and develop reports on that data.</a:t>
            </a:r>
          </a:p>
          <a:p>
            <a:endParaRPr lang="en-US" dirty="0" smtClean="0"/>
          </a:p>
        </p:txBody>
      </p:sp>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t="22095" r="52380" b="19238"/>
          <a:stretch>
            <a:fillRect/>
          </a:stretch>
        </p:blipFill>
        <p:spPr bwMode="auto">
          <a:xfrm>
            <a:off x="19735800" y="3124200"/>
            <a:ext cx="7620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ctrTitle"/>
          </p:nvPr>
        </p:nvSpPr>
        <p:spPr>
          <a:xfrm>
            <a:off x="3124200" y="2840038"/>
            <a:ext cx="23317200" cy="1960562"/>
          </a:xfrm>
        </p:spPr>
        <p:txBody>
          <a:bodyPr/>
          <a:lstStyle/>
          <a:p>
            <a:pPr eaLnBrk="1" hangingPunct="1"/>
            <a:r>
              <a:rPr lang="en-US" smtClean="0"/>
              <a:t>Patient Portfolio</a:t>
            </a:r>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r="3758" b="7368"/>
          <a:stretch>
            <a:fillRect/>
          </a:stretch>
        </p:blipFill>
        <p:spPr bwMode="auto">
          <a:xfrm>
            <a:off x="149225" y="685800"/>
            <a:ext cx="93741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baylor-dental-schoo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91425" y="838200"/>
            <a:ext cx="6858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BCD_2color_1line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8675" y="762000"/>
            <a:ext cx="101695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l="6046" t="19550" r="61456" b="33072"/>
          <a:stretch>
            <a:fillRect/>
          </a:stretch>
        </p:blipFill>
        <p:spPr bwMode="auto">
          <a:xfrm>
            <a:off x="228600" y="0"/>
            <a:ext cx="9790113" cy="892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l="6190" t="19524" r="62051" b="40399"/>
          <a:stretch>
            <a:fillRect/>
          </a:stretch>
        </p:blipFill>
        <p:spPr bwMode="auto">
          <a:xfrm>
            <a:off x="13787438" y="76200"/>
            <a:ext cx="11206162"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1295400" y="1981200"/>
            <a:ext cx="13487400" cy="685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l="6667" t="19810" r="39999" b="20000"/>
          <a:stretch>
            <a:fillRect/>
          </a:stretch>
        </p:blipFill>
        <p:spPr bwMode="auto">
          <a:xfrm>
            <a:off x="254000" y="63500"/>
            <a:ext cx="12549188" cy="88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l="6667" t="19524" r="55238" b="53047"/>
          <a:stretch>
            <a:fillRect/>
          </a:stretch>
        </p:blipFill>
        <p:spPr bwMode="auto">
          <a:xfrm>
            <a:off x="12885738" y="1600200"/>
            <a:ext cx="143938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905000" y="2667000"/>
            <a:ext cx="11811000" cy="9906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190" t="19728" r="38573" b="42857"/>
          <a:stretch>
            <a:fillRect/>
          </a:stretch>
        </p:blipFill>
        <p:spPr bwMode="auto">
          <a:xfrm>
            <a:off x="152400" y="457200"/>
            <a:ext cx="19799300" cy="83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l="28386" t="26871" r="38573" b="70068"/>
          <a:stretch>
            <a:fillRect/>
          </a:stretch>
        </p:blipFill>
        <p:spPr bwMode="auto">
          <a:xfrm>
            <a:off x="1600200" y="4314825"/>
            <a:ext cx="250698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2"/>
          <p:cNvSpPr>
            <a:spLocks noGrp="1"/>
          </p:cNvSpPr>
          <p:nvPr>
            <p:ph type="title"/>
          </p:nvPr>
        </p:nvSpPr>
        <p:spPr>
          <a:xfrm>
            <a:off x="1371600" y="762000"/>
            <a:ext cx="24688800" cy="1524000"/>
          </a:xfrm>
        </p:spPr>
        <p:txBody>
          <a:bodyPr/>
          <a:lstStyle/>
          <a:p>
            <a:r>
              <a:rPr lang="en-US" smtClean="0"/>
              <a:t>Copy the address and paste in Word</a:t>
            </a:r>
            <a:br>
              <a:rPr lang="en-US" smtClean="0"/>
            </a:br>
            <a:r>
              <a:rPr lang="en-US" smtClean="0"/>
              <a:t>Creates a patient index</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l="6190" t="19810" r="60953" b="28381"/>
          <a:stretch>
            <a:fillRect/>
          </a:stretch>
        </p:blipFill>
        <p:spPr bwMode="auto">
          <a:xfrm>
            <a:off x="304800" y="228600"/>
            <a:ext cx="8737600" cy="86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p:cNvPicPr>
            <a:picLocks noChangeAspect="1" noChangeArrowheads="1"/>
          </p:cNvPicPr>
          <p:nvPr/>
        </p:nvPicPr>
        <p:blipFill>
          <a:blip r:embed="rId4">
            <a:extLst>
              <a:ext uri="{28A0092B-C50C-407E-A947-70E740481C1C}">
                <a14:useLocalDpi xmlns:a14="http://schemas.microsoft.com/office/drawing/2010/main" val="0"/>
              </a:ext>
            </a:extLst>
          </a:blip>
          <a:srcRect l="30000" t="25905" r="30476" b="41333"/>
          <a:stretch>
            <a:fillRect/>
          </a:stretch>
        </p:blipFill>
        <p:spPr bwMode="auto">
          <a:xfrm>
            <a:off x="10436225" y="152400"/>
            <a:ext cx="16767175"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1828800" y="4495800"/>
            <a:ext cx="8229600" cy="41910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l="6190" t="19810" r="60477" b="36761"/>
          <a:stretch>
            <a:fillRect/>
          </a:stretch>
        </p:blipFill>
        <p:spPr bwMode="auto">
          <a:xfrm>
            <a:off x="16383000" y="182563"/>
            <a:ext cx="10744200" cy="874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l="6190" t="19238" r="62236" b="27255"/>
          <a:stretch>
            <a:fillRect/>
          </a:stretch>
        </p:blipFill>
        <p:spPr bwMode="auto">
          <a:xfrm>
            <a:off x="942975" y="61913"/>
            <a:ext cx="8429625" cy="892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438400" y="2286000"/>
            <a:ext cx="13944600" cy="304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133" name="Title 5"/>
          <p:cNvSpPr>
            <a:spLocks noGrp="1"/>
          </p:cNvSpPr>
          <p:nvPr>
            <p:ph type="ctrTitle"/>
          </p:nvPr>
        </p:nvSpPr>
        <p:spPr>
          <a:xfrm>
            <a:off x="1219200" y="2840038"/>
            <a:ext cx="23317200" cy="1960562"/>
          </a:xfrm>
        </p:spPr>
        <p:txBody>
          <a:bodyPr/>
          <a:lstStyle/>
          <a:p>
            <a:r>
              <a:rPr lang="en-US" smtClean="0"/>
              <a:t>Mock Boards</a:t>
            </a:r>
          </a:p>
        </p:txBody>
      </p:sp>
      <p:sp>
        <p:nvSpPr>
          <p:cNvPr id="7" name="Subtitle 6"/>
          <p:cNvSpPr>
            <a:spLocks noGrp="1"/>
          </p:cNvSpPr>
          <p:nvPr>
            <p:ph type="subTitle" idx="1"/>
          </p:nvPr>
        </p:nvSpPr>
        <p:spPr>
          <a:xfrm>
            <a:off x="2971800" y="5181600"/>
            <a:ext cx="19202400" cy="2336800"/>
          </a:xfrm>
        </p:spPr>
        <p:txBody>
          <a:bodyPr/>
          <a:lstStyle/>
          <a:p>
            <a:pPr>
              <a:defRPr/>
            </a:pPr>
            <a:r>
              <a:rPr lang="en-US" dirty="0" smtClean="0"/>
              <a:t>1 year cases</a:t>
            </a:r>
          </a:p>
          <a:p>
            <a:pPr>
              <a:defRPr/>
            </a:pPr>
            <a:r>
              <a:rPr lang="en-US" dirty="0" smtClean="0"/>
              <a:t>Power  Points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t="8382" b="13142"/>
          <a:stretch>
            <a:fillRect/>
          </a:stretch>
        </p:blipFill>
        <p:spPr bwMode="auto">
          <a:xfrm>
            <a:off x="5715000" y="1143000"/>
            <a:ext cx="160020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a:extLst>
              <a:ext uri="{28A0092B-C50C-407E-A947-70E740481C1C}">
                <a14:useLocalDpi xmlns:a14="http://schemas.microsoft.com/office/drawing/2010/main" val="0"/>
              </a:ext>
            </a:extLst>
          </a:blip>
          <a:srcRect l="49709" r="17732" b="13953"/>
          <a:stretch>
            <a:fillRect/>
          </a:stretch>
        </p:blipFill>
        <p:spPr bwMode="auto">
          <a:xfrm>
            <a:off x="762000" y="0"/>
            <a:ext cx="9753600"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Oval 3"/>
          <p:cNvSpPr>
            <a:spLocks noChangeArrowheads="1"/>
          </p:cNvSpPr>
          <p:nvPr/>
        </p:nvSpPr>
        <p:spPr bwMode="auto">
          <a:xfrm>
            <a:off x="6934200" y="4953000"/>
            <a:ext cx="3124200" cy="1631950"/>
          </a:xfrm>
          <a:prstGeom prst="ellipse">
            <a:avLst/>
          </a:prstGeom>
          <a:noFill/>
          <a:ln w="25400">
            <a:solidFill>
              <a:srgbClr val="243F6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latin typeface="Calibri" pitchFamily="34" charset="0"/>
            </a:endParaRPr>
          </a:p>
        </p:txBody>
      </p:sp>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l="65225" t="50949" r="17732" b="37518"/>
          <a:stretch>
            <a:fillRect/>
          </a:stretch>
        </p:blipFill>
        <p:spPr bwMode="auto">
          <a:xfrm>
            <a:off x="12039600" y="762000"/>
            <a:ext cx="1524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10210800" y="4267200"/>
            <a:ext cx="8229600" cy="1447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0" name="Rectangle 8"/>
          <p:cNvSpPr>
            <a:spLocks noChangeArrowheads="1"/>
          </p:cNvSpPr>
          <p:nvPr/>
        </p:nvSpPr>
        <p:spPr bwMode="auto">
          <a:xfrm>
            <a:off x="12039600" y="7637463"/>
            <a:ext cx="137160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latin typeface="Calibri" pitchFamily="34" charset="0"/>
              </a:rPr>
              <a:t>Click on “Questions” </a:t>
            </a:r>
            <a:r>
              <a:rPr lang="en-US" dirty="0">
                <a:latin typeface="Calibri" pitchFamily="34" charset="0"/>
              </a:rPr>
              <a:t>– set up your assessment </a:t>
            </a:r>
            <a:r>
              <a:rPr lang="en-US" dirty="0" smtClean="0">
                <a:latin typeface="Calibri" pitchFamily="34" charset="0"/>
              </a:rPr>
              <a:t>questions with 0=No or 1=Yes answers</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l="30000" t="19810" r="30476" b="25719"/>
          <a:stretch>
            <a:fillRect/>
          </a:stretch>
        </p:blipFill>
        <p:spPr bwMode="auto">
          <a:xfrm>
            <a:off x="647700" y="0"/>
            <a:ext cx="10172700" cy="87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l="29524" t="17238" r="29524" b="23558"/>
          <a:stretch>
            <a:fillRect/>
          </a:stretch>
        </p:blipFill>
        <p:spPr bwMode="auto">
          <a:xfrm>
            <a:off x="13452475" y="139700"/>
            <a:ext cx="9712325" cy="877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l="30000" t="19810" r="51791" b="64085"/>
          <a:stretch>
            <a:fillRect/>
          </a:stretch>
        </p:blipFill>
        <p:spPr bwMode="auto">
          <a:xfrm>
            <a:off x="152400" y="2438400"/>
            <a:ext cx="115792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8"/>
          <p:cNvSpPr>
            <a:spLocks noGrp="1"/>
          </p:cNvSpPr>
          <p:nvPr>
            <p:ph type="title"/>
          </p:nvPr>
        </p:nvSpPr>
        <p:spPr/>
        <p:txBody>
          <a:bodyPr/>
          <a:lstStyle/>
          <a:p>
            <a:r>
              <a:rPr lang="en-US" smtClean="0"/>
              <a:t>Verify 9 month post-op photo in portfolio</a:t>
            </a:r>
          </a:p>
        </p:txBody>
      </p:sp>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l="30476" t="19524" r="49524" b="64476"/>
          <a:stretch>
            <a:fillRect/>
          </a:stretch>
        </p:blipFill>
        <p:spPr bwMode="auto">
          <a:xfrm>
            <a:off x="15011400" y="2438400"/>
            <a:ext cx="1219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23164800" y="7086600"/>
            <a:ext cx="2895600" cy="13716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219200" y="1447800"/>
            <a:ext cx="1668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0">
                <a:latin typeface="Calibri" pitchFamily="34" charset="0"/>
              </a:rPr>
              <a:t>Common Tasks to monitor resident activity at Baylor</a:t>
            </a:r>
          </a:p>
        </p:txBody>
      </p:sp>
      <p:sp>
        <p:nvSpPr>
          <p:cNvPr id="52227" name="Rectangle 4"/>
          <p:cNvSpPr>
            <a:spLocks noChangeArrowheads="1"/>
          </p:cNvSpPr>
          <p:nvPr/>
        </p:nvSpPr>
        <p:spPr bwMode="auto">
          <a:xfrm>
            <a:off x="1295400" y="2947988"/>
            <a:ext cx="13716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AutoNum type="arabicPeriod"/>
            </a:pPr>
            <a:r>
              <a:rPr lang="en-US">
                <a:latin typeface="Calibri" pitchFamily="34" charset="0"/>
              </a:rPr>
              <a:t>Find un-evaluated procedures</a:t>
            </a:r>
          </a:p>
          <a:p>
            <a:pPr marL="342900" indent="-342900">
              <a:buFont typeface="Arial" charset="0"/>
              <a:buAutoNum type="arabicPeriod"/>
            </a:pPr>
            <a:r>
              <a:rPr lang="en-US">
                <a:latin typeface="Calibri" pitchFamily="34" charset="0"/>
              </a:rPr>
              <a:t>Add/Modify a grade</a:t>
            </a:r>
          </a:p>
          <a:p>
            <a:pPr marL="342900" indent="-342900">
              <a:buFont typeface="Arial" charset="0"/>
              <a:buAutoNum type="arabicPeriod"/>
            </a:pPr>
            <a:r>
              <a:rPr lang="en-US">
                <a:latin typeface="Calibri" pitchFamily="34" charset="0"/>
              </a:rPr>
              <a:t>Check audited records</a:t>
            </a:r>
          </a:p>
          <a:p>
            <a:pPr marL="342900" indent="-342900">
              <a:buFont typeface="Arial" charset="0"/>
              <a:buAutoNum type="arabicPeriod"/>
            </a:pPr>
            <a:r>
              <a:rPr lang="en-US">
                <a:latin typeface="Calibri" pitchFamily="34" charset="0"/>
              </a:rPr>
              <a:t>Clinical grades on a resident</a:t>
            </a:r>
          </a:p>
          <a:p>
            <a:pPr marL="342900" indent="-342900">
              <a:buFont typeface="Arial" charset="0"/>
              <a:buAutoNum type="arabicPeriod"/>
            </a:pPr>
            <a:r>
              <a:rPr lang="en-US">
                <a:latin typeface="Calibri" pitchFamily="34" charset="0"/>
              </a:rPr>
              <a:t>Find individual grader’s scores</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2050" y="2900363"/>
            <a:ext cx="9378950"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24688800" cy="1524000"/>
          </a:xfrm>
        </p:spPr>
        <p:txBody>
          <a:bodyPr rtlCol="0">
            <a:normAutofit fontScale="90000"/>
          </a:bodyPr>
          <a:lstStyle/>
          <a:p>
            <a:pPr defTabSz="2090044" eaLnBrk="1" fontAlgn="auto" hangingPunct="1">
              <a:spcAft>
                <a:spcPts val="0"/>
              </a:spcAft>
              <a:defRPr/>
            </a:pPr>
            <a:r>
              <a:rPr lang="en-US" b="1" dirty="0" smtClean="0">
                <a:latin typeface="Arial" charset="0"/>
                <a:ea typeface="Calibri" pitchFamily="34" charset="0"/>
                <a:cs typeface="Times New Roman" pitchFamily="18" charset="0"/>
              </a:rPr>
              <a:t>Find un-evaluated procedures</a:t>
            </a:r>
            <a:endParaRPr lang="en-US" dirty="0" smtClean="0"/>
          </a:p>
        </p:txBody>
      </p:sp>
      <p:sp>
        <p:nvSpPr>
          <p:cNvPr id="53251" name="Rectangle 2"/>
          <p:cNvSpPr>
            <a:spLocks noChangeArrowheads="1"/>
          </p:cNvSpPr>
          <p:nvPr/>
        </p:nvSpPr>
        <p:spPr bwMode="auto">
          <a:xfrm>
            <a:off x="838200" y="4470400"/>
            <a:ext cx="650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buFontTx/>
              <a:buChar char="•"/>
            </a:pPr>
            <a:r>
              <a:rPr lang="en-US" sz="6000">
                <a:latin typeface="Calibri" pitchFamily="34" charset="0"/>
                <a:ea typeface="Calibri" pitchFamily="34" charset="0"/>
                <a:cs typeface="Times New Roman" pitchFamily="18" charset="0"/>
              </a:rPr>
              <a:t>Go to home screen</a:t>
            </a:r>
          </a:p>
        </p:txBody>
      </p:sp>
      <p:pic>
        <p:nvPicPr>
          <p:cNvPr id="532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963" y="1600200"/>
            <a:ext cx="11628437" cy="726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838200" y="4470400"/>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6000">
              <a:latin typeface="Calibri" pitchFamily="34" charset="0"/>
              <a:ea typeface="Calibri" pitchFamily="34" charset="0"/>
              <a:cs typeface="Times New Roman" pitchFamily="18" charset="0"/>
            </a:endParaRP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325" y="76200"/>
            <a:ext cx="14265275"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8839200" y="6400800"/>
            <a:ext cx="3276600" cy="1219200"/>
          </a:xfrm>
          <a:prstGeom prst="straightConnector1">
            <a:avLst/>
          </a:prstGeom>
          <a:ln w="1270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54277" name="Rectangle 9"/>
          <p:cNvSpPr>
            <a:spLocks noChangeArrowheads="1"/>
          </p:cNvSpPr>
          <p:nvPr/>
        </p:nvSpPr>
        <p:spPr bwMode="auto">
          <a:xfrm>
            <a:off x="381000" y="5554663"/>
            <a:ext cx="106219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buFontTx/>
              <a:buChar char="•"/>
            </a:pPr>
            <a:r>
              <a:rPr lang="en-US" sz="4400">
                <a:latin typeface="Calibri" pitchFamily="34" charset="0"/>
                <a:ea typeface="Calibri" pitchFamily="34" charset="0"/>
                <a:cs typeface="Times New Roman" pitchFamily="18" charset="0"/>
              </a:rPr>
              <a:t>Click on “Info Manager” (bottom left corner)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85725"/>
            <a:ext cx="14249400" cy="890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ChangeArrowheads="1"/>
          </p:cNvSpPr>
          <p:nvPr/>
        </p:nvSpPr>
        <p:spPr bwMode="auto">
          <a:xfrm>
            <a:off x="0" y="4638675"/>
            <a:ext cx="6297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a:latin typeface="Calibri" pitchFamily="34" charset="0"/>
              </a:rPr>
              <a:t>Click on “Evaluations”</a:t>
            </a:r>
          </a:p>
        </p:txBody>
      </p:sp>
      <p:cxnSp>
        <p:nvCxnSpPr>
          <p:cNvPr id="4" name="Straight Arrow Connector 3"/>
          <p:cNvCxnSpPr/>
          <p:nvPr/>
        </p:nvCxnSpPr>
        <p:spPr>
          <a:xfrm>
            <a:off x="6400800" y="5181600"/>
            <a:ext cx="1676400" cy="609600"/>
          </a:xfrm>
          <a:prstGeom prst="straightConnector1">
            <a:avLst/>
          </a:prstGeom>
          <a:ln w="1270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1363" y="152400"/>
            <a:ext cx="14143037"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ChangeArrowheads="1"/>
          </p:cNvSpPr>
          <p:nvPr/>
        </p:nvSpPr>
        <p:spPr bwMode="auto">
          <a:xfrm>
            <a:off x="685800" y="4210050"/>
            <a:ext cx="7292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a:latin typeface="Calibri" pitchFamily="34" charset="0"/>
              </a:rPr>
              <a:t>Click on “unevaluated tx”</a:t>
            </a:r>
          </a:p>
        </p:txBody>
      </p:sp>
      <p:cxnSp>
        <p:nvCxnSpPr>
          <p:cNvPr id="5" name="Straight Arrow Connector 4"/>
          <p:cNvCxnSpPr/>
          <p:nvPr/>
        </p:nvCxnSpPr>
        <p:spPr>
          <a:xfrm flipV="1">
            <a:off x="8077200" y="1981200"/>
            <a:ext cx="4495800" cy="2743200"/>
          </a:xfrm>
          <a:prstGeom prst="straightConnector1">
            <a:avLst/>
          </a:prstGeom>
          <a:ln w="1270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3475" y="142875"/>
            <a:ext cx="14157325" cy="884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2"/>
          <p:cNvSpPr>
            <a:spLocks noChangeArrowheads="1"/>
          </p:cNvSpPr>
          <p:nvPr/>
        </p:nvSpPr>
        <p:spPr bwMode="auto">
          <a:xfrm>
            <a:off x="606425" y="3810000"/>
            <a:ext cx="9985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a:latin typeface="Calibri" pitchFamily="34" charset="0"/>
              </a:rPr>
              <a:t>Click on “Provider” (enter number)</a:t>
            </a:r>
          </a:p>
        </p:txBody>
      </p:sp>
      <p:cxnSp>
        <p:nvCxnSpPr>
          <p:cNvPr id="4" name="Straight Arrow Connector 3"/>
          <p:cNvCxnSpPr/>
          <p:nvPr/>
        </p:nvCxnSpPr>
        <p:spPr>
          <a:xfrm flipV="1">
            <a:off x="8153400" y="990600"/>
            <a:ext cx="4495800" cy="2743200"/>
          </a:xfrm>
          <a:prstGeom prst="straightConnector1">
            <a:avLst/>
          </a:prstGeom>
          <a:ln w="1270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075" y="152400"/>
            <a:ext cx="14004925" cy="875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ChangeArrowheads="1"/>
          </p:cNvSpPr>
          <p:nvPr/>
        </p:nvSpPr>
        <p:spPr bwMode="auto">
          <a:xfrm>
            <a:off x="381000" y="4210050"/>
            <a:ext cx="8870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a:latin typeface="Calibri" pitchFamily="34" charset="0"/>
              </a:rPr>
              <a:t>Click on “date range” (from/to)</a:t>
            </a:r>
          </a:p>
        </p:txBody>
      </p:sp>
      <p:cxnSp>
        <p:nvCxnSpPr>
          <p:cNvPr id="4" name="Straight Arrow Connector 3"/>
          <p:cNvCxnSpPr/>
          <p:nvPr/>
        </p:nvCxnSpPr>
        <p:spPr>
          <a:xfrm flipV="1">
            <a:off x="8382000" y="1066800"/>
            <a:ext cx="4495800" cy="2743200"/>
          </a:xfrm>
          <a:prstGeom prst="straightConnector1">
            <a:avLst/>
          </a:prstGeom>
          <a:ln w="1270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363" y="152400"/>
            <a:ext cx="14143037"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p:cNvSpPr>
            <a:spLocks noChangeArrowheads="1"/>
          </p:cNvSpPr>
          <p:nvPr/>
        </p:nvSpPr>
        <p:spPr bwMode="auto">
          <a:xfrm>
            <a:off x="2438400" y="4210050"/>
            <a:ext cx="4533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000">
                <a:latin typeface="Calibri" pitchFamily="34" charset="0"/>
              </a:rPr>
              <a:t>Click “Search”</a:t>
            </a:r>
          </a:p>
        </p:txBody>
      </p:sp>
      <p:cxnSp>
        <p:nvCxnSpPr>
          <p:cNvPr id="4" name="Straight Arrow Connector 3"/>
          <p:cNvCxnSpPr/>
          <p:nvPr/>
        </p:nvCxnSpPr>
        <p:spPr>
          <a:xfrm flipV="1">
            <a:off x="6858000" y="914400"/>
            <a:ext cx="5638800" cy="3505200"/>
          </a:xfrm>
          <a:prstGeom prst="straightConnector1">
            <a:avLst/>
          </a:prstGeom>
          <a:ln w="1270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l="50145" r="13954" b="17210"/>
          <a:stretch>
            <a:fillRect/>
          </a:stretch>
        </p:blipFill>
        <p:spPr bwMode="auto">
          <a:xfrm>
            <a:off x="838200" y="228600"/>
            <a:ext cx="11658600" cy="87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Oval 5"/>
          <p:cNvSpPr>
            <a:spLocks noChangeArrowheads="1"/>
          </p:cNvSpPr>
          <p:nvPr/>
        </p:nvSpPr>
        <p:spPr bwMode="auto">
          <a:xfrm>
            <a:off x="6248400" y="4419600"/>
            <a:ext cx="1752600" cy="990600"/>
          </a:xfrm>
          <a:prstGeom prst="ellipse">
            <a:avLst/>
          </a:prstGeom>
          <a:noFill/>
          <a:ln w="25400">
            <a:solidFill>
              <a:srgbClr val="243F6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latin typeface="Calibri" pitchFamily="34" charset="0"/>
            </a:endParaRPr>
          </a:p>
        </p:txBody>
      </p:sp>
      <p:sp>
        <p:nvSpPr>
          <p:cNvPr id="7172" name="Oval 6"/>
          <p:cNvSpPr>
            <a:spLocks noChangeArrowheads="1"/>
          </p:cNvSpPr>
          <p:nvPr/>
        </p:nvSpPr>
        <p:spPr bwMode="auto">
          <a:xfrm>
            <a:off x="6096000" y="6096000"/>
            <a:ext cx="5715000" cy="1066800"/>
          </a:xfrm>
          <a:prstGeom prst="ellipse">
            <a:avLst/>
          </a:prstGeom>
          <a:noFill/>
          <a:ln w="25400">
            <a:solidFill>
              <a:srgbClr val="243F6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latin typeface="Calibri" pitchFamily="34" charset="0"/>
            </a:endParaRPr>
          </a:p>
        </p:txBody>
      </p:sp>
      <p:pic>
        <p:nvPicPr>
          <p:cNvPr id="7173" name="Picture 4"/>
          <p:cNvPicPr>
            <a:picLocks noChangeAspect="1" noChangeArrowheads="1"/>
          </p:cNvPicPr>
          <p:nvPr/>
        </p:nvPicPr>
        <p:blipFill>
          <a:blip r:embed="rId3">
            <a:extLst>
              <a:ext uri="{28A0092B-C50C-407E-A947-70E740481C1C}">
                <a14:useLocalDpi xmlns:a14="http://schemas.microsoft.com/office/drawing/2010/main" val="0"/>
              </a:ext>
            </a:extLst>
          </a:blip>
          <a:srcRect l="64928" t="30235" r="14893" b="34969"/>
          <a:stretch>
            <a:fillRect/>
          </a:stretch>
        </p:blipFill>
        <p:spPr bwMode="auto">
          <a:xfrm>
            <a:off x="13563600" y="0"/>
            <a:ext cx="138684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5"/>
          <p:cNvSpPr>
            <a:spLocks noChangeArrowheads="1"/>
          </p:cNvSpPr>
          <p:nvPr/>
        </p:nvSpPr>
        <p:spPr bwMode="auto">
          <a:xfrm>
            <a:off x="15011400" y="7666038"/>
            <a:ext cx="12877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a:latin typeface="Calibri" pitchFamily="34" charset="0"/>
              </a:rPr>
              <a:t>Maintenance/Evaluations/Forms – create a new form using the assessment questions you created.  Be sure you assign them a Marking Scheme with instructions to standardize your assessment.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24688800" cy="2286000"/>
          </a:xfrm>
        </p:spPr>
        <p:txBody>
          <a:bodyPr rtlCol="0">
            <a:normAutofit fontScale="90000"/>
          </a:bodyPr>
          <a:lstStyle/>
          <a:p>
            <a:pPr defTabSz="2090044" eaLnBrk="1" fontAlgn="auto" hangingPunct="1">
              <a:spcAft>
                <a:spcPts val="0"/>
              </a:spcAft>
              <a:defRPr/>
            </a:pPr>
            <a:r>
              <a:rPr lang="en-US" dirty="0" smtClean="0"/>
              <a:t>Data in </a:t>
            </a:r>
            <a:r>
              <a:rPr lang="en-US" dirty="0" err="1" smtClean="0"/>
              <a:t>Axium</a:t>
            </a:r>
            <a:r>
              <a:rPr lang="en-US" dirty="0" smtClean="0"/>
              <a:t> gives you lots of information, but you have to ask for it.</a:t>
            </a:r>
            <a:br>
              <a:rPr lang="en-US" dirty="0" smtClean="0"/>
            </a:b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552700"/>
            <a:ext cx="106680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0"/>
            <a:ext cx="2743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a:latin typeface="Calibri" pitchFamily="34" charset="0"/>
              </a:rPr>
              <a:t>By making it “Treatment Specific” and “Limited to Specific Procedure” you will be able to assign these questions to the specific procedures you want to assess and they will appear on the grade card for these procedures only.</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l="67879" r="13953" b="25581"/>
          <a:stretch>
            <a:fillRect/>
          </a:stretch>
        </p:blipFill>
        <p:spPr bwMode="auto">
          <a:xfrm>
            <a:off x="609600" y="1295400"/>
            <a:ext cx="65532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Oval 8"/>
          <p:cNvSpPr>
            <a:spLocks noChangeArrowheads="1"/>
          </p:cNvSpPr>
          <p:nvPr/>
        </p:nvSpPr>
        <p:spPr bwMode="auto">
          <a:xfrm>
            <a:off x="4800600" y="6705600"/>
            <a:ext cx="893763" cy="609600"/>
          </a:xfrm>
          <a:prstGeom prst="ellipse">
            <a:avLst/>
          </a:prstGeom>
          <a:noFill/>
          <a:ln w="25400">
            <a:solidFill>
              <a:srgbClr val="243F6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latin typeface="Calibri" pitchFamily="34" charset="0"/>
            </a:endParaRPr>
          </a:p>
        </p:txBody>
      </p:sp>
      <p:pic>
        <p:nvPicPr>
          <p:cNvPr id="8197" name="Picture 4"/>
          <p:cNvPicPr>
            <a:picLocks noChangeAspect="1" noChangeArrowheads="1"/>
          </p:cNvPicPr>
          <p:nvPr/>
        </p:nvPicPr>
        <p:blipFill>
          <a:blip r:embed="rId3">
            <a:extLst>
              <a:ext uri="{28A0092B-C50C-407E-A947-70E740481C1C}">
                <a14:useLocalDpi xmlns:a14="http://schemas.microsoft.com/office/drawing/2010/main" val="0"/>
              </a:ext>
            </a:extLst>
          </a:blip>
          <a:srcRect l="71681" t="51578" r="17967" b="31474"/>
          <a:stretch>
            <a:fillRect/>
          </a:stretch>
        </p:blipFill>
        <p:spPr bwMode="auto">
          <a:xfrm>
            <a:off x="9677400" y="1981200"/>
            <a:ext cx="10515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5791200" y="5791200"/>
            <a:ext cx="4114800" cy="1143000"/>
          </a:xfrm>
          <a:prstGeom prst="straightConnector1">
            <a:avLst/>
          </a:prstGeom>
          <a:ln w="2413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l="67006" r="16789" b="7500"/>
          <a:stretch>
            <a:fillRect/>
          </a:stretch>
        </p:blipFill>
        <p:spPr bwMode="auto">
          <a:xfrm>
            <a:off x="3048000" y="1524000"/>
            <a:ext cx="48768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ChangeArrowheads="1"/>
          </p:cNvSpPr>
          <p:nvPr/>
        </p:nvSpPr>
        <p:spPr bwMode="auto">
          <a:xfrm>
            <a:off x="381000" y="76200"/>
            <a:ext cx="27051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dirty="0" smtClean="0">
                <a:latin typeface="Calibri" pitchFamily="34" charset="0"/>
              </a:rPr>
              <a:t>Click on “procedures” and you assign </a:t>
            </a:r>
            <a:r>
              <a:rPr lang="en-US" sz="4400" dirty="0">
                <a:latin typeface="Calibri" pitchFamily="34" charset="0"/>
              </a:rPr>
              <a:t>these questions to the specific procedures you want to </a:t>
            </a:r>
            <a:r>
              <a:rPr lang="en-US" sz="4400" dirty="0" smtClean="0">
                <a:latin typeface="Calibri" pitchFamily="34" charset="0"/>
              </a:rPr>
              <a:t>grade.</a:t>
            </a:r>
            <a:endParaRPr lang="en-US" sz="4400" dirty="0">
              <a:latin typeface="Calibri" pitchFamily="34" charset="0"/>
            </a:endParaRPr>
          </a:p>
        </p:txBody>
      </p:sp>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l="70297" t="23360" r="20840" b="38333"/>
          <a:stretch>
            <a:fillRect/>
          </a:stretch>
        </p:blipFill>
        <p:spPr bwMode="auto">
          <a:xfrm>
            <a:off x="11506200" y="1524000"/>
            <a:ext cx="73914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5943600" y="4648200"/>
            <a:ext cx="5638800" cy="1600200"/>
          </a:xfrm>
          <a:prstGeom prst="straightConnector1">
            <a:avLst/>
          </a:prstGeom>
          <a:ln w="2413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0413"/>
            <a:ext cx="13411200" cy="83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
          <p:cNvPicPr>
            <a:picLocks noChangeAspect="1" noChangeArrowheads="1"/>
          </p:cNvPicPr>
          <p:nvPr/>
        </p:nvPicPr>
        <p:blipFill>
          <a:blip r:embed="rId3">
            <a:extLst>
              <a:ext uri="{28A0092B-C50C-407E-A947-70E740481C1C}">
                <a14:useLocalDpi xmlns:a14="http://schemas.microsoft.com/office/drawing/2010/main" val="0"/>
              </a:ext>
            </a:extLst>
          </a:blip>
          <a:srcRect l="26704" t="1839" r="51137" b="60896"/>
          <a:stretch>
            <a:fillRect/>
          </a:stretch>
        </p:blipFill>
        <p:spPr bwMode="auto">
          <a:xfrm>
            <a:off x="16916400" y="685800"/>
            <a:ext cx="7724775" cy="812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6781800" y="2819400"/>
            <a:ext cx="10058400" cy="1066800"/>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11599</TotalTime>
  <Words>739</Words>
  <Application>Microsoft Office PowerPoint</Application>
  <PresentationFormat>Custom</PresentationFormat>
  <Paragraphs>137</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Resident Assessment</vt:lpstr>
      <vt:lpstr>Use Axium Data</vt:lpstr>
      <vt:lpstr>You need someone that can get you to this screen.  They have administrative rights to Axium!</vt:lpstr>
      <vt:lpstr>Click on the red tool box (bottom left).  “Questions” will pop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or Yes (0 or 1)</vt:lpstr>
      <vt:lpstr>Example</vt:lpstr>
      <vt:lpstr>Axium Reports</vt:lpstr>
      <vt:lpstr>Find evaluated procedures</vt:lpstr>
      <vt:lpstr>PowerPoint Presentation</vt:lpstr>
      <vt:lpstr>PowerPoint Presentation</vt:lpstr>
      <vt:lpstr>Click “Clinical” tab</vt:lpstr>
      <vt:lpstr>Click “Student Evaluations”</vt:lpstr>
      <vt:lpstr>Next Click “Predefined”</vt:lpstr>
      <vt:lpstr>Click “Grad Perio Assessment” and click “Select”</vt:lpstr>
      <vt:lpstr>Left click “Provider code”</vt:lpstr>
      <vt:lpstr>At value 1 enter resident “ID number” and click “Modify” then “Close”</vt:lpstr>
      <vt:lpstr>Click “Search”</vt:lpstr>
      <vt:lpstr>Click “Select all”</vt:lpstr>
      <vt:lpstr>Click “Export”</vt:lpstr>
      <vt:lpstr>Select “Tab”</vt:lpstr>
      <vt:lpstr>Open a file on Desktop with Resident Name</vt:lpstr>
      <vt:lpstr>Enter “File name” and save as “Text Files”</vt:lpstr>
      <vt:lpstr>Click “OK” on next screen</vt:lpstr>
      <vt:lpstr>Open Resident file on Desktop</vt:lpstr>
      <vt:lpstr>Highlight and copy all</vt:lpstr>
      <vt:lpstr>Open a blank Excel spreadsheet.  Right click and paste </vt:lpstr>
      <vt:lpstr>Expand columns so all info appears</vt:lpstr>
      <vt:lpstr>Go to “H” column</vt:lpstr>
      <vt:lpstr>Click arrow to right of “Auto Sum”</vt:lpstr>
      <vt:lpstr>Highlight the “H” column and then click “Average”</vt:lpstr>
      <vt:lpstr>Hit “Enter”  Then save as Excel Spreadsheet with Resident name.  </vt:lpstr>
      <vt:lpstr>Go to your printer and print a clinical report for CODA reviewer (Landscape)</vt:lpstr>
      <vt:lpstr>PowerPoint Presentation</vt:lpstr>
      <vt:lpstr>Axium Report</vt:lpstr>
      <vt:lpstr>Patient Portfolio</vt:lpstr>
      <vt:lpstr>PowerPoint Presentation</vt:lpstr>
      <vt:lpstr>PowerPoint Presentation</vt:lpstr>
      <vt:lpstr>PowerPoint Presentation</vt:lpstr>
      <vt:lpstr>Copy the address and paste in Word Creates a patient index</vt:lpstr>
      <vt:lpstr>PowerPoint Presentation</vt:lpstr>
      <vt:lpstr>Mock Boards</vt:lpstr>
      <vt:lpstr>PowerPoint Presentation</vt:lpstr>
      <vt:lpstr>PowerPoint Presentation</vt:lpstr>
      <vt:lpstr>Verify 9 month post-op photo in portfolio</vt:lpstr>
      <vt:lpstr>PowerPoint Presentation</vt:lpstr>
      <vt:lpstr>Find un-evaluated procedures</vt:lpstr>
      <vt:lpstr>PowerPoint Presentation</vt:lpstr>
      <vt:lpstr>PowerPoint Presentation</vt:lpstr>
      <vt:lpstr>PowerPoint Presentation</vt:lpstr>
      <vt:lpstr>PowerPoint Presentation</vt:lpstr>
      <vt:lpstr>PowerPoint Presentation</vt:lpstr>
      <vt:lpstr>PowerPoint Presentation</vt:lpstr>
      <vt:lpstr>Data in Axium gives you lots of information, but you have to ask for it. </vt:lpstr>
    </vt:vector>
  </TitlesOfParts>
  <Company>TAMHSC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Axium Reports</dc:title>
  <dc:creator>dkerns</dc:creator>
  <cp:lastModifiedBy>shana</cp:lastModifiedBy>
  <cp:revision>1028</cp:revision>
  <dcterms:created xsi:type="dcterms:W3CDTF">2012-08-31T14:23:24Z</dcterms:created>
  <dcterms:modified xsi:type="dcterms:W3CDTF">2012-10-16T19:39:34Z</dcterms:modified>
</cp:coreProperties>
</file>