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3" r:id="rId1"/>
  </p:sldMasterIdLst>
  <p:notesMasterIdLst>
    <p:notesMasterId r:id="rId69"/>
  </p:notesMasterIdLst>
  <p:sldIdLst>
    <p:sldId id="415" r:id="rId2"/>
    <p:sldId id="414" r:id="rId3"/>
    <p:sldId id="403" r:id="rId4"/>
    <p:sldId id="41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3" r:id="rId21"/>
    <p:sldId id="274" r:id="rId22"/>
    <p:sldId id="275" r:id="rId23"/>
    <p:sldId id="276" r:id="rId24"/>
    <p:sldId id="277" r:id="rId25"/>
    <p:sldId id="278" r:id="rId26"/>
    <p:sldId id="279" r:id="rId27"/>
    <p:sldId id="280" r:id="rId28"/>
    <p:sldId id="281" r:id="rId29"/>
    <p:sldId id="282" r:id="rId30"/>
    <p:sldId id="284" r:id="rId31"/>
    <p:sldId id="283" r:id="rId32"/>
    <p:sldId id="285" r:id="rId33"/>
    <p:sldId id="286" r:id="rId34"/>
    <p:sldId id="288"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417"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gR0nxy1LSmji59hdiLWQjpcj0Rn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 Tsigarida" initials="" lastIdx="2" clrIdx="0"/>
  <p:cmAuthor id="1" name="Stephanie Heffner" initials="SH" lastIdx="1" clrIdx="1">
    <p:extLst>
      <p:ext uri="{19B8F6BF-5375-455C-9EA6-DF929625EA0E}">
        <p15:presenceInfo xmlns:p15="http://schemas.microsoft.com/office/powerpoint/2012/main" userId="S::stephanie@perio.org::1f6e3465-dcd9-42f5-aa28-baba604b3e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C4A0B6-FB27-8A73-7B2A-871C667E02BA}" v="1" dt="2022-05-31T01:14:10.750"/>
    <p1510:client id="{D75C0843-390C-C575-6C99-86CD56E3DFF4}" v="1" dt="2022-05-31T17:40:39.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57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customschemas.google.com/relationships/presentationmetadata" Target="meta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eisha Williams" userId="S::tameisha@perio.org::731968cc-e94b-4a3a-865c-abaf8c97a04b" providerId="AD" clId="Web-{D75C0843-390C-C575-6C99-86CD56E3DFF4}"/>
    <pc:docChg chg="">
      <pc:chgData name="Tameisha Williams" userId="S::tameisha@perio.org::731968cc-e94b-4a3a-865c-abaf8c97a04b" providerId="AD" clId="Web-{D75C0843-390C-C575-6C99-86CD56E3DFF4}" dt="2022-05-31T17:40:39.911" v="0"/>
      <pc:docMkLst>
        <pc:docMk/>
      </pc:docMkLst>
      <pc:sldChg chg="delCm">
        <pc:chgData name="Tameisha Williams" userId="S::tameisha@perio.org::731968cc-e94b-4a3a-865c-abaf8c97a04b" providerId="AD" clId="Web-{D75C0843-390C-C575-6C99-86CD56E3DFF4}" dt="2022-05-31T17:40:39.911" v="0"/>
        <pc:sldMkLst>
          <pc:docMk/>
          <pc:sldMk cId="0" sldId="284"/>
        </pc:sldMkLst>
      </pc:sldChg>
    </pc:docChg>
  </pc:docChgLst>
  <pc:docChgLst>
    <pc:chgData name="Guest User" userId="S::urn:spo:anon#734918ac5753144800ce16763c7cf6f676bb2d7ff6b89855d1fa70ef6fa9188d::" providerId="AD" clId="Web-{4CC4A0B6-FB27-8A73-7B2A-871C667E02BA}"/>
    <pc:docChg chg="modSld">
      <pc:chgData name="Guest User" userId="S::urn:spo:anon#734918ac5753144800ce16763c7cf6f676bb2d7ff6b89855d1fa70ef6fa9188d::" providerId="AD" clId="Web-{4CC4A0B6-FB27-8A73-7B2A-871C667E02BA}" dt="2022-05-31T01:14:10.750" v="0" actId="1076"/>
      <pc:docMkLst>
        <pc:docMk/>
      </pc:docMkLst>
      <pc:sldChg chg="modSp">
        <pc:chgData name="Guest User" userId="S::urn:spo:anon#734918ac5753144800ce16763c7cf6f676bb2d7ff6b89855d1fa70ef6fa9188d::" providerId="AD" clId="Web-{4CC4A0B6-FB27-8A73-7B2A-871C667E02BA}" dt="2022-05-31T01:14:10.750" v="0" actId="1076"/>
        <pc:sldMkLst>
          <pc:docMk/>
          <pc:sldMk cId="0" sldId="298"/>
        </pc:sldMkLst>
        <pc:spChg chg="mod">
          <ac:chgData name="Guest User" userId="S::urn:spo:anon#734918ac5753144800ce16763c7cf6f676bb2d7ff6b89855d1fa70ef6fa9188d::" providerId="AD" clId="Web-{4CC4A0B6-FB27-8A73-7B2A-871C667E02BA}" dt="2022-05-31T01:14:10.750" v="0" actId="1076"/>
          <ac:spMkLst>
            <pc:docMk/>
            <pc:sldMk cId="0" sldId="298"/>
            <ac:spMk id="416" creationId="{00000000-0000-0000-0000-00000000000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slide" Target="../slides/slide29.xml"/><Relationship Id="rId3" Type="http://schemas.openxmlformats.org/officeDocument/2006/relationships/slide" Target="../slides/slide8.xml"/><Relationship Id="rId7" Type="http://schemas.openxmlformats.org/officeDocument/2006/relationships/slide" Target="../slides/slide28.xml"/><Relationship Id="rId2" Type="http://schemas.openxmlformats.org/officeDocument/2006/relationships/slide" Target="../slides/slide7.xml"/><Relationship Id="rId1" Type="http://schemas.openxmlformats.org/officeDocument/2006/relationships/slide" Target="../slides/slide6.xml"/><Relationship Id="rId6" Type="http://schemas.openxmlformats.org/officeDocument/2006/relationships/slide" Target="../slides/slide24.xml"/><Relationship Id="rId5" Type="http://schemas.openxmlformats.org/officeDocument/2006/relationships/slide" Target="../slides/slide16.xml"/><Relationship Id="rId4"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CF6325-6D3C-4C2F-8239-BF49FA7A57CC}" type="doc">
      <dgm:prSet loTypeId="urn:microsoft.com/office/officeart/2008/layout/LinedList" loCatId="list" qsTypeId="urn:microsoft.com/office/officeart/2005/8/quickstyle/3d1" qsCatId="3D" csTypeId="urn:microsoft.com/office/officeart/2005/8/colors/accent0_1" csCatId="mainScheme"/>
      <dgm:spPr/>
      <dgm:t>
        <a:bodyPr/>
        <a:lstStyle/>
        <a:p>
          <a:endParaRPr lang="en-US"/>
        </a:p>
      </dgm:t>
    </dgm:pt>
    <dgm:pt modelId="{85AA0596-ABDE-4B4F-A7FD-4D0A6B220ECC}">
      <dgm:prSet custT="1"/>
      <dgm:spPr/>
      <dgm:t>
        <a:bodyPr/>
        <a:lstStyle/>
        <a:p>
          <a:r>
            <a:rPr lang="en-US" sz="2000" u="sng" dirty="0">
              <a:solidFill>
                <a:schemeClr val="accent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Dentifrice Definition </a:t>
          </a:r>
          <a:endParaRPr lang="en-US" sz="2000" dirty="0">
            <a:solidFill>
              <a:schemeClr val="accent1"/>
            </a:solidFill>
          </a:endParaRPr>
        </a:p>
      </dgm:t>
    </dgm:pt>
    <dgm:pt modelId="{86329C50-EC25-48DD-B439-59D6D99E103E}" type="parTrans" cxnId="{D1AAFC7C-990B-4D92-AF2A-61B04D7CCB0A}">
      <dgm:prSet/>
      <dgm:spPr/>
      <dgm:t>
        <a:bodyPr/>
        <a:lstStyle/>
        <a:p>
          <a:endParaRPr lang="en-US" sz="2000">
            <a:solidFill>
              <a:schemeClr val="tx1"/>
            </a:solidFill>
          </a:endParaRPr>
        </a:p>
      </dgm:t>
    </dgm:pt>
    <dgm:pt modelId="{44112698-490E-4619-AE70-8BC201DDF767}" type="sibTrans" cxnId="{D1AAFC7C-990B-4D92-AF2A-61B04D7CCB0A}">
      <dgm:prSet/>
      <dgm:spPr/>
      <dgm:t>
        <a:bodyPr/>
        <a:lstStyle/>
        <a:p>
          <a:endParaRPr lang="en-US" sz="2000">
            <a:solidFill>
              <a:schemeClr val="tx1"/>
            </a:solidFill>
          </a:endParaRPr>
        </a:p>
      </dgm:t>
    </dgm:pt>
    <dgm:pt modelId="{A89F79A6-AE23-4949-B83D-F91C720B1B14}">
      <dgm:prSet custT="1"/>
      <dgm:spPr/>
      <dgm:t>
        <a:bodyPr/>
        <a:lstStyle/>
        <a:p>
          <a:r>
            <a:rPr lang="en-US" sz="2000" u="sng" dirty="0">
              <a:solidFill>
                <a:schemeClr val="accent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Ideal Properties of Dentifrices</a:t>
          </a:r>
          <a:endParaRPr lang="en-US" sz="2000" dirty="0">
            <a:solidFill>
              <a:schemeClr val="accent1"/>
            </a:solidFill>
          </a:endParaRPr>
        </a:p>
      </dgm:t>
    </dgm:pt>
    <dgm:pt modelId="{D500474C-A648-4C20-9668-4054EE411E28}" type="parTrans" cxnId="{5D6C0FB0-733F-47DD-BFEF-3AB1906F4CF5}">
      <dgm:prSet/>
      <dgm:spPr/>
      <dgm:t>
        <a:bodyPr/>
        <a:lstStyle/>
        <a:p>
          <a:endParaRPr lang="en-US" sz="2000">
            <a:solidFill>
              <a:schemeClr val="tx1"/>
            </a:solidFill>
          </a:endParaRPr>
        </a:p>
      </dgm:t>
    </dgm:pt>
    <dgm:pt modelId="{448BA454-CD50-42F4-B2CE-54E51CE74D33}" type="sibTrans" cxnId="{5D6C0FB0-733F-47DD-BFEF-3AB1906F4CF5}">
      <dgm:prSet/>
      <dgm:spPr/>
      <dgm:t>
        <a:bodyPr/>
        <a:lstStyle/>
        <a:p>
          <a:endParaRPr lang="en-US" sz="2000">
            <a:solidFill>
              <a:schemeClr val="tx1"/>
            </a:solidFill>
          </a:endParaRPr>
        </a:p>
      </dgm:t>
    </dgm:pt>
    <dgm:pt modelId="{839C48C3-7186-4F87-B44A-DE91EB7E8238}">
      <dgm:prSet custT="1"/>
      <dgm:spPr/>
      <dgm:t>
        <a:bodyPr/>
        <a:lstStyle/>
        <a:p>
          <a:r>
            <a:rPr lang="en-US" sz="2000" u="sng">
              <a:solidFill>
                <a:schemeClr val="accent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Components</a:t>
          </a:r>
          <a:endParaRPr lang="en-US" sz="2000" dirty="0">
            <a:solidFill>
              <a:schemeClr val="accent1"/>
            </a:solidFill>
          </a:endParaRPr>
        </a:p>
      </dgm:t>
    </dgm:pt>
    <dgm:pt modelId="{CDDFE27E-EA0A-4706-A2BE-B6BAD516915A}" type="parTrans" cxnId="{F254A5CB-21FB-47D6-800E-FAEDBCCE6765}">
      <dgm:prSet/>
      <dgm:spPr/>
      <dgm:t>
        <a:bodyPr/>
        <a:lstStyle/>
        <a:p>
          <a:endParaRPr lang="en-US" sz="2000">
            <a:solidFill>
              <a:schemeClr val="tx1"/>
            </a:solidFill>
          </a:endParaRPr>
        </a:p>
      </dgm:t>
    </dgm:pt>
    <dgm:pt modelId="{D1B6626E-3C12-4E1A-8B55-E928EE0C8FD1}" type="sibTrans" cxnId="{F254A5CB-21FB-47D6-800E-FAEDBCCE6765}">
      <dgm:prSet/>
      <dgm:spPr/>
      <dgm:t>
        <a:bodyPr/>
        <a:lstStyle/>
        <a:p>
          <a:endParaRPr lang="en-US" sz="2000">
            <a:solidFill>
              <a:schemeClr val="tx1"/>
            </a:solidFill>
          </a:endParaRPr>
        </a:p>
      </dgm:t>
    </dgm:pt>
    <dgm:pt modelId="{9D976AE6-B174-42F6-ADC3-6413D301EC37}">
      <dgm:prSet custT="1"/>
      <dgm:spPr/>
      <dgm:t>
        <a:bodyPr/>
        <a:lstStyle/>
        <a:p>
          <a:r>
            <a:rPr lang="en-US" sz="2000" u="sng">
              <a:solidFill>
                <a:schemeClr val="accent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ADA Seal of Acceptance</a:t>
          </a:r>
          <a:endParaRPr lang="en-US" sz="2000" dirty="0">
            <a:solidFill>
              <a:schemeClr val="accent1"/>
            </a:solidFill>
          </a:endParaRPr>
        </a:p>
      </dgm:t>
    </dgm:pt>
    <dgm:pt modelId="{45FA1745-269F-463B-BF73-3E8196218A18}" type="parTrans" cxnId="{B651C3DA-DB8D-4F3E-BFCA-81B827010103}">
      <dgm:prSet/>
      <dgm:spPr/>
      <dgm:t>
        <a:bodyPr/>
        <a:lstStyle/>
        <a:p>
          <a:endParaRPr lang="en-US" sz="2000">
            <a:solidFill>
              <a:schemeClr val="tx1"/>
            </a:solidFill>
          </a:endParaRPr>
        </a:p>
      </dgm:t>
    </dgm:pt>
    <dgm:pt modelId="{4F8ACD7E-B7ED-4477-B92F-C384151FEEA5}" type="sibTrans" cxnId="{B651C3DA-DB8D-4F3E-BFCA-81B827010103}">
      <dgm:prSet/>
      <dgm:spPr/>
      <dgm:t>
        <a:bodyPr/>
        <a:lstStyle/>
        <a:p>
          <a:endParaRPr lang="en-US" sz="2000">
            <a:solidFill>
              <a:schemeClr val="tx1"/>
            </a:solidFill>
          </a:endParaRPr>
        </a:p>
      </dgm:t>
    </dgm:pt>
    <dgm:pt modelId="{8B563C7C-C1EB-47F8-8A10-FEBD5C4D1E1D}">
      <dgm:prSet custT="1"/>
      <dgm:spPr/>
      <dgm:t>
        <a:bodyPr/>
        <a:lstStyle/>
        <a:p>
          <a:r>
            <a:rPr lang="en-US" sz="2000" u="sng">
              <a:solidFill>
                <a:schemeClr val="accent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Types of Dentifrices</a:t>
          </a:r>
          <a:endParaRPr lang="en-US" sz="2000" dirty="0">
            <a:solidFill>
              <a:schemeClr val="accent1"/>
            </a:solidFill>
          </a:endParaRPr>
        </a:p>
      </dgm:t>
    </dgm:pt>
    <dgm:pt modelId="{79B2445E-1784-46C6-A729-5546C8B482B2}" type="parTrans" cxnId="{EC4EAFAE-4753-41BF-9B3D-413FB742D912}">
      <dgm:prSet/>
      <dgm:spPr/>
      <dgm:t>
        <a:bodyPr/>
        <a:lstStyle/>
        <a:p>
          <a:endParaRPr lang="en-US" sz="2000">
            <a:solidFill>
              <a:schemeClr val="tx1"/>
            </a:solidFill>
          </a:endParaRPr>
        </a:p>
      </dgm:t>
    </dgm:pt>
    <dgm:pt modelId="{71A296F7-A1B8-4C1A-A52D-E54E53412AD9}" type="sibTrans" cxnId="{EC4EAFAE-4753-41BF-9B3D-413FB742D912}">
      <dgm:prSet/>
      <dgm:spPr/>
      <dgm:t>
        <a:bodyPr/>
        <a:lstStyle/>
        <a:p>
          <a:endParaRPr lang="en-US" sz="2000">
            <a:solidFill>
              <a:schemeClr val="tx1"/>
            </a:solidFill>
          </a:endParaRPr>
        </a:p>
      </dgm:t>
    </dgm:pt>
    <dgm:pt modelId="{0F7ED2CA-1B0B-4F7D-9C44-CD45EC6A7983}">
      <dgm:prSet custT="1"/>
      <dgm:spPr/>
      <dgm:t>
        <a:bodyPr/>
        <a:lstStyle/>
        <a:p>
          <a:r>
            <a:rPr lang="en-US" sz="2000" u="sng">
              <a:solidFill>
                <a:schemeClr val="accent1"/>
              </a:solidFill>
              <a:hlinkClick xmlns:r="http://schemas.openxmlformats.org/officeDocument/2006/relationships" r:id="rId6" action="ppaction://hlinksldjump">
                <a:extLst>
                  <a:ext uri="{A12FA001-AC4F-418D-AE19-62706E023703}">
                    <ahyp:hlinkClr xmlns:ahyp="http://schemas.microsoft.com/office/drawing/2018/hyperlinkcolor" val="tx"/>
                  </a:ext>
                </a:extLst>
              </a:hlinkClick>
            </a:rPr>
            <a:t>Natural Products</a:t>
          </a:r>
          <a:endParaRPr lang="en-US" sz="2000" dirty="0">
            <a:solidFill>
              <a:schemeClr val="accent1"/>
            </a:solidFill>
          </a:endParaRPr>
        </a:p>
      </dgm:t>
    </dgm:pt>
    <dgm:pt modelId="{97C43914-7E8C-4C77-A98E-397C7F2EF004}" type="parTrans" cxnId="{710273A0-FE17-46E4-9721-09188AABAB6F}">
      <dgm:prSet/>
      <dgm:spPr/>
      <dgm:t>
        <a:bodyPr/>
        <a:lstStyle/>
        <a:p>
          <a:endParaRPr lang="en-US" sz="2000">
            <a:solidFill>
              <a:schemeClr val="tx1"/>
            </a:solidFill>
          </a:endParaRPr>
        </a:p>
      </dgm:t>
    </dgm:pt>
    <dgm:pt modelId="{3F85B40C-58AA-4EAE-8D4A-CA6666F17646}" type="sibTrans" cxnId="{710273A0-FE17-46E4-9721-09188AABAB6F}">
      <dgm:prSet/>
      <dgm:spPr/>
      <dgm:t>
        <a:bodyPr/>
        <a:lstStyle/>
        <a:p>
          <a:endParaRPr lang="en-US" sz="2000">
            <a:solidFill>
              <a:schemeClr val="tx1"/>
            </a:solidFill>
          </a:endParaRPr>
        </a:p>
      </dgm:t>
    </dgm:pt>
    <dgm:pt modelId="{C909E2C2-7AFF-452D-948B-ED59EC82E0A0}">
      <dgm:prSet custT="1"/>
      <dgm:spPr/>
      <dgm:t>
        <a:bodyPr/>
        <a:lstStyle/>
        <a:p>
          <a:r>
            <a:rPr lang="en-US" sz="2000" u="sng">
              <a:solidFill>
                <a:schemeClr val="accent1"/>
              </a:solidFill>
              <a:hlinkClick xmlns:r="http://schemas.openxmlformats.org/officeDocument/2006/relationships" r:id="rId7" action="ppaction://hlinksldjump">
                <a:extLst>
                  <a:ext uri="{A12FA001-AC4F-418D-AE19-62706E023703}">
                    <ahyp:hlinkClr xmlns:ahyp="http://schemas.microsoft.com/office/drawing/2018/hyperlinkcolor" val="tx"/>
                  </a:ext>
                </a:extLst>
              </a:hlinkClick>
            </a:rPr>
            <a:t>Clinical Considerations</a:t>
          </a:r>
          <a:endParaRPr lang="en-US" sz="2000" dirty="0">
            <a:solidFill>
              <a:schemeClr val="accent1"/>
            </a:solidFill>
          </a:endParaRPr>
        </a:p>
      </dgm:t>
    </dgm:pt>
    <dgm:pt modelId="{0ABB80D6-D32B-41CD-9A1D-74B8AFD223D4}" type="parTrans" cxnId="{9F639868-B5F0-4299-A8BA-6BC19C2974F9}">
      <dgm:prSet/>
      <dgm:spPr/>
      <dgm:t>
        <a:bodyPr/>
        <a:lstStyle/>
        <a:p>
          <a:endParaRPr lang="en-US" sz="2000">
            <a:solidFill>
              <a:schemeClr val="tx1"/>
            </a:solidFill>
          </a:endParaRPr>
        </a:p>
      </dgm:t>
    </dgm:pt>
    <dgm:pt modelId="{83948BB7-CCFD-4774-8348-871BB4122725}" type="sibTrans" cxnId="{9F639868-B5F0-4299-A8BA-6BC19C2974F9}">
      <dgm:prSet/>
      <dgm:spPr/>
      <dgm:t>
        <a:bodyPr/>
        <a:lstStyle/>
        <a:p>
          <a:endParaRPr lang="en-US" sz="2000">
            <a:solidFill>
              <a:schemeClr val="tx1"/>
            </a:solidFill>
          </a:endParaRPr>
        </a:p>
      </dgm:t>
    </dgm:pt>
    <dgm:pt modelId="{C93E3110-B9BA-4729-9374-92451787CE57}">
      <dgm:prSet custT="1"/>
      <dgm:spPr/>
      <dgm:t>
        <a:bodyPr/>
        <a:lstStyle/>
        <a:p>
          <a:r>
            <a:rPr lang="en-US" sz="2000" u="sng">
              <a:solidFill>
                <a:schemeClr val="accent1"/>
              </a:solidFill>
              <a:hlinkClick xmlns:r="http://schemas.openxmlformats.org/officeDocument/2006/relationships" r:id="rId8" action="ppaction://hlinksldjump">
                <a:extLst>
                  <a:ext uri="{A12FA001-AC4F-418D-AE19-62706E023703}">
                    <ahyp:hlinkClr xmlns:ahyp="http://schemas.microsoft.com/office/drawing/2018/hyperlinkcolor" val="tx"/>
                  </a:ext>
                </a:extLst>
              </a:hlinkClick>
            </a:rPr>
            <a:t>Case Studies</a:t>
          </a:r>
          <a:endParaRPr lang="en-US" sz="2000" dirty="0">
            <a:solidFill>
              <a:schemeClr val="accent1"/>
            </a:solidFill>
          </a:endParaRPr>
        </a:p>
      </dgm:t>
    </dgm:pt>
    <dgm:pt modelId="{8BCD3A80-4AD6-424E-9D91-8289E3A549EC}" type="parTrans" cxnId="{1EB84DB1-EF47-45E4-8E05-3A04C18F8D87}">
      <dgm:prSet/>
      <dgm:spPr/>
      <dgm:t>
        <a:bodyPr/>
        <a:lstStyle/>
        <a:p>
          <a:endParaRPr lang="en-US" sz="2000">
            <a:solidFill>
              <a:schemeClr val="tx1"/>
            </a:solidFill>
          </a:endParaRPr>
        </a:p>
      </dgm:t>
    </dgm:pt>
    <dgm:pt modelId="{A840EABA-63CE-4FBE-91AD-827AC1255668}" type="sibTrans" cxnId="{1EB84DB1-EF47-45E4-8E05-3A04C18F8D87}">
      <dgm:prSet/>
      <dgm:spPr/>
      <dgm:t>
        <a:bodyPr/>
        <a:lstStyle/>
        <a:p>
          <a:endParaRPr lang="en-US" sz="2000">
            <a:solidFill>
              <a:schemeClr val="tx1"/>
            </a:solidFill>
          </a:endParaRPr>
        </a:p>
      </dgm:t>
    </dgm:pt>
    <dgm:pt modelId="{9263E993-1FDC-4DBF-98AB-13298256A20C}" type="pres">
      <dgm:prSet presAssocID="{E9CF6325-6D3C-4C2F-8239-BF49FA7A57CC}" presName="vert0" presStyleCnt="0">
        <dgm:presLayoutVars>
          <dgm:dir/>
          <dgm:animOne val="branch"/>
          <dgm:animLvl val="lvl"/>
        </dgm:presLayoutVars>
      </dgm:prSet>
      <dgm:spPr/>
    </dgm:pt>
    <dgm:pt modelId="{8CC974CD-423F-46BE-ACB3-433EA8E10323}" type="pres">
      <dgm:prSet presAssocID="{85AA0596-ABDE-4B4F-A7FD-4D0A6B220ECC}" presName="thickLine" presStyleLbl="alignNode1" presStyleIdx="0" presStyleCnt="8"/>
      <dgm:spPr/>
    </dgm:pt>
    <dgm:pt modelId="{84406088-7397-41EC-BA0E-020835235BE6}" type="pres">
      <dgm:prSet presAssocID="{85AA0596-ABDE-4B4F-A7FD-4D0A6B220ECC}" presName="horz1" presStyleCnt="0"/>
      <dgm:spPr/>
    </dgm:pt>
    <dgm:pt modelId="{55770ECE-4312-4A3B-A7A9-9DE7EDC61A20}" type="pres">
      <dgm:prSet presAssocID="{85AA0596-ABDE-4B4F-A7FD-4D0A6B220ECC}" presName="tx1" presStyleLbl="revTx" presStyleIdx="0" presStyleCnt="8"/>
      <dgm:spPr/>
    </dgm:pt>
    <dgm:pt modelId="{E3BECEDF-28AC-4722-B0F8-6BE78266570E}" type="pres">
      <dgm:prSet presAssocID="{85AA0596-ABDE-4B4F-A7FD-4D0A6B220ECC}" presName="vert1" presStyleCnt="0"/>
      <dgm:spPr/>
    </dgm:pt>
    <dgm:pt modelId="{1BD0C7B5-17E8-4FAA-AAAF-C6BD052B06D3}" type="pres">
      <dgm:prSet presAssocID="{A89F79A6-AE23-4949-B83D-F91C720B1B14}" presName="thickLine" presStyleLbl="alignNode1" presStyleIdx="1" presStyleCnt="8"/>
      <dgm:spPr/>
    </dgm:pt>
    <dgm:pt modelId="{1BADE662-0EA6-4A9F-AFE1-29E152BCE71D}" type="pres">
      <dgm:prSet presAssocID="{A89F79A6-AE23-4949-B83D-F91C720B1B14}" presName="horz1" presStyleCnt="0"/>
      <dgm:spPr/>
    </dgm:pt>
    <dgm:pt modelId="{0C3D9DCC-4074-4129-A69C-74AB11B7F52F}" type="pres">
      <dgm:prSet presAssocID="{A89F79A6-AE23-4949-B83D-F91C720B1B14}" presName="tx1" presStyleLbl="revTx" presStyleIdx="1" presStyleCnt="8"/>
      <dgm:spPr/>
    </dgm:pt>
    <dgm:pt modelId="{8C7212BB-1353-4096-9BA0-28DCD88D3680}" type="pres">
      <dgm:prSet presAssocID="{A89F79A6-AE23-4949-B83D-F91C720B1B14}" presName="vert1" presStyleCnt="0"/>
      <dgm:spPr/>
    </dgm:pt>
    <dgm:pt modelId="{00C20AC3-A6B4-46D8-A80A-E066C53CC8C5}" type="pres">
      <dgm:prSet presAssocID="{839C48C3-7186-4F87-B44A-DE91EB7E8238}" presName="thickLine" presStyleLbl="alignNode1" presStyleIdx="2" presStyleCnt="8"/>
      <dgm:spPr/>
    </dgm:pt>
    <dgm:pt modelId="{66DC6F3E-3981-4BA5-A945-1A8E0623A559}" type="pres">
      <dgm:prSet presAssocID="{839C48C3-7186-4F87-B44A-DE91EB7E8238}" presName="horz1" presStyleCnt="0"/>
      <dgm:spPr/>
    </dgm:pt>
    <dgm:pt modelId="{E1422BB2-A65F-4805-B3D0-6E38BC1D7BE3}" type="pres">
      <dgm:prSet presAssocID="{839C48C3-7186-4F87-B44A-DE91EB7E8238}" presName="tx1" presStyleLbl="revTx" presStyleIdx="2" presStyleCnt="8"/>
      <dgm:spPr/>
    </dgm:pt>
    <dgm:pt modelId="{EB56DCDB-A37B-438F-B649-4063734F8AC3}" type="pres">
      <dgm:prSet presAssocID="{839C48C3-7186-4F87-B44A-DE91EB7E8238}" presName="vert1" presStyleCnt="0"/>
      <dgm:spPr/>
    </dgm:pt>
    <dgm:pt modelId="{829B67C1-AD7B-44CB-A733-7153F866EF0C}" type="pres">
      <dgm:prSet presAssocID="{9D976AE6-B174-42F6-ADC3-6413D301EC37}" presName="thickLine" presStyleLbl="alignNode1" presStyleIdx="3" presStyleCnt="8"/>
      <dgm:spPr/>
    </dgm:pt>
    <dgm:pt modelId="{B2873E36-849D-4FE1-9DE2-B9A157B6CC00}" type="pres">
      <dgm:prSet presAssocID="{9D976AE6-B174-42F6-ADC3-6413D301EC37}" presName="horz1" presStyleCnt="0"/>
      <dgm:spPr/>
    </dgm:pt>
    <dgm:pt modelId="{112E4FF9-CE63-43BC-93B2-28E1CE15BAE6}" type="pres">
      <dgm:prSet presAssocID="{9D976AE6-B174-42F6-ADC3-6413D301EC37}" presName="tx1" presStyleLbl="revTx" presStyleIdx="3" presStyleCnt="8"/>
      <dgm:spPr/>
    </dgm:pt>
    <dgm:pt modelId="{851ADB4A-9212-4B68-B82E-EC0D98BDA6DD}" type="pres">
      <dgm:prSet presAssocID="{9D976AE6-B174-42F6-ADC3-6413D301EC37}" presName="vert1" presStyleCnt="0"/>
      <dgm:spPr/>
    </dgm:pt>
    <dgm:pt modelId="{628CE67C-44C9-49E1-959F-D4DD9D03C58F}" type="pres">
      <dgm:prSet presAssocID="{8B563C7C-C1EB-47F8-8A10-FEBD5C4D1E1D}" presName="thickLine" presStyleLbl="alignNode1" presStyleIdx="4" presStyleCnt="8"/>
      <dgm:spPr/>
    </dgm:pt>
    <dgm:pt modelId="{ABB27FCB-4203-493F-A653-34FB7230A06D}" type="pres">
      <dgm:prSet presAssocID="{8B563C7C-C1EB-47F8-8A10-FEBD5C4D1E1D}" presName="horz1" presStyleCnt="0"/>
      <dgm:spPr/>
    </dgm:pt>
    <dgm:pt modelId="{1BD2D9EA-A306-4022-AB98-8CACE9BF5B14}" type="pres">
      <dgm:prSet presAssocID="{8B563C7C-C1EB-47F8-8A10-FEBD5C4D1E1D}" presName="tx1" presStyleLbl="revTx" presStyleIdx="4" presStyleCnt="8"/>
      <dgm:spPr/>
    </dgm:pt>
    <dgm:pt modelId="{8656163D-4B6B-4C46-861C-86061BD49729}" type="pres">
      <dgm:prSet presAssocID="{8B563C7C-C1EB-47F8-8A10-FEBD5C4D1E1D}" presName="vert1" presStyleCnt="0"/>
      <dgm:spPr/>
    </dgm:pt>
    <dgm:pt modelId="{3656572C-220C-42AC-8953-1C89D76B18D2}" type="pres">
      <dgm:prSet presAssocID="{0F7ED2CA-1B0B-4F7D-9C44-CD45EC6A7983}" presName="thickLine" presStyleLbl="alignNode1" presStyleIdx="5" presStyleCnt="8"/>
      <dgm:spPr/>
    </dgm:pt>
    <dgm:pt modelId="{DF36D417-8D64-401D-8EF3-E3EBFE13CF32}" type="pres">
      <dgm:prSet presAssocID="{0F7ED2CA-1B0B-4F7D-9C44-CD45EC6A7983}" presName="horz1" presStyleCnt="0"/>
      <dgm:spPr/>
    </dgm:pt>
    <dgm:pt modelId="{7F5ED8DF-3B8D-4975-AA2E-CB0D9D94AAF1}" type="pres">
      <dgm:prSet presAssocID="{0F7ED2CA-1B0B-4F7D-9C44-CD45EC6A7983}" presName="tx1" presStyleLbl="revTx" presStyleIdx="5" presStyleCnt="8"/>
      <dgm:spPr/>
    </dgm:pt>
    <dgm:pt modelId="{77B0A44B-6BAC-4925-94BD-A5BB9885F99C}" type="pres">
      <dgm:prSet presAssocID="{0F7ED2CA-1B0B-4F7D-9C44-CD45EC6A7983}" presName="vert1" presStyleCnt="0"/>
      <dgm:spPr/>
    </dgm:pt>
    <dgm:pt modelId="{09C5BBD0-4C76-4DEA-8458-37E72382E07E}" type="pres">
      <dgm:prSet presAssocID="{C909E2C2-7AFF-452D-948B-ED59EC82E0A0}" presName="thickLine" presStyleLbl="alignNode1" presStyleIdx="6" presStyleCnt="8"/>
      <dgm:spPr/>
    </dgm:pt>
    <dgm:pt modelId="{8D9694F1-41CB-4ECB-89A5-8E2FB59AADE9}" type="pres">
      <dgm:prSet presAssocID="{C909E2C2-7AFF-452D-948B-ED59EC82E0A0}" presName="horz1" presStyleCnt="0"/>
      <dgm:spPr/>
    </dgm:pt>
    <dgm:pt modelId="{09BC3D17-BC17-464A-BC51-51F529F98F26}" type="pres">
      <dgm:prSet presAssocID="{C909E2C2-7AFF-452D-948B-ED59EC82E0A0}" presName="tx1" presStyleLbl="revTx" presStyleIdx="6" presStyleCnt="8"/>
      <dgm:spPr/>
    </dgm:pt>
    <dgm:pt modelId="{BC757C45-7364-4F06-8491-9CAE8C57ADC8}" type="pres">
      <dgm:prSet presAssocID="{C909E2C2-7AFF-452D-948B-ED59EC82E0A0}" presName="vert1" presStyleCnt="0"/>
      <dgm:spPr/>
    </dgm:pt>
    <dgm:pt modelId="{18C18DD9-4194-4BEC-B69B-43796213FD21}" type="pres">
      <dgm:prSet presAssocID="{C93E3110-B9BA-4729-9374-92451787CE57}" presName="thickLine" presStyleLbl="alignNode1" presStyleIdx="7" presStyleCnt="8"/>
      <dgm:spPr/>
    </dgm:pt>
    <dgm:pt modelId="{DB085CF6-5FD3-4C06-8A21-857D5A134FD5}" type="pres">
      <dgm:prSet presAssocID="{C93E3110-B9BA-4729-9374-92451787CE57}" presName="horz1" presStyleCnt="0"/>
      <dgm:spPr/>
    </dgm:pt>
    <dgm:pt modelId="{DD253C41-AECC-4FBA-9E1A-A9A10559BAB2}" type="pres">
      <dgm:prSet presAssocID="{C93E3110-B9BA-4729-9374-92451787CE57}" presName="tx1" presStyleLbl="revTx" presStyleIdx="7" presStyleCnt="8"/>
      <dgm:spPr/>
    </dgm:pt>
    <dgm:pt modelId="{80073F61-DCA0-4FC8-9016-AA0169DA3EBC}" type="pres">
      <dgm:prSet presAssocID="{C93E3110-B9BA-4729-9374-92451787CE57}" presName="vert1" presStyleCnt="0"/>
      <dgm:spPr/>
    </dgm:pt>
  </dgm:ptLst>
  <dgm:cxnLst>
    <dgm:cxn modelId="{52A70508-300E-4A86-947D-44F613504E9F}" type="presOf" srcId="{C909E2C2-7AFF-452D-948B-ED59EC82E0A0}" destId="{09BC3D17-BC17-464A-BC51-51F529F98F26}" srcOrd="0" destOrd="0" presId="urn:microsoft.com/office/officeart/2008/layout/LinedList"/>
    <dgm:cxn modelId="{98664D21-FD88-4F6A-ADA6-CE03425FF971}" type="presOf" srcId="{C93E3110-B9BA-4729-9374-92451787CE57}" destId="{DD253C41-AECC-4FBA-9E1A-A9A10559BAB2}" srcOrd="0" destOrd="0" presId="urn:microsoft.com/office/officeart/2008/layout/LinedList"/>
    <dgm:cxn modelId="{16896C22-BDCF-4C06-AF6C-DDB7C36B9D52}" type="presOf" srcId="{8B563C7C-C1EB-47F8-8A10-FEBD5C4D1E1D}" destId="{1BD2D9EA-A306-4022-AB98-8CACE9BF5B14}" srcOrd="0" destOrd="0" presId="urn:microsoft.com/office/officeart/2008/layout/LinedList"/>
    <dgm:cxn modelId="{CDFAC52B-4153-4513-A367-DDFED9A96769}" type="presOf" srcId="{E9CF6325-6D3C-4C2F-8239-BF49FA7A57CC}" destId="{9263E993-1FDC-4DBF-98AB-13298256A20C}" srcOrd="0" destOrd="0" presId="urn:microsoft.com/office/officeart/2008/layout/LinedList"/>
    <dgm:cxn modelId="{B1263442-1042-418C-B904-9DD85BFBF06C}" type="presOf" srcId="{85AA0596-ABDE-4B4F-A7FD-4D0A6B220ECC}" destId="{55770ECE-4312-4A3B-A7A9-9DE7EDC61A20}" srcOrd="0" destOrd="0" presId="urn:microsoft.com/office/officeart/2008/layout/LinedList"/>
    <dgm:cxn modelId="{806A1B45-8010-48F9-A7A1-0F64565BCA90}" type="presOf" srcId="{839C48C3-7186-4F87-B44A-DE91EB7E8238}" destId="{E1422BB2-A65F-4805-B3D0-6E38BC1D7BE3}" srcOrd="0" destOrd="0" presId="urn:microsoft.com/office/officeart/2008/layout/LinedList"/>
    <dgm:cxn modelId="{9F639868-B5F0-4299-A8BA-6BC19C2974F9}" srcId="{E9CF6325-6D3C-4C2F-8239-BF49FA7A57CC}" destId="{C909E2C2-7AFF-452D-948B-ED59EC82E0A0}" srcOrd="6" destOrd="0" parTransId="{0ABB80D6-D32B-41CD-9A1D-74B8AFD223D4}" sibTransId="{83948BB7-CCFD-4774-8348-871BB4122725}"/>
    <dgm:cxn modelId="{1FE34B69-D0C7-48DE-A5CC-82FCA819D5B9}" type="presOf" srcId="{0F7ED2CA-1B0B-4F7D-9C44-CD45EC6A7983}" destId="{7F5ED8DF-3B8D-4975-AA2E-CB0D9D94AAF1}" srcOrd="0" destOrd="0" presId="urn:microsoft.com/office/officeart/2008/layout/LinedList"/>
    <dgm:cxn modelId="{D1AAFC7C-990B-4D92-AF2A-61B04D7CCB0A}" srcId="{E9CF6325-6D3C-4C2F-8239-BF49FA7A57CC}" destId="{85AA0596-ABDE-4B4F-A7FD-4D0A6B220ECC}" srcOrd="0" destOrd="0" parTransId="{86329C50-EC25-48DD-B439-59D6D99E103E}" sibTransId="{44112698-490E-4619-AE70-8BC201DDF767}"/>
    <dgm:cxn modelId="{710273A0-FE17-46E4-9721-09188AABAB6F}" srcId="{E9CF6325-6D3C-4C2F-8239-BF49FA7A57CC}" destId="{0F7ED2CA-1B0B-4F7D-9C44-CD45EC6A7983}" srcOrd="5" destOrd="0" parTransId="{97C43914-7E8C-4C77-A98E-397C7F2EF004}" sibTransId="{3F85B40C-58AA-4EAE-8D4A-CA6666F17646}"/>
    <dgm:cxn modelId="{EC4EAFAE-4753-41BF-9B3D-413FB742D912}" srcId="{E9CF6325-6D3C-4C2F-8239-BF49FA7A57CC}" destId="{8B563C7C-C1EB-47F8-8A10-FEBD5C4D1E1D}" srcOrd="4" destOrd="0" parTransId="{79B2445E-1784-46C6-A729-5546C8B482B2}" sibTransId="{71A296F7-A1B8-4C1A-A52D-E54E53412AD9}"/>
    <dgm:cxn modelId="{5D6C0FB0-733F-47DD-BFEF-3AB1906F4CF5}" srcId="{E9CF6325-6D3C-4C2F-8239-BF49FA7A57CC}" destId="{A89F79A6-AE23-4949-B83D-F91C720B1B14}" srcOrd="1" destOrd="0" parTransId="{D500474C-A648-4C20-9668-4054EE411E28}" sibTransId="{448BA454-CD50-42F4-B2CE-54E51CE74D33}"/>
    <dgm:cxn modelId="{1F862BB1-07C9-4804-BBDF-AE75557CD08F}" type="presOf" srcId="{9D976AE6-B174-42F6-ADC3-6413D301EC37}" destId="{112E4FF9-CE63-43BC-93B2-28E1CE15BAE6}" srcOrd="0" destOrd="0" presId="urn:microsoft.com/office/officeart/2008/layout/LinedList"/>
    <dgm:cxn modelId="{1EB84DB1-EF47-45E4-8E05-3A04C18F8D87}" srcId="{E9CF6325-6D3C-4C2F-8239-BF49FA7A57CC}" destId="{C93E3110-B9BA-4729-9374-92451787CE57}" srcOrd="7" destOrd="0" parTransId="{8BCD3A80-4AD6-424E-9D91-8289E3A549EC}" sibTransId="{A840EABA-63CE-4FBE-91AD-827AC1255668}"/>
    <dgm:cxn modelId="{F254A5CB-21FB-47D6-800E-FAEDBCCE6765}" srcId="{E9CF6325-6D3C-4C2F-8239-BF49FA7A57CC}" destId="{839C48C3-7186-4F87-B44A-DE91EB7E8238}" srcOrd="2" destOrd="0" parTransId="{CDDFE27E-EA0A-4706-A2BE-B6BAD516915A}" sibTransId="{D1B6626E-3C12-4E1A-8B55-E928EE0C8FD1}"/>
    <dgm:cxn modelId="{B651C3DA-DB8D-4F3E-BFCA-81B827010103}" srcId="{E9CF6325-6D3C-4C2F-8239-BF49FA7A57CC}" destId="{9D976AE6-B174-42F6-ADC3-6413D301EC37}" srcOrd="3" destOrd="0" parTransId="{45FA1745-269F-463B-BF73-3E8196218A18}" sibTransId="{4F8ACD7E-B7ED-4477-B92F-C384151FEEA5}"/>
    <dgm:cxn modelId="{1ACA99FE-D056-49EB-BDAA-F5FC381551D0}" type="presOf" srcId="{A89F79A6-AE23-4949-B83D-F91C720B1B14}" destId="{0C3D9DCC-4074-4129-A69C-74AB11B7F52F}" srcOrd="0" destOrd="0" presId="urn:microsoft.com/office/officeart/2008/layout/LinedList"/>
    <dgm:cxn modelId="{D2350E0D-9731-4092-91EA-32EDB190D6A4}" type="presParOf" srcId="{9263E993-1FDC-4DBF-98AB-13298256A20C}" destId="{8CC974CD-423F-46BE-ACB3-433EA8E10323}" srcOrd="0" destOrd="0" presId="urn:microsoft.com/office/officeart/2008/layout/LinedList"/>
    <dgm:cxn modelId="{A11568E5-2E7B-4331-940F-9DCB00C894D0}" type="presParOf" srcId="{9263E993-1FDC-4DBF-98AB-13298256A20C}" destId="{84406088-7397-41EC-BA0E-020835235BE6}" srcOrd="1" destOrd="0" presId="urn:microsoft.com/office/officeart/2008/layout/LinedList"/>
    <dgm:cxn modelId="{6B37CE79-F46B-4E9B-A013-1A44B552409B}" type="presParOf" srcId="{84406088-7397-41EC-BA0E-020835235BE6}" destId="{55770ECE-4312-4A3B-A7A9-9DE7EDC61A20}" srcOrd="0" destOrd="0" presId="urn:microsoft.com/office/officeart/2008/layout/LinedList"/>
    <dgm:cxn modelId="{D8944410-D5E9-4A70-8399-E36CB49B512E}" type="presParOf" srcId="{84406088-7397-41EC-BA0E-020835235BE6}" destId="{E3BECEDF-28AC-4722-B0F8-6BE78266570E}" srcOrd="1" destOrd="0" presId="urn:microsoft.com/office/officeart/2008/layout/LinedList"/>
    <dgm:cxn modelId="{B4F537D0-4CC7-4DF0-800E-A958EE55E51C}" type="presParOf" srcId="{9263E993-1FDC-4DBF-98AB-13298256A20C}" destId="{1BD0C7B5-17E8-4FAA-AAAF-C6BD052B06D3}" srcOrd="2" destOrd="0" presId="urn:microsoft.com/office/officeart/2008/layout/LinedList"/>
    <dgm:cxn modelId="{04572830-D97A-4FAF-B99C-E597DF691316}" type="presParOf" srcId="{9263E993-1FDC-4DBF-98AB-13298256A20C}" destId="{1BADE662-0EA6-4A9F-AFE1-29E152BCE71D}" srcOrd="3" destOrd="0" presId="urn:microsoft.com/office/officeart/2008/layout/LinedList"/>
    <dgm:cxn modelId="{34A00453-AB15-4E90-A2FA-A9405D730143}" type="presParOf" srcId="{1BADE662-0EA6-4A9F-AFE1-29E152BCE71D}" destId="{0C3D9DCC-4074-4129-A69C-74AB11B7F52F}" srcOrd="0" destOrd="0" presId="urn:microsoft.com/office/officeart/2008/layout/LinedList"/>
    <dgm:cxn modelId="{31163304-3D58-4B9A-9C74-E893C4FAA825}" type="presParOf" srcId="{1BADE662-0EA6-4A9F-AFE1-29E152BCE71D}" destId="{8C7212BB-1353-4096-9BA0-28DCD88D3680}" srcOrd="1" destOrd="0" presId="urn:microsoft.com/office/officeart/2008/layout/LinedList"/>
    <dgm:cxn modelId="{62123955-912F-43A2-A0AC-179E0C5A9B49}" type="presParOf" srcId="{9263E993-1FDC-4DBF-98AB-13298256A20C}" destId="{00C20AC3-A6B4-46D8-A80A-E066C53CC8C5}" srcOrd="4" destOrd="0" presId="urn:microsoft.com/office/officeart/2008/layout/LinedList"/>
    <dgm:cxn modelId="{58F3C46C-8E29-47C5-8351-669B1ED27C27}" type="presParOf" srcId="{9263E993-1FDC-4DBF-98AB-13298256A20C}" destId="{66DC6F3E-3981-4BA5-A945-1A8E0623A559}" srcOrd="5" destOrd="0" presId="urn:microsoft.com/office/officeart/2008/layout/LinedList"/>
    <dgm:cxn modelId="{70E28C1A-68F6-4357-8235-F3C12B4A3D06}" type="presParOf" srcId="{66DC6F3E-3981-4BA5-A945-1A8E0623A559}" destId="{E1422BB2-A65F-4805-B3D0-6E38BC1D7BE3}" srcOrd="0" destOrd="0" presId="urn:microsoft.com/office/officeart/2008/layout/LinedList"/>
    <dgm:cxn modelId="{2CB6A290-440D-4F8A-BB03-60D0E6229AD1}" type="presParOf" srcId="{66DC6F3E-3981-4BA5-A945-1A8E0623A559}" destId="{EB56DCDB-A37B-438F-B649-4063734F8AC3}" srcOrd="1" destOrd="0" presId="urn:microsoft.com/office/officeart/2008/layout/LinedList"/>
    <dgm:cxn modelId="{A668092C-0044-4A9C-8BC1-062E2728F58B}" type="presParOf" srcId="{9263E993-1FDC-4DBF-98AB-13298256A20C}" destId="{829B67C1-AD7B-44CB-A733-7153F866EF0C}" srcOrd="6" destOrd="0" presId="urn:microsoft.com/office/officeart/2008/layout/LinedList"/>
    <dgm:cxn modelId="{AC4316BF-5236-438F-A603-3C25E8F8AA35}" type="presParOf" srcId="{9263E993-1FDC-4DBF-98AB-13298256A20C}" destId="{B2873E36-849D-4FE1-9DE2-B9A157B6CC00}" srcOrd="7" destOrd="0" presId="urn:microsoft.com/office/officeart/2008/layout/LinedList"/>
    <dgm:cxn modelId="{B0FFB5AD-38FB-4194-9FD5-F8C721C6613A}" type="presParOf" srcId="{B2873E36-849D-4FE1-9DE2-B9A157B6CC00}" destId="{112E4FF9-CE63-43BC-93B2-28E1CE15BAE6}" srcOrd="0" destOrd="0" presId="urn:microsoft.com/office/officeart/2008/layout/LinedList"/>
    <dgm:cxn modelId="{3D69D259-3FB2-412E-B251-B355B8A4DE71}" type="presParOf" srcId="{B2873E36-849D-4FE1-9DE2-B9A157B6CC00}" destId="{851ADB4A-9212-4B68-B82E-EC0D98BDA6DD}" srcOrd="1" destOrd="0" presId="urn:microsoft.com/office/officeart/2008/layout/LinedList"/>
    <dgm:cxn modelId="{F2B59A81-3767-4716-9697-C91A976EB692}" type="presParOf" srcId="{9263E993-1FDC-4DBF-98AB-13298256A20C}" destId="{628CE67C-44C9-49E1-959F-D4DD9D03C58F}" srcOrd="8" destOrd="0" presId="urn:microsoft.com/office/officeart/2008/layout/LinedList"/>
    <dgm:cxn modelId="{EF7DB46A-05F9-44B4-A0E5-23547F03B7AC}" type="presParOf" srcId="{9263E993-1FDC-4DBF-98AB-13298256A20C}" destId="{ABB27FCB-4203-493F-A653-34FB7230A06D}" srcOrd="9" destOrd="0" presId="urn:microsoft.com/office/officeart/2008/layout/LinedList"/>
    <dgm:cxn modelId="{9AFAE2B6-193C-40AA-A706-A59108FEF844}" type="presParOf" srcId="{ABB27FCB-4203-493F-A653-34FB7230A06D}" destId="{1BD2D9EA-A306-4022-AB98-8CACE9BF5B14}" srcOrd="0" destOrd="0" presId="urn:microsoft.com/office/officeart/2008/layout/LinedList"/>
    <dgm:cxn modelId="{664C60F3-6C65-4E38-BABE-02443D5BD3F8}" type="presParOf" srcId="{ABB27FCB-4203-493F-A653-34FB7230A06D}" destId="{8656163D-4B6B-4C46-861C-86061BD49729}" srcOrd="1" destOrd="0" presId="urn:microsoft.com/office/officeart/2008/layout/LinedList"/>
    <dgm:cxn modelId="{1EEDE831-D5BF-4025-B5A1-98F622B37D4C}" type="presParOf" srcId="{9263E993-1FDC-4DBF-98AB-13298256A20C}" destId="{3656572C-220C-42AC-8953-1C89D76B18D2}" srcOrd="10" destOrd="0" presId="urn:microsoft.com/office/officeart/2008/layout/LinedList"/>
    <dgm:cxn modelId="{48689A9D-95A2-4176-A6F7-52EA4EBAB190}" type="presParOf" srcId="{9263E993-1FDC-4DBF-98AB-13298256A20C}" destId="{DF36D417-8D64-401D-8EF3-E3EBFE13CF32}" srcOrd="11" destOrd="0" presId="urn:microsoft.com/office/officeart/2008/layout/LinedList"/>
    <dgm:cxn modelId="{BC85CCC2-EE03-4438-B3D6-0FEED738AC71}" type="presParOf" srcId="{DF36D417-8D64-401D-8EF3-E3EBFE13CF32}" destId="{7F5ED8DF-3B8D-4975-AA2E-CB0D9D94AAF1}" srcOrd="0" destOrd="0" presId="urn:microsoft.com/office/officeart/2008/layout/LinedList"/>
    <dgm:cxn modelId="{FFE4A7D8-903C-4587-8630-67C7962F4A5D}" type="presParOf" srcId="{DF36D417-8D64-401D-8EF3-E3EBFE13CF32}" destId="{77B0A44B-6BAC-4925-94BD-A5BB9885F99C}" srcOrd="1" destOrd="0" presId="urn:microsoft.com/office/officeart/2008/layout/LinedList"/>
    <dgm:cxn modelId="{304B194D-8AF2-49FC-AAB0-01B941BE1EAE}" type="presParOf" srcId="{9263E993-1FDC-4DBF-98AB-13298256A20C}" destId="{09C5BBD0-4C76-4DEA-8458-37E72382E07E}" srcOrd="12" destOrd="0" presId="urn:microsoft.com/office/officeart/2008/layout/LinedList"/>
    <dgm:cxn modelId="{CBDCAA0C-5C9C-44B2-A4FC-44D8830E4FE1}" type="presParOf" srcId="{9263E993-1FDC-4DBF-98AB-13298256A20C}" destId="{8D9694F1-41CB-4ECB-89A5-8E2FB59AADE9}" srcOrd="13" destOrd="0" presId="urn:microsoft.com/office/officeart/2008/layout/LinedList"/>
    <dgm:cxn modelId="{1D645C39-E029-4E39-A824-4B716ED7BD0A}" type="presParOf" srcId="{8D9694F1-41CB-4ECB-89A5-8E2FB59AADE9}" destId="{09BC3D17-BC17-464A-BC51-51F529F98F26}" srcOrd="0" destOrd="0" presId="urn:microsoft.com/office/officeart/2008/layout/LinedList"/>
    <dgm:cxn modelId="{828A829F-89F8-41F5-8445-F2916C657089}" type="presParOf" srcId="{8D9694F1-41CB-4ECB-89A5-8E2FB59AADE9}" destId="{BC757C45-7364-4F06-8491-9CAE8C57ADC8}" srcOrd="1" destOrd="0" presId="urn:microsoft.com/office/officeart/2008/layout/LinedList"/>
    <dgm:cxn modelId="{D97D5DAF-3D7C-4283-B886-578E9016B187}" type="presParOf" srcId="{9263E993-1FDC-4DBF-98AB-13298256A20C}" destId="{18C18DD9-4194-4BEC-B69B-43796213FD21}" srcOrd="14" destOrd="0" presId="urn:microsoft.com/office/officeart/2008/layout/LinedList"/>
    <dgm:cxn modelId="{CEA9769F-4C62-412D-91EC-0D5F28563989}" type="presParOf" srcId="{9263E993-1FDC-4DBF-98AB-13298256A20C}" destId="{DB085CF6-5FD3-4C06-8A21-857D5A134FD5}" srcOrd="15" destOrd="0" presId="urn:microsoft.com/office/officeart/2008/layout/LinedList"/>
    <dgm:cxn modelId="{163D9872-3905-4D2B-9393-70698C7324D2}" type="presParOf" srcId="{DB085CF6-5FD3-4C06-8A21-857D5A134FD5}" destId="{DD253C41-AECC-4FBA-9E1A-A9A10559BAB2}" srcOrd="0" destOrd="0" presId="urn:microsoft.com/office/officeart/2008/layout/LinedList"/>
    <dgm:cxn modelId="{E68E455D-E13B-486C-B2EA-5D29945D07F7}" type="presParOf" srcId="{DB085CF6-5FD3-4C06-8A21-857D5A134FD5}" destId="{80073F61-DCA0-4FC8-9016-AA0169DA3EB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992B7B-47D1-4775-842A-D4D424DEA145}" type="doc">
      <dgm:prSet loTypeId="urn:microsoft.com/office/officeart/2008/layout/LinedList" loCatId="list" qsTypeId="urn:microsoft.com/office/officeart/2005/8/quickstyle/3d1" qsCatId="3D" csTypeId="urn:microsoft.com/office/officeart/2005/8/colors/accent1_2" csCatId="accent1" phldr="1"/>
      <dgm:spPr/>
      <dgm:t>
        <a:bodyPr/>
        <a:lstStyle/>
        <a:p>
          <a:endParaRPr lang="en-US"/>
        </a:p>
      </dgm:t>
    </dgm:pt>
    <dgm:pt modelId="{32FB68E9-1193-49D3-B333-667F706E737F}">
      <dgm:prSet custT="1"/>
      <dgm:spPr/>
      <dgm:t>
        <a:bodyPr/>
        <a:lstStyle/>
        <a:p>
          <a:r>
            <a:rPr lang="en-US" sz="2000" dirty="0"/>
            <a:t>Sorbitol - maintain moisture</a:t>
          </a:r>
        </a:p>
      </dgm:t>
    </dgm:pt>
    <dgm:pt modelId="{FE99E305-3EB8-4008-A0B4-6BCE335C6BA0}" type="parTrans" cxnId="{2E190662-6FC7-4CC1-8402-0CD80F1FEA96}">
      <dgm:prSet/>
      <dgm:spPr/>
      <dgm:t>
        <a:bodyPr/>
        <a:lstStyle/>
        <a:p>
          <a:endParaRPr lang="en-US" sz="2000"/>
        </a:p>
      </dgm:t>
    </dgm:pt>
    <dgm:pt modelId="{CFFFC6DB-E336-4C60-9B98-265249FEDF57}" type="sibTrans" cxnId="{2E190662-6FC7-4CC1-8402-0CD80F1FEA96}">
      <dgm:prSet/>
      <dgm:spPr/>
      <dgm:t>
        <a:bodyPr/>
        <a:lstStyle/>
        <a:p>
          <a:endParaRPr lang="en-US" sz="2000"/>
        </a:p>
      </dgm:t>
    </dgm:pt>
    <dgm:pt modelId="{689CD843-E69B-42FF-B28D-BF3B6EF98CD9}">
      <dgm:prSet custT="1"/>
      <dgm:spPr/>
      <dgm:t>
        <a:bodyPr/>
        <a:lstStyle/>
        <a:p>
          <a:r>
            <a:rPr lang="en-US" sz="2000" dirty="0"/>
            <a:t>Mannitol - prevent evaporation</a:t>
          </a:r>
        </a:p>
      </dgm:t>
    </dgm:pt>
    <dgm:pt modelId="{C8ECCFD0-3450-4859-8A81-245C76BA2E76}" type="parTrans" cxnId="{1FF73743-35ED-4028-A92F-2A31B4E34AF1}">
      <dgm:prSet/>
      <dgm:spPr/>
      <dgm:t>
        <a:bodyPr/>
        <a:lstStyle/>
        <a:p>
          <a:endParaRPr lang="en-US" sz="2000"/>
        </a:p>
      </dgm:t>
    </dgm:pt>
    <dgm:pt modelId="{B8EA0D7C-89A1-4D36-9AF2-A18849DB5DD3}" type="sibTrans" cxnId="{1FF73743-35ED-4028-A92F-2A31B4E34AF1}">
      <dgm:prSet/>
      <dgm:spPr/>
      <dgm:t>
        <a:bodyPr/>
        <a:lstStyle/>
        <a:p>
          <a:endParaRPr lang="en-US" sz="2000"/>
        </a:p>
      </dgm:t>
    </dgm:pt>
    <dgm:pt modelId="{1B2E6404-F2DD-473C-86AC-357467012E73}">
      <dgm:prSet custT="1"/>
      <dgm:spPr/>
      <dgm:t>
        <a:bodyPr/>
        <a:lstStyle/>
        <a:p>
          <a:r>
            <a:rPr lang="en-US" sz="2000" dirty="0"/>
            <a:t>Glycerin - prevent hardening</a:t>
          </a:r>
        </a:p>
      </dgm:t>
    </dgm:pt>
    <dgm:pt modelId="{B144F60C-85B8-4FB2-B73E-5E6650C81680}" type="parTrans" cxnId="{4E440781-4A22-4982-B35A-7DFA9319B607}">
      <dgm:prSet/>
      <dgm:spPr/>
      <dgm:t>
        <a:bodyPr/>
        <a:lstStyle/>
        <a:p>
          <a:endParaRPr lang="en-US" sz="2000"/>
        </a:p>
      </dgm:t>
    </dgm:pt>
    <dgm:pt modelId="{DDD0743E-E62B-44ED-BA02-DE9DD9E7FB61}" type="sibTrans" cxnId="{4E440781-4A22-4982-B35A-7DFA9319B607}">
      <dgm:prSet/>
      <dgm:spPr/>
      <dgm:t>
        <a:bodyPr/>
        <a:lstStyle/>
        <a:p>
          <a:endParaRPr lang="en-US" sz="2000"/>
        </a:p>
      </dgm:t>
    </dgm:pt>
    <dgm:pt modelId="{29A43854-B91E-40D4-8ED9-F033E64B0529}">
      <dgm:prSet custT="1"/>
      <dgm:spPr/>
      <dgm:t>
        <a:bodyPr/>
        <a:lstStyle/>
        <a:p>
          <a:r>
            <a:rPr lang="en-US" sz="2000" dirty="0"/>
            <a:t>Propylene glycol - increase shelf life</a:t>
          </a:r>
        </a:p>
      </dgm:t>
    </dgm:pt>
    <dgm:pt modelId="{3F0A0C64-B627-437B-A1C2-FFB16BDC3D99}" type="parTrans" cxnId="{76E62BD9-5B11-458D-AE4B-91013DD05C2B}">
      <dgm:prSet/>
      <dgm:spPr/>
      <dgm:t>
        <a:bodyPr/>
        <a:lstStyle/>
        <a:p>
          <a:endParaRPr lang="en-US" sz="2000"/>
        </a:p>
      </dgm:t>
    </dgm:pt>
    <dgm:pt modelId="{0869C735-E962-4B9D-BAA9-AA507E67C777}" type="sibTrans" cxnId="{76E62BD9-5B11-458D-AE4B-91013DD05C2B}">
      <dgm:prSet/>
      <dgm:spPr/>
      <dgm:t>
        <a:bodyPr/>
        <a:lstStyle/>
        <a:p>
          <a:endParaRPr lang="en-US" sz="2000"/>
        </a:p>
      </dgm:t>
    </dgm:pt>
    <dgm:pt modelId="{4D0CACB2-7A63-4AF0-99FB-F070E0ED0208}" type="pres">
      <dgm:prSet presAssocID="{1D992B7B-47D1-4775-842A-D4D424DEA145}" presName="vert0" presStyleCnt="0">
        <dgm:presLayoutVars>
          <dgm:dir/>
          <dgm:animOne val="branch"/>
          <dgm:animLvl val="lvl"/>
        </dgm:presLayoutVars>
      </dgm:prSet>
      <dgm:spPr/>
    </dgm:pt>
    <dgm:pt modelId="{F87F3930-455D-4DE6-A4BE-A6A07F72FAF5}" type="pres">
      <dgm:prSet presAssocID="{32FB68E9-1193-49D3-B333-667F706E737F}" presName="thickLine" presStyleLbl="alignNode1" presStyleIdx="0" presStyleCnt="4"/>
      <dgm:spPr/>
    </dgm:pt>
    <dgm:pt modelId="{1F38EDE1-95AC-4CEE-865B-1A40670D934E}" type="pres">
      <dgm:prSet presAssocID="{32FB68E9-1193-49D3-B333-667F706E737F}" presName="horz1" presStyleCnt="0"/>
      <dgm:spPr/>
    </dgm:pt>
    <dgm:pt modelId="{5DFB1B2A-C64D-4830-9F6A-D03CB0983A61}" type="pres">
      <dgm:prSet presAssocID="{32FB68E9-1193-49D3-B333-667F706E737F}" presName="tx1" presStyleLbl="revTx" presStyleIdx="0" presStyleCnt="4"/>
      <dgm:spPr/>
    </dgm:pt>
    <dgm:pt modelId="{7382C8D1-6D2F-40FD-B5E1-511864E3733D}" type="pres">
      <dgm:prSet presAssocID="{32FB68E9-1193-49D3-B333-667F706E737F}" presName="vert1" presStyleCnt="0"/>
      <dgm:spPr/>
    </dgm:pt>
    <dgm:pt modelId="{62345B24-5F92-4740-A153-DE5816A6184E}" type="pres">
      <dgm:prSet presAssocID="{689CD843-E69B-42FF-B28D-BF3B6EF98CD9}" presName="thickLine" presStyleLbl="alignNode1" presStyleIdx="1" presStyleCnt="4"/>
      <dgm:spPr/>
    </dgm:pt>
    <dgm:pt modelId="{D9220061-ED2F-474C-99A2-20D65DA90ABD}" type="pres">
      <dgm:prSet presAssocID="{689CD843-E69B-42FF-B28D-BF3B6EF98CD9}" presName="horz1" presStyleCnt="0"/>
      <dgm:spPr/>
    </dgm:pt>
    <dgm:pt modelId="{A1F12677-3BE7-43BA-915C-C8088D76FD5D}" type="pres">
      <dgm:prSet presAssocID="{689CD843-E69B-42FF-B28D-BF3B6EF98CD9}" presName="tx1" presStyleLbl="revTx" presStyleIdx="1" presStyleCnt="4"/>
      <dgm:spPr/>
    </dgm:pt>
    <dgm:pt modelId="{0294D2B3-9B39-4D13-9288-DEEEFBDA2BB9}" type="pres">
      <dgm:prSet presAssocID="{689CD843-E69B-42FF-B28D-BF3B6EF98CD9}" presName="vert1" presStyleCnt="0"/>
      <dgm:spPr/>
    </dgm:pt>
    <dgm:pt modelId="{31E0BAEE-25E8-4BD4-89FB-4A3AD6939BE1}" type="pres">
      <dgm:prSet presAssocID="{1B2E6404-F2DD-473C-86AC-357467012E73}" presName="thickLine" presStyleLbl="alignNode1" presStyleIdx="2" presStyleCnt="4"/>
      <dgm:spPr/>
    </dgm:pt>
    <dgm:pt modelId="{0B0E6A28-CCE3-4F5F-8C91-F2B3D780E821}" type="pres">
      <dgm:prSet presAssocID="{1B2E6404-F2DD-473C-86AC-357467012E73}" presName="horz1" presStyleCnt="0"/>
      <dgm:spPr/>
    </dgm:pt>
    <dgm:pt modelId="{D0298C7C-0D2F-4424-ADAB-09013566EED9}" type="pres">
      <dgm:prSet presAssocID="{1B2E6404-F2DD-473C-86AC-357467012E73}" presName="tx1" presStyleLbl="revTx" presStyleIdx="2" presStyleCnt="4"/>
      <dgm:spPr/>
    </dgm:pt>
    <dgm:pt modelId="{1303F422-8C78-47FC-9DE8-AD6A05A80B18}" type="pres">
      <dgm:prSet presAssocID="{1B2E6404-F2DD-473C-86AC-357467012E73}" presName="vert1" presStyleCnt="0"/>
      <dgm:spPr/>
    </dgm:pt>
    <dgm:pt modelId="{E885AE2F-EFA7-4993-BD6D-B9AF6B878F9E}" type="pres">
      <dgm:prSet presAssocID="{29A43854-B91E-40D4-8ED9-F033E64B0529}" presName="thickLine" presStyleLbl="alignNode1" presStyleIdx="3" presStyleCnt="4"/>
      <dgm:spPr/>
    </dgm:pt>
    <dgm:pt modelId="{68DD816B-4428-47B9-8559-8E90C1EFD2E9}" type="pres">
      <dgm:prSet presAssocID="{29A43854-B91E-40D4-8ED9-F033E64B0529}" presName="horz1" presStyleCnt="0"/>
      <dgm:spPr/>
    </dgm:pt>
    <dgm:pt modelId="{5285B826-2C0B-4A38-AD04-CE50BDDF41D6}" type="pres">
      <dgm:prSet presAssocID="{29A43854-B91E-40D4-8ED9-F033E64B0529}" presName="tx1" presStyleLbl="revTx" presStyleIdx="3" presStyleCnt="4"/>
      <dgm:spPr/>
    </dgm:pt>
    <dgm:pt modelId="{D2095E1F-6679-4AEF-8CA2-651F58808E5E}" type="pres">
      <dgm:prSet presAssocID="{29A43854-B91E-40D4-8ED9-F033E64B0529}" presName="vert1" presStyleCnt="0"/>
      <dgm:spPr/>
    </dgm:pt>
  </dgm:ptLst>
  <dgm:cxnLst>
    <dgm:cxn modelId="{2E190662-6FC7-4CC1-8402-0CD80F1FEA96}" srcId="{1D992B7B-47D1-4775-842A-D4D424DEA145}" destId="{32FB68E9-1193-49D3-B333-667F706E737F}" srcOrd="0" destOrd="0" parTransId="{FE99E305-3EB8-4008-A0B4-6BCE335C6BA0}" sibTransId="{CFFFC6DB-E336-4C60-9B98-265249FEDF57}"/>
    <dgm:cxn modelId="{1FF73743-35ED-4028-A92F-2A31B4E34AF1}" srcId="{1D992B7B-47D1-4775-842A-D4D424DEA145}" destId="{689CD843-E69B-42FF-B28D-BF3B6EF98CD9}" srcOrd="1" destOrd="0" parTransId="{C8ECCFD0-3450-4859-8A81-245C76BA2E76}" sibTransId="{B8EA0D7C-89A1-4D36-9AF2-A18849DB5DD3}"/>
    <dgm:cxn modelId="{4E440781-4A22-4982-B35A-7DFA9319B607}" srcId="{1D992B7B-47D1-4775-842A-D4D424DEA145}" destId="{1B2E6404-F2DD-473C-86AC-357467012E73}" srcOrd="2" destOrd="0" parTransId="{B144F60C-85B8-4FB2-B73E-5E6650C81680}" sibTransId="{DDD0743E-E62B-44ED-BA02-DE9DD9E7FB61}"/>
    <dgm:cxn modelId="{2CDE0792-CBAF-4004-BA80-DCEED1C39E49}" type="presOf" srcId="{1B2E6404-F2DD-473C-86AC-357467012E73}" destId="{D0298C7C-0D2F-4424-ADAB-09013566EED9}" srcOrd="0" destOrd="0" presId="urn:microsoft.com/office/officeart/2008/layout/LinedList"/>
    <dgm:cxn modelId="{025046AE-9CFE-44D8-A580-5927B58732DF}" type="presOf" srcId="{29A43854-B91E-40D4-8ED9-F033E64B0529}" destId="{5285B826-2C0B-4A38-AD04-CE50BDDF41D6}" srcOrd="0" destOrd="0" presId="urn:microsoft.com/office/officeart/2008/layout/LinedList"/>
    <dgm:cxn modelId="{0C3C69BA-39EF-4724-837E-427ACF8EDDEF}" type="presOf" srcId="{32FB68E9-1193-49D3-B333-667F706E737F}" destId="{5DFB1B2A-C64D-4830-9F6A-D03CB0983A61}" srcOrd="0" destOrd="0" presId="urn:microsoft.com/office/officeart/2008/layout/LinedList"/>
    <dgm:cxn modelId="{76E62BD9-5B11-458D-AE4B-91013DD05C2B}" srcId="{1D992B7B-47D1-4775-842A-D4D424DEA145}" destId="{29A43854-B91E-40D4-8ED9-F033E64B0529}" srcOrd="3" destOrd="0" parTransId="{3F0A0C64-B627-437B-A1C2-FFB16BDC3D99}" sibTransId="{0869C735-E962-4B9D-BAA9-AA507E67C777}"/>
    <dgm:cxn modelId="{5B98D0DE-398D-458E-8B34-A9F95FB84820}" type="presOf" srcId="{1D992B7B-47D1-4775-842A-D4D424DEA145}" destId="{4D0CACB2-7A63-4AF0-99FB-F070E0ED0208}" srcOrd="0" destOrd="0" presId="urn:microsoft.com/office/officeart/2008/layout/LinedList"/>
    <dgm:cxn modelId="{776217E5-3ACC-4F5A-BCC2-8D828C7F4E58}" type="presOf" srcId="{689CD843-E69B-42FF-B28D-BF3B6EF98CD9}" destId="{A1F12677-3BE7-43BA-915C-C8088D76FD5D}" srcOrd="0" destOrd="0" presId="urn:microsoft.com/office/officeart/2008/layout/LinedList"/>
    <dgm:cxn modelId="{7BD27DDD-3A50-4A06-8AEA-3B5BB34EFDC5}" type="presParOf" srcId="{4D0CACB2-7A63-4AF0-99FB-F070E0ED0208}" destId="{F87F3930-455D-4DE6-A4BE-A6A07F72FAF5}" srcOrd="0" destOrd="0" presId="urn:microsoft.com/office/officeart/2008/layout/LinedList"/>
    <dgm:cxn modelId="{C547077F-B8E4-4A8F-AEC0-1D80A0058AFC}" type="presParOf" srcId="{4D0CACB2-7A63-4AF0-99FB-F070E0ED0208}" destId="{1F38EDE1-95AC-4CEE-865B-1A40670D934E}" srcOrd="1" destOrd="0" presId="urn:microsoft.com/office/officeart/2008/layout/LinedList"/>
    <dgm:cxn modelId="{ED973160-5F9C-48E5-9F89-6EFA5DBD7185}" type="presParOf" srcId="{1F38EDE1-95AC-4CEE-865B-1A40670D934E}" destId="{5DFB1B2A-C64D-4830-9F6A-D03CB0983A61}" srcOrd="0" destOrd="0" presId="urn:microsoft.com/office/officeart/2008/layout/LinedList"/>
    <dgm:cxn modelId="{B46567C4-A80A-4533-90A1-1FD09E5E2971}" type="presParOf" srcId="{1F38EDE1-95AC-4CEE-865B-1A40670D934E}" destId="{7382C8D1-6D2F-40FD-B5E1-511864E3733D}" srcOrd="1" destOrd="0" presId="urn:microsoft.com/office/officeart/2008/layout/LinedList"/>
    <dgm:cxn modelId="{20FE69D9-2670-42F4-92F3-33736C09BDD2}" type="presParOf" srcId="{4D0CACB2-7A63-4AF0-99FB-F070E0ED0208}" destId="{62345B24-5F92-4740-A153-DE5816A6184E}" srcOrd="2" destOrd="0" presId="urn:microsoft.com/office/officeart/2008/layout/LinedList"/>
    <dgm:cxn modelId="{F4C790D2-FEE6-420E-8469-05D0B5EEC2A8}" type="presParOf" srcId="{4D0CACB2-7A63-4AF0-99FB-F070E0ED0208}" destId="{D9220061-ED2F-474C-99A2-20D65DA90ABD}" srcOrd="3" destOrd="0" presId="urn:microsoft.com/office/officeart/2008/layout/LinedList"/>
    <dgm:cxn modelId="{E7B53E6E-32E4-42F6-9D5A-7287D9976E55}" type="presParOf" srcId="{D9220061-ED2F-474C-99A2-20D65DA90ABD}" destId="{A1F12677-3BE7-43BA-915C-C8088D76FD5D}" srcOrd="0" destOrd="0" presId="urn:microsoft.com/office/officeart/2008/layout/LinedList"/>
    <dgm:cxn modelId="{CFB9BA2C-DD5E-47C3-9FFC-DFD7A97F888E}" type="presParOf" srcId="{D9220061-ED2F-474C-99A2-20D65DA90ABD}" destId="{0294D2B3-9B39-4D13-9288-DEEEFBDA2BB9}" srcOrd="1" destOrd="0" presId="urn:microsoft.com/office/officeart/2008/layout/LinedList"/>
    <dgm:cxn modelId="{C2CBBE1B-26DF-4ED6-AE19-B947AA45F0BC}" type="presParOf" srcId="{4D0CACB2-7A63-4AF0-99FB-F070E0ED0208}" destId="{31E0BAEE-25E8-4BD4-89FB-4A3AD6939BE1}" srcOrd="4" destOrd="0" presId="urn:microsoft.com/office/officeart/2008/layout/LinedList"/>
    <dgm:cxn modelId="{3E36025C-CB35-4B7E-95FF-DCBAD5001CDC}" type="presParOf" srcId="{4D0CACB2-7A63-4AF0-99FB-F070E0ED0208}" destId="{0B0E6A28-CCE3-4F5F-8C91-F2B3D780E821}" srcOrd="5" destOrd="0" presId="urn:microsoft.com/office/officeart/2008/layout/LinedList"/>
    <dgm:cxn modelId="{F3A63FA1-5D81-4F4D-A60D-7A33106A9824}" type="presParOf" srcId="{0B0E6A28-CCE3-4F5F-8C91-F2B3D780E821}" destId="{D0298C7C-0D2F-4424-ADAB-09013566EED9}" srcOrd="0" destOrd="0" presId="urn:microsoft.com/office/officeart/2008/layout/LinedList"/>
    <dgm:cxn modelId="{8411E513-8CFB-4D5C-BFBD-87CBBFEBEF68}" type="presParOf" srcId="{0B0E6A28-CCE3-4F5F-8C91-F2B3D780E821}" destId="{1303F422-8C78-47FC-9DE8-AD6A05A80B18}" srcOrd="1" destOrd="0" presId="urn:microsoft.com/office/officeart/2008/layout/LinedList"/>
    <dgm:cxn modelId="{59673DC2-4DED-409D-88DE-30755336062A}" type="presParOf" srcId="{4D0CACB2-7A63-4AF0-99FB-F070E0ED0208}" destId="{E885AE2F-EFA7-4993-BD6D-B9AF6B878F9E}" srcOrd="6" destOrd="0" presId="urn:microsoft.com/office/officeart/2008/layout/LinedList"/>
    <dgm:cxn modelId="{C3D10130-19E6-4CEF-B91C-E32B6F5CA430}" type="presParOf" srcId="{4D0CACB2-7A63-4AF0-99FB-F070E0ED0208}" destId="{68DD816B-4428-47B9-8559-8E90C1EFD2E9}" srcOrd="7" destOrd="0" presId="urn:microsoft.com/office/officeart/2008/layout/LinedList"/>
    <dgm:cxn modelId="{64B2FB84-85FB-4079-ADEC-9486B328CDD5}" type="presParOf" srcId="{68DD816B-4428-47B9-8559-8E90C1EFD2E9}" destId="{5285B826-2C0B-4A38-AD04-CE50BDDF41D6}" srcOrd="0" destOrd="0" presId="urn:microsoft.com/office/officeart/2008/layout/LinedList"/>
    <dgm:cxn modelId="{44B0DAF1-5071-475E-8CF9-87CEABB8802C}" type="presParOf" srcId="{68DD816B-4428-47B9-8559-8E90C1EFD2E9}" destId="{D2095E1F-6679-4AEF-8CA2-651F58808E5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8FB5AF-C087-47E0-AAC3-E695BA0021D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18F6C95-21BF-4300-A439-0D45A5E9D1C6}">
      <dgm:prSet custT="1"/>
      <dgm:spPr/>
      <dgm:t>
        <a:bodyPr/>
        <a:lstStyle/>
        <a:p>
          <a:r>
            <a:rPr lang="en-US" sz="2000"/>
            <a:t>Sodium Lauryl sulfate</a:t>
          </a:r>
        </a:p>
      </dgm:t>
    </dgm:pt>
    <dgm:pt modelId="{0EB3C237-9C38-4092-8C14-055D1073E07C}" type="parTrans" cxnId="{F6A1EC4A-C94F-4BB6-85C3-8EDB89CFC755}">
      <dgm:prSet/>
      <dgm:spPr/>
      <dgm:t>
        <a:bodyPr/>
        <a:lstStyle/>
        <a:p>
          <a:endParaRPr lang="en-US" sz="2000"/>
        </a:p>
      </dgm:t>
    </dgm:pt>
    <dgm:pt modelId="{69A615C0-8BA9-4935-8C02-188DBDCD5B5F}" type="sibTrans" cxnId="{F6A1EC4A-C94F-4BB6-85C3-8EDB89CFC755}">
      <dgm:prSet/>
      <dgm:spPr/>
      <dgm:t>
        <a:bodyPr/>
        <a:lstStyle/>
        <a:p>
          <a:endParaRPr lang="en-US" sz="2000"/>
        </a:p>
      </dgm:t>
    </dgm:pt>
    <dgm:pt modelId="{B68B332A-11F8-4ECE-8FD5-0AC82293DFED}">
      <dgm:prSet custT="1"/>
      <dgm:spPr/>
      <dgm:t>
        <a:bodyPr/>
        <a:lstStyle/>
        <a:p>
          <a:r>
            <a:rPr lang="en-US" sz="2000"/>
            <a:t>Stable/Compatible</a:t>
          </a:r>
        </a:p>
      </dgm:t>
    </dgm:pt>
    <dgm:pt modelId="{85658625-EB8C-4674-B350-89983E7C95F9}" type="parTrans" cxnId="{550D1A8F-C6F0-4CA0-8644-B2B8CF7C7CCC}">
      <dgm:prSet/>
      <dgm:spPr/>
      <dgm:t>
        <a:bodyPr/>
        <a:lstStyle/>
        <a:p>
          <a:endParaRPr lang="en-US" sz="2000"/>
        </a:p>
      </dgm:t>
    </dgm:pt>
    <dgm:pt modelId="{450DFC87-4101-4BB0-B3F8-5C269B0296C6}" type="sibTrans" cxnId="{550D1A8F-C6F0-4CA0-8644-B2B8CF7C7CCC}">
      <dgm:prSet/>
      <dgm:spPr/>
      <dgm:t>
        <a:bodyPr/>
        <a:lstStyle/>
        <a:p>
          <a:endParaRPr lang="en-US" sz="2000"/>
        </a:p>
      </dgm:t>
    </dgm:pt>
    <dgm:pt modelId="{BDBDC096-135E-4CDD-8114-2731B49F57DC}">
      <dgm:prSet custT="1"/>
      <dgm:spPr/>
      <dgm:t>
        <a:bodyPr/>
        <a:lstStyle/>
        <a:p>
          <a:r>
            <a:rPr lang="en-US" sz="2000"/>
            <a:t>Some antibacterial properties</a:t>
          </a:r>
        </a:p>
      </dgm:t>
    </dgm:pt>
    <dgm:pt modelId="{D1DE2E2A-1AB5-4D06-8DB1-82EF2BE56188}" type="parTrans" cxnId="{AA71BA8A-8420-4A39-BE39-CEC413B8901A}">
      <dgm:prSet/>
      <dgm:spPr/>
      <dgm:t>
        <a:bodyPr/>
        <a:lstStyle/>
        <a:p>
          <a:endParaRPr lang="en-US" sz="2000"/>
        </a:p>
      </dgm:t>
    </dgm:pt>
    <dgm:pt modelId="{4C378E42-5F1F-4872-92DE-C02C18A77A60}" type="sibTrans" cxnId="{AA71BA8A-8420-4A39-BE39-CEC413B8901A}">
      <dgm:prSet/>
      <dgm:spPr/>
      <dgm:t>
        <a:bodyPr/>
        <a:lstStyle/>
        <a:p>
          <a:endParaRPr lang="en-US" sz="2000"/>
        </a:p>
      </dgm:t>
    </dgm:pt>
    <dgm:pt modelId="{FC65BDE7-6828-42CB-90E7-50734BD1B0CC}">
      <dgm:prSet custT="1"/>
      <dgm:spPr/>
      <dgm:t>
        <a:bodyPr/>
        <a:lstStyle/>
        <a:p>
          <a:r>
            <a:rPr lang="en-US" sz="2000"/>
            <a:t>Flavor easy to mask</a:t>
          </a:r>
        </a:p>
      </dgm:t>
    </dgm:pt>
    <dgm:pt modelId="{BD8BC065-1CE5-4C8B-B9F5-350CDDB460F4}" type="parTrans" cxnId="{62889B4F-BE28-4D72-9111-1F78595E98AF}">
      <dgm:prSet/>
      <dgm:spPr/>
      <dgm:t>
        <a:bodyPr/>
        <a:lstStyle/>
        <a:p>
          <a:endParaRPr lang="en-US" sz="2000"/>
        </a:p>
      </dgm:t>
    </dgm:pt>
    <dgm:pt modelId="{E08D8424-5304-43D2-9FED-40AD952C2261}" type="sibTrans" cxnId="{62889B4F-BE28-4D72-9111-1F78595E98AF}">
      <dgm:prSet/>
      <dgm:spPr/>
      <dgm:t>
        <a:bodyPr/>
        <a:lstStyle/>
        <a:p>
          <a:endParaRPr lang="en-US" sz="2000"/>
        </a:p>
      </dgm:t>
    </dgm:pt>
    <dgm:pt modelId="{C1031334-0763-44F7-A045-03F26565454D}">
      <dgm:prSet custT="1"/>
      <dgm:spPr/>
      <dgm:t>
        <a:bodyPr/>
        <a:lstStyle/>
        <a:p>
          <a:r>
            <a:rPr lang="en-US" sz="2000"/>
            <a:t>Low surface tension</a:t>
          </a:r>
        </a:p>
      </dgm:t>
    </dgm:pt>
    <dgm:pt modelId="{3FC55AD3-814C-479A-BD27-F8F90B1C7A44}" type="parTrans" cxnId="{72FE58A4-42D2-4BFC-9DED-E5DAB7263F30}">
      <dgm:prSet/>
      <dgm:spPr/>
      <dgm:t>
        <a:bodyPr/>
        <a:lstStyle/>
        <a:p>
          <a:endParaRPr lang="en-US" sz="2000"/>
        </a:p>
      </dgm:t>
    </dgm:pt>
    <dgm:pt modelId="{5B439C9B-7604-4AD9-83EB-779AC685FF9E}" type="sibTrans" cxnId="{72FE58A4-42D2-4BFC-9DED-E5DAB7263F30}">
      <dgm:prSet/>
      <dgm:spPr/>
      <dgm:t>
        <a:bodyPr/>
        <a:lstStyle/>
        <a:p>
          <a:endParaRPr lang="en-US" sz="2000"/>
        </a:p>
      </dgm:t>
    </dgm:pt>
    <dgm:pt modelId="{41E80799-4C9B-4285-854C-A6995FDA2BE9}" type="pres">
      <dgm:prSet presAssocID="{028FB5AF-C087-47E0-AAC3-E695BA0021D2}" presName="vert0" presStyleCnt="0">
        <dgm:presLayoutVars>
          <dgm:dir/>
          <dgm:animOne val="branch"/>
          <dgm:animLvl val="lvl"/>
        </dgm:presLayoutVars>
      </dgm:prSet>
      <dgm:spPr/>
    </dgm:pt>
    <dgm:pt modelId="{ACCC623F-21A8-40D2-BE77-F8BA09DFB084}" type="pres">
      <dgm:prSet presAssocID="{418F6C95-21BF-4300-A439-0D45A5E9D1C6}" presName="thickLine" presStyleLbl="alignNode1" presStyleIdx="0" presStyleCnt="5"/>
      <dgm:spPr/>
    </dgm:pt>
    <dgm:pt modelId="{B26480E6-9D29-4C88-99A4-6DCEFFFC5B21}" type="pres">
      <dgm:prSet presAssocID="{418F6C95-21BF-4300-A439-0D45A5E9D1C6}" presName="horz1" presStyleCnt="0"/>
      <dgm:spPr/>
    </dgm:pt>
    <dgm:pt modelId="{112703F5-E4A0-4D5F-A0D2-A6F96A9CA4AA}" type="pres">
      <dgm:prSet presAssocID="{418F6C95-21BF-4300-A439-0D45A5E9D1C6}" presName="tx1" presStyleLbl="revTx" presStyleIdx="0" presStyleCnt="5"/>
      <dgm:spPr/>
    </dgm:pt>
    <dgm:pt modelId="{58E80438-098D-49E9-8892-5446AF145FDE}" type="pres">
      <dgm:prSet presAssocID="{418F6C95-21BF-4300-A439-0D45A5E9D1C6}" presName="vert1" presStyleCnt="0"/>
      <dgm:spPr/>
    </dgm:pt>
    <dgm:pt modelId="{A7C4C91B-06D3-40F9-9B8F-21EFD6C6815E}" type="pres">
      <dgm:prSet presAssocID="{B68B332A-11F8-4ECE-8FD5-0AC82293DFED}" presName="thickLine" presStyleLbl="alignNode1" presStyleIdx="1" presStyleCnt="5"/>
      <dgm:spPr/>
    </dgm:pt>
    <dgm:pt modelId="{5B325F4B-258E-4668-AEDE-9A39EF1C2579}" type="pres">
      <dgm:prSet presAssocID="{B68B332A-11F8-4ECE-8FD5-0AC82293DFED}" presName="horz1" presStyleCnt="0"/>
      <dgm:spPr/>
    </dgm:pt>
    <dgm:pt modelId="{5FD55DA3-4E10-4D86-A995-2AC9A4D74C52}" type="pres">
      <dgm:prSet presAssocID="{B68B332A-11F8-4ECE-8FD5-0AC82293DFED}" presName="tx1" presStyleLbl="revTx" presStyleIdx="1" presStyleCnt="5"/>
      <dgm:spPr/>
    </dgm:pt>
    <dgm:pt modelId="{37B91711-A99D-488E-81FD-CE390918C4F4}" type="pres">
      <dgm:prSet presAssocID="{B68B332A-11F8-4ECE-8FD5-0AC82293DFED}" presName="vert1" presStyleCnt="0"/>
      <dgm:spPr/>
    </dgm:pt>
    <dgm:pt modelId="{A533AE85-9C98-4F7F-9435-D935197C5DD5}" type="pres">
      <dgm:prSet presAssocID="{BDBDC096-135E-4CDD-8114-2731B49F57DC}" presName="thickLine" presStyleLbl="alignNode1" presStyleIdx="2" presStyleCnt="5"/>
      <dgm:spPr/>
    </dgm:pt>
    <dgm:pt modelId="{6C540FEF-E237-4E24-986C-8BDBA43D3752}" type="pres">
      <dgm:prSet presAssocID="{BDBDC096-135E-4CDD-8114-2731B49F57DC}" presName="horz1" presStyleCnt="0"/>
      <dgm:spPr/>
    </dgm:pt>
    <dgm:pt modelId="{DBD85317-00DE-4466-8024-D81A211CAB42}" type="pres">
      <dgm:prSet presAssocID="{BDBDC096-135E-4CDD-8114-2731B49F57DC}" presName="tx1" presStyleLbl="revTx" presStyleIdx="2" presStyleCnt="5"/>
      <dgm:spPr/>
    </dgm:pt>
    <dgm:pt modelId="{88995687-1509-494E-84A7-B928DD5BB6BC}" type="pres">
      <dgm:prSet presAssocID="{BDBDC096-135E-4CDD-8114-2731B49F57DC}" presName="vert1" presStyleCnt="0"/>
      <dgm:spPr/>
    </dgm:pt>
    <dgm:pt modelId="{E67B3134-D095-43EA-B9BC-E34826F50A01}" type="pres">
      <dgm:prSet presAssocID="{FC65BDE7-6828-42CB-90E7-50734BD1B0CC}" presName="thickLine" presStyleLbl="alignNode1" presStyleIdx="3" presStyleCnt="5"/>
      <dgm:spPr/>
    </dgm:pt>
    <dgm:pt modelId="{513AA6C4-7146-4079-9E9E-E66FE555A81E}" type="pres">
      <dgm:prSet presAssocID="{FC65BDE7-6828-42CB-90E7-50734BD1B0CC}" presName="horz1" presStyleCnt="0"/>
      <dgm:spPr/>
    </dgm:pt>
    <dgm:pt modelId="{15A06481-EFC7-4FF4-AF8B-A53C52EBEEC2}" type="pres">
      <dgm:prSet presAssocID="{FC65BDE7-6828-42CB-90E7-50734BD1B0CC}" presName="tx1" presStyleLbl="revTx" presStyleIdx="3" presStyleCnt="5"/>
      <dgm:spPr/>
    </dgm:pt>
    <dgm:pt modelId="{F0021026-EC03-44EF-95A6-2511A4E25011}" type="pres">
      <dgm:prSet presAssocID="{FC65BDE7-6828-42CB-90E7-50734BD1B0CC}" presName="vert1" presStyleCnt="0"/>
      <dgm:spPr/>
    </dgm:pt>
    <dgm:pt modelId="{565F85D3-14E8-4FDE-8959-05E837381687}" type="pres">
      <dgm:prSet presAssocID="{C1031334-0763-44F7-A045-03F26565454D}" presName="thickLine" presStyleLbl="alignNode1" presStyleIdx="4" presStyleCnt="5"/>
      <dgm:spPr/>
    </dgm:pt>
    <dgm:pt modelId="{54326013-9974-45C8-9556-0D1F1E92C5D9}" type="pres">
      <dgm:prSet presAssocID="{C1031334-0763-44F7-A045-03F26565454D}" presName="horz1" presStyleCnt="0"/>
      <dgm:spPr/>
    </dgm:pt>
    <dgm:pt modelId="{B86D3CBB-B4D4-4B1B-B2B7-50DD1F7CD37E}" type="pres">
      <dgm:prSet presAssocID="{C1031334-0763-44F7-A045-03F26565454D}" presName="tx1" presStyleLbl="revTx" presStyleIdx="4" presStyleCnt="5"/>
      <dgm:spPr/>
    </dgm:pt>
    <dgm:pt modelId="{5131702D-0AC5-4CB1-87CA-3D519FA56B23}" type="pres">
      <dgm:prSet presAssocID="{C1031334-0763-44F7-A045-03F26565454D}" presName="vert1" presStyleCnt="0"/>
      <dgm:spPr/>
    </dgm:pt>
  </dgm:ptLst>
  <dgm:cxnLst>
    <dgm:cxn modelId="{9E341309-0892-4DC7-A639-57AF51D1032B}" type="presOf" srcId="{FC65BDE7-6828-42CB-90E7-50734BD1B0CC}" destId="{15A06481-EFC7-4FF4-AF8B-A53C52EBEEC2}" srcOrd="0" destOrd="0" presId="urn:microsoft.com/office/officeart/2008/layout/LinedList"/>
    <dgm:cxn modelId="{0D222020-0A1D-4A76-BA04-B44DC7A30B80}" type="presOf" srcId="{B68B332A-11F8-4ECE-8FD5-0AC82293DFED}" destId="{5FD55DA3-4E10-4D86-A995-2AC9A4D74C52}" srcOrd="0" destOrd="0" presId="urn:microsoft.com/office/officeart/2008/layout/LinedList"/>
    <dgm:cxn modelId="{F6A1EC4A-C94F-4BB6-85C3-8EDB89CFC755}" srcId="{028FB5AF-C087-47E0-AAC3-E695BA0021D2}" destId="{418F6C95-21BF-4300-A439-0D45A5E9D1C6}" srcOrd="0" destOrd="0" parTransId="{0EB3C237-9C38-4092-8C14-055D1073E07C}" sibTransId="{69A615C0-8BA9-4935-8C02-188DBDCD5B5F}"/>
    <dgm:cxn modelId="{62889B4F-BE28-4D72-9111-1F78595E98AF}" srcId="{028FB5AF-C087-47E0-AAC3-E695BA0021D2}" destId="{FC65BDE7-6828-42CB-90E7-50734BD1B0CC}" srcOrd="3" destOrd="0" parTransId="{BD8BC065-1CE5-4C8B-B9F5-350CDDB460F4}" sibTransId="{E08D8424-5304-43D2-9FED-40AD952C2261}"/>
    <dgm:cxn modelId="{32E5C352-F9D4-417A-BF76-6ED613E108B7}" type="presOf" srcId="{C1031334-0763-44F7-A045-03F26565454D}" destId="{B86D3CBB-B4D4-4B1B-B2B7-50DD1F7CD37E}" srcOrd="0" destOrd="0" presId="urn:microsoft.com/office/officeart/2008/layout/LinedList"/>
    <dgm:cxn modelId="{9CC5EB52-2CC8-4FBC-A404-09FFB14D4DB4}" type="presOf" srcId="{BDBDC096-135E-4CDD-8114-2731B49F57DC}" destId="{DBD85317-00DE-4466-8024-D81A211CAB42}" srcOrd="0" destOrd="0" presId="urn:microsoft.com/office/officeart/2008/layout/LinedList"/>
    <dgm:cxn modelId="{2C60D47D-FDAC-49B5-882A-7FEA96E4FDC2}" type="presOf" srcId="{028FB5AF-C087-47E0-AAC3-E695BA0021D2}" destId="{41E80799-4C9B-4285-854C-A6995FDA2BE9}" srcOrd="0" destOrd="0" presId="urn:microsoft.com/office/officeart/2008/layout/LinedList"/>
    <dgm:cxn modelId="{AA71BA8A-8420-4A39-BE39-CEC413B8901A}" srcId="{028FB5AF-C087-47E0-AAC3-E695BA0021D2}" destId="{BDBDC096-135E-4CDD-8114-2731B49F57DC}" srcOrd="2" destOrd="0" parTransId="{D1DE2E2A-1AB5-4D06-8DB1-82EF2BE56188}" sibTransId="{4C378E42-5F1F-4872-92DE-C02C18A77A60}"/>
    <dgm:cxn modelId="{550D1A8F-C6F0-4CA0-8644-B2B8CF7C7CCC}" srcId="{028FB5AF-C087-47E0-AAC3-E695BA0021D2}" destId="{B68B332A-11F8-4ECE-8FD5-0AC82293DFED}" srcOrd="1" destOrd="0" parTransId="{85658625-EB8C-4674-B350-89983E7C95F9}" sibTransId="{450DFC87-4101-4BB0-B3F8-5C269B0296C6}"/>
    <dgm:cxn modelId="{59AB01A4-6148-4BEC-B754-8CE232FECB4B}" type="presOf" srcId="{418F6C95-21BF-4300-A439-0D45A5E9D1C6}" destId="{112703F5-E4A0-4D5F-A0D2-A6F96A9CA4AA}" srcOrd="0" destOrd="0" presId="urn:microsoft.com/office/officeart/2008/layout/LinedList"/>
    <dgm:cxn modelId="{72FE58A4-42D2-4BFC-9DED-E5DAB7263F30}" srcId="{028FB5AF-C087-47E0-AAC3-E695BA0021D2}" destId="{C1031334-0763-44F7-A045-03F26565454D}" srcOrd="4" destOrd="0" parTransId="{3FC55AD3-814C-479A-BD27-F8F90B1C7A44}" sibTransId="{5B439C9B-7604-4AD9-83EB-779AC685FF9E}"/>
    <dgm:cxn modelId="{E1416CFE-DE75-4D4F-9297-332D984DDF00}" type="presParOf" srcId="{41E80799-4C9B-4285-854C-A6995FDA2BE9}" destId="{ACCC623F-21A8-40D2-BE77-F8BA09DFB084}" srcOrd="0" destOrd="0" presId="urn:microsoft.com/office/officeart/2008/layout/LinedList"/>
    <dgm:cxn modelId="{61AFA137-CD90-4FB1-BA6F-9BE56C50B52E}" type="presParOf" srcId="{41E80799-4C9B-4285-854C-A6995FDA2BE9}" destId="{B26480E6-9D29-4C88-99A4-6DCEFFFC5B21}" srcOrd="1" destOrd="0" presId="urn:microsoft.com/office/officeart/2008/layout/LinedList"/>
    <dgm:cxn modelId="{2AD5A36E-C8A6-498E-9803-73137E4A2C9A}" type="presParOf" srcId="{B26480E6-9D29-4C88-99A4-6DCEFFFC5B21}" destId="{112703F5-E4A0-4D5F-A0D2-A6F96A9CA4AA}" srcOrd="0" destOrd="0" presId="urn:microsoft.com/office/officeart/2008/layout/LinedList"/>
    <dgm:cxn modelId="{32AFA13D-3203-4AA4-9525-3C8E05363C21}" type="presParOf" srcId="{B26480E6-9D29-4C88-99A4-6DCEFFFC5B21}" destId="{58E80438-098D-49E9-8892-5446AF145FDE}" srcOrd="1" destOrd="0" presId="urn:microsoft.com/office/officeart/2008/layout/LinedList"/>
    <dgm:cxn modelId="{9A7FBBF4-3A16-4660-8F45-F3A286FD2D98}" type="presParOf" srcId="{41E80799-4C9B-4285-854C-A6995FDA2BE9}" destId="{A7C4C91B-06D3-40F9-9B8F-21EFD6C6815E}" srcOrd="2" destOrd="0" presId="urn:microsoft.com/office/officeart/2008/layout/LinedList"/>
    <dgm:cxn modelId="{773F06D5-50E9-4E2E-99B9-6DE2DA48586A}" type="presParOf" srcId="{41E80799-4C9B-4285-854C-A6995FDA2BE9}" destId="{5B325F4B-258E-4668-AEDE-9A39EF1C2579}" srcOrd="3" destOrd="0" presId="urn:microsoft.com/office/officeart/2008/layout/LinedList"/>
    <dgm:cxn modelId="{A2B8ECFB-F490-4741-AD80-B8CE4A1E1538}" type="presParOf" srcId="{5B325F4B-258E-4668-AEDE-9A39EF1C2579}" destId="{5FD55DA3-4E10-4D86-A995-2AC9A4D74C52}" srcOrd="0" destOrd="0" presId="urn:microsoft.com/office/officeart/2008/layout/LinedList"/>
    <dgm:cxn modelId="{07B84554-F444-40D5-95EE-2F48280455E0}" type="presParOf" srcId="{5B325F4B-258E-4668-AEDE-9A39EF1C2579}" destId="{37B91711-A99D-488E-81FD-CE390918C4F4}" srcOrd="1" destOrd="0" presId="urn:microsoft.com/office/officeart/2008/layout/LinedList"/>
    <dgm:cxn modelId="{7672A5F1-8FB0-4CB3-AAFA-EEC1E873AB89}" type="presParOf" srcId="{41E80799-4C9B-4285-854C-A6995FDA2BE9}" destId="{A533AE85-9C98-4F7F-9435-D935197C5DD5}" srcOrd="4" destOrd="0" presId="urn:microsoft.com/office/officeart/2008/layout/LinedList"/>
    <dgm:cxn modelId="{2190E8A3-4520-40AC-B21E-1E59DE53F7EB}" type="presParOf" srcId="{41E80799-4C9B-4285-854C-A6995FDA2BE9}" destId="{6C540FEF-E237-4E24-986C-8BDBA43D3752}" srcOrd="5" destOrd="0" presId="urn:microsoft.com/office/officeart/2008/layout/LinedList"/>
    <dgm:cxn modelId="{9C7EEFC9-1751-441D-BA80-3519D38AF9E9}" type="presParOf" srcId="{6C540FEF-E237-4E24-986C-8BDBA43D3752}" destId="{DBD85317-00DE-4466-8024-D81A211CAB42}" srcOrd="0" destOrd="0" presId="urn:microsoft.com/office/officeart/2008/layout/LinedList"/>
    <dgm:cxn modelId="{33AA361E-E5D6-4142-8EE1-705708F57FAA}" type="presParOf" srcId="{6C540FEF-E237-4E24-986C-8BDBA43D3752}" destId="{88995687-1509-494E-84A7-B928DD5BB6BC}" srcOrd="1" destOrd="0" presId="urn:microsoft.com/office/officeart/2008/layout/LinedList"/>
    <dgm:cxn modelId="{8301E451-1D79-40D5-B7B6-8B7A703C6686}" type="presParOf" srcId="{41E80799-4C9B-4285-854C-A6995FDA2BE9}" destId="{E67B3134-D095-43EA-B9BC-E34826F50A01}" srcOrd="6" destOrd="0" presId="urn:microsoft.com/office/officeart/2008/layout/LinedList"/>
    <dgm:cxn modelId="{9114A009-435A-4C50-9A78-5A717E6A21F1}" type="presParOf" srcId="{41E80799-4C9B-4285-854C-A6995FDA2BE9}" destId="{513AA6C4-7146-4079-9E9E-E66FE555A81E}" srcOrd="7" destOrd="0" presId="urn:microsoft.com/office/officeart/2008/layout/LinedList"/>
    <dgm:cxn modelId="{202BFE55-53E1-4E9D-AF5A-1A3B48D233EF}" type="presParOf" srcId="{513AA6C4-7146-4079-9E9E-E66FE555A81E}" destId="{15A06481-EFC7-4FF4-AF8B-A53C52EBEEC2}" srcOrd="0" destOrd="0" presId="urn:microsoft.com/office/officeart/2008/layout/LinedList"/>
    <dgm:cxn modelId="{2E8A064A-D232-4DB7-B218-8D1356CE9DDE}" type="presParOf" srcId="{513AA6C4-7146-4079-9E9E-E66FE555A81E}" destId="{F0021026-EC03-44EF-95A6-2511A4E25011}" srcOrd="1" destOrd="0" presId="urn:microsoft.com/office/officeart/2008/layout/LinedList"/>
    <dgm:cxn modelId="{82EBE0DE-3FB1-400C-8C3B-574C09A40BFA}" type="presParOf" srcId="{41E80799-4C9B-4285-854C-A6995FDA2BE9}" destId="{565F85D3-14E8-4FDE-8959-05E837381687}" srcOrd="8" destOrd="0" presId="urn:microsoft.com/office/officeart/2008/layout/LinedList"/>
    <dgm:cxn modelId="{E8C033A9-43AD-4C8F-990B-9044EB748D46}" type="presParOf" srcId="{41E80799-4C9B-4285-854C-A6995FDA2BE9}" destId="{54326013-9974-45C8-9556-0D1F1E92C5D9}" srcOrd="9" destOrd="0" presId="urn:microsoft.com/office/officeart/2008/layout/LinedList"/>
    <dgm:cxn modelId="{4A635326-A17A-4C8C-BB16-538DC5133915}" type="presParOf" srcId="{54326013-9974-45C8-9556-0D1F1E92C5D9}" destId="{B86D3CBB-B4D4-4B1B-B2B7-50DD1F7CD37E}" srcOrd="0" destOrd="0" presId="urn:microsoft.com/office/officeart/2008/layout/LinedList"/>
    <dgm:cxn modelId="{05A58FD9-F981-4E28-B5AF-5A2FF09B4A85}" type="presParOf" srcId="{54326013-9974-45C8-9556-0D1F1E92C5D9}" destId="{5131702D-0AC5-4CB1-87CA-3D519FA56B2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1DC0D1-15AF-45F6-A972-1BC18F58366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28B95C4-954E-4EB2-A1D3-0763943FBE86}">
      <dgm:prSet/>
      <dgm:spPr/>
      <dgm:t>
        <a:bodyPr/>
        <a:lstStyle/>
        <a:p>
          <a:r>
            <a:rPr lang="en-US" b="1" dirty="0"/>
            <a:t>Flavor Requirements: </a:t>
          </a:r>
          <a:endParaRPr lang="en-US" dirty="0"/>
        </a:p>
      </dgm:t>
    </dgm:pt>
    <dgm:pt modelId="{8FC48974-A51C-4F47-B992-2F6DBE3BDECD}" type="parTrans" cxnId="{756FA68B-7CD0-4A24-99AB-1195755433E4}">
      <dgm:prSet/>
      <dgm:spPr/>
      <dgm:t>
        <a:bodyPr/>
        <a:lstStyle/>
        <a:p>
          <a:endParaRPr lang="en-US"/>
        </a:p>
      </dgm:t>
    </dgm:pt>
    <dgm:pt modelId="{74B7F33A-2C89-4B04-8F45-17877041E5E6}" type="sibTrans" cxnId="{756FA68B-7CD0-4A24-99AB-1195755433E4}">
      <dgm:prSet/>
      <dgm:spPr/>
      <dgm:t>
        <a:bodyPr/>
        <a:lstStyle/>
        <a:p>
          <a:endParaRPr lang="en-US"/>
        </a:p>
      </dgm:t>
    </dgm:pt>
    <dgm:pt modelId="{B3914050-0F09-4F4D-84B7-5315A0D830B2}">
      <dgm:prSet custT="1"/>
      <dgm:spPr/>
      <dgm:t>
        <a:bodyPr/>
        <a:lstStyle/>
        <a:p>
          <a:r>
            <a:rPr lang="en-US" sz="1400" dirty="0"/>
            <a:t>Pleasant</a:t>
          </a:r>
        </a:p>
      </dgm:t>
    </dgm:pt>
    <dgm:pt modelId="{5350F473-108E-4021-9D66-11A3E07A06E7}" type="parTrans" cxnId="{D9DE909F-99DD-45F6-9F7D-42C63ECE1A0B}">
      <dgm:prSet/>
      <dgm:spPr/>
      <dgm:t>
        <a:bodyPr/>
        <a:lstStyle/>
        <a:p>
          <a:endParaRPr lang="en-US"/>
        </a:p>
      </dgm:t>
    </dgm:pt>
    <dgm:pt modelId="{7EE012A8-33ED-4B58-B780-4B2E4755960A}" type="sibTrans" cxnId="{D9DE909F-99DD-45F6-9F7D-42C63ECE1A0B}">
      <dgm:prSet/>
      <dgm:spPr/>
      <dgm:t>
        <a:bodyPr/>
        <a:lstStyle/>
        <a:p>
          <a:endParaRPr lang="en-US"/>
        </a:p>
      </dgm:t>
    </dgm:pt>
    <dgm:pt modelId="{81D5BEB2-C4BC-46CA-A5CB-98B9F3F6A5D2}">
      <dgm:prSet custT="1"/>
      <dgm:spPr/>
      <dgm:t>
        <a:bodyPr/>
        <a:lstStyle/>
        <a:p>
          <a:r>
            <a:rPr lang="en-US" sz="1400"/>
            <a:t>Immediate</a:t>
          </a:r>
        </a:p>
      </dgm:t>
    </dgm:pt>
    <dgm:pt modelId="{E33D0D86-9B0D-411A-B6D0-487D78B2D61F}" type="parTrans" cxnId="{78846EF4-34EC-479B-9B91-866D787471A1}">
      <dgm:prSet/>
      <dgm:spPr/>
      <dgm:t>
        <a:bodyPr/>
        <a:lstStyle/>
        <a:p>
          <a:endParaRPr lang="en-US"/>
        </a:p>
      </dgm:t>
    </dgm:pt>
    <dgm:pt modelId="{978E7827-9A45-45FE-969D-2B60708A4DFE}" type="sibTrans" cxnId="{78846EF4-34EC-479B-9B91-866D787471A1}">
      <dgm:prSet/>
      <dgm:spPr/>
      <dgm:t>
        <a:bodyPr/>
        <a:lstStyle/>
        <a:p>
          <a:endParaRPr lang="en-US"/>
        </a:p>
      </dgm:t>
    </dgm:pt>
    <dgm:pt modelId="{4817D7F4-90FE-4F73-869E-6314F103E211}">
      <dgm:prSet custT="1"/>
      <dgm:spPr/>
      <dgm:t>
        <a:bodyPr/>
        <a:lstStyle/>
        <a:p>
          <a:r>
            <a:rPr lang="en-US" sz="1400"/>
            <a:t>Long-lasting </a:t>
          </a:r>
        </a:p>
      </dgm:t>
    </dgm:pt>
    <dgm:pt modelId="{91708672-5282-4F2A-A9A6-DCB644B55822}" type="parTrans" cxnId="{469F1BD7-0218-4A7F-B5C0-5DB32C61D6CC}">
      <dgm:prSet/>
      <dgm:spPr/>
      <dgm:t>
        <a:bodyPr/>
        <a:lstStyle/>
        <a:p>
          <a:endParaRPr lang="en-US"/>
        </a:p>
      </dgm:t>
    </dgm:pt>
    <dgm:pt modelId="{2DBC1EB3-94F9-4C35-9B30-38FC49A93BE9}" type="sibTrans" cxnId="{469F1BD7-0218-4A7F-B5C0-5DB32C61D6CC}">
      <dgm:prSet/>
      <dgm:spPr/>
      <dgm:t>
        <a:bodyPr/>
        <a:lstStyle/>
        <a:p>
          <a:endParaRPr lang="en-US"/>
        </a:p>
      </dgm:t>
    </dgm:pt>
    <dgm:pt modelId="{38F7084F-FC44-4C98-82D2-80C20E7BB843}">
      <dgm:prSet/>
      <dgm:spPr/>
      <dgm:t>
        <a:bodyPr/>
        <a:lstStyle/>
        <a:p>
          <a:r>
            <a:rPr lang="en-US" b="1" dirty="0"/>
            <a:t>Synthetic Flavors:</a:t>
          </a:r>
          <a:endParaRPr lang="en-US" dirty="0"/>
        </a:p>
      </dgm:t>
    </dgm:pt>
    <dgm:pt modelId="{9888D8E9-0BC3-44FD-8B79-5A23B66AF4B1}" type="parTrans" cxnId="{FD9E8541-FFDA-4EAF-BC5C-09164F4EFE1C}">
      <dgm:prSet/>
      <dgm:spPr/>
      <dgm:t>
        <a:bodyPr/>
        <a:lstStyle/>
        <a:p>
          <a:endParaRPr lang="en-US"/>
        </a:p>
      </dgm:t>
    </dgm:pt>
    <dgm:pt modelId="{7CB0DE3E-73C4-4677-9F26-8C99911CE283}" type="sibTrans" cxnId="{FD9E8541-FFDA-4EAF-BC5C-09164F4EFE1C}">
      <dgm:prSet/>
      <dgm:spPr/>
      <dgm:t>
        <a:bodyPr/>
        <a:lstStyle/>
        <a:p>
          <a:endParaRPr lang="en-US"/>
        </a:p>
      </dgm:t>
    </dgm:pt>
    <dgm:pt modelId="{E918C688-5493-4310-BF86-05EABE1D18B7}">
      <dgm:prSet custT="1"/>
      <dgm:spPr/>
      <dgm:t>
        <a:bodyPr/>
        <a:lstStyle/>
        <a:p>
          <a:r>
            <a:rPr lang="en-US" sz="1400" dirty="0"/>
            <a:t>Spearmint</a:t>
          </a:r>
        </a:p>
      </dgm:t>
    </dgm:pt>
    <dgm:pt modelId="{DD4F3A41-796A-4F91-8922-A2945E602E9E}" type="parTrans" cxnId="{F0607224-36CE-4E97-AFFC-FEDC9C06057E}">
      <dgm:prSet/>
      <dgm:spPr/>
      <dgm:t>
        <a:bodyPr/>
        <a:lstStyle/>
        <a:p>
          <a:endParaRPr lang="en-US"/>
        </a:p>
      </dgm:t>
    </dgm:pt>
    <dgm:pt modelId="{FA8082A7-362B-4A45-8E09-874269709447}" type="sibTrans" cxnId="{F0607224-36CE-4E97-AFFC-FEDC9C06057E}">
      <dgm:prSet/>
      <dgm:spPr/>
      <dgm:t>
        <a:bodyPr/>
        <a:lstStyle/>
        <a:p>
          <a:endParaRPr lang="en-US"/>
        </a:p>
      </dgm:t>
    </dgm:pt>
    <dgm:pt modelId="{4F0E3C88-E307-4731-A50E-6890CD0650F0}">
      <dgm:prSet custT="1"/>
      <dgm:spPr/>
      <dgm:t>
        <a:bodyPr/>
        <a:lstStyle/>
        <a:p>
          <a:r>
            <a:rPr lang="en-US" sz="1400" dirty="0" err="1"/>
            <a:t>Wintermint</a:t>
          </a:r>
          <a:endParaRPr lang="en-US" sz="1400" dirty="0"/>
        </a:p>
      </dgm:t>
    </dgm:pt>
    <dgm:pt modelId="{CF7911A7-974D-44AE-AE81-52F2E9442890}" type="parTrans" cxnId="{A6F6EDAB-46CF-45F8-A09B-8A0F1AD3B37A}">
      <dgm:prSet/>
      <dgm:spPr/>
      <dgm:t>
        <a:bodyPr/>
        <a:lstStyle/>
        <a:p>
          <a:endParaRPr lang="en-US"/>
        </a:p>
      </dgm:t>
    </dgm:pt>
    <dgm:pt modelId="{34CF4F53-36D3-41A2-90DE-54B7F620174F}" type="sibTrans" cxnId="{A6F6EDAB-46CF-45F8-A09B-8A0F1AD3B37A}">
      <dgm:prSet/>
      <dgm:spPr/>
      <dgm:t>
        <a:bodyPr/>
        <a:lstStyle/>
        <a:p>
          <a:endParaRPr lang="en-US"/>
        </a:p>
      </dgm:t>
    </dgm:pt>
    <dgm:pt modelId="{7DCA9C5E-2A9F-4511-B84B-3A9CA890A5A0}">
      <dgm:prSet custT="1"/>
      <dgm:spPr/>
      <dgm:t>
        <a:bodyPr/>
        <a:lstStyle/>
        <a:p>
          <a:r>
            <a:rPr lang="en-US" sz="1400" dirty="0"/>
            <a:t>Vanilla</a:t>
          </a:r>
        </a:p>
      </dgm:t>
    </dgm:pt>
    <dgm:pt modelId="{761A0935-2451-40D4-A9A1-3427D2784FEA}" type="parTrans" cxnId="{9B3BAF4C-72A4-4D94-BA99-B7B2F1A4D19C}">
      <dgm:prSet/>
      <dgm:spPr/>
      <dgm:t>
        <a:bodyPr/>
        <a:lstStyle/>
        <a:p>
          <a:endParaRPr lang="en-US"/>
        </a:p>
      </dgm:t>
    </dgm:pt>
    <dgm:pt modelId="{DE0EF955-7272-4D84-A513-AAF19AA4F06C}" type="sibTrans" cxnId="{9B3BAF4C-72A4-4D94-BA99-B7B2F1A4D19C}">
      <dgm:prSet/>
      <dgm:spPr/>
      <dgm:t>
        <a:bodyPr/>
        <a:lstStyle/>
        <a:p>
          <a:endParaRPr lang="en-US"/>
        </a:p>
      </dgm:t>
    </dgm:pt>
    <dgm:pt modelId="{06C446B3-C8F2-420F-9819-162AA0FC5975}">
      <dgm:prSet custT="1"/>
      <dgm:spPr/>
      <dgm:t>
        <a:bodyPr/>
        <a:lstStyle/>
        <a:p>
          <a:r>
            <a:rPr lang="en-US" sz="1400" dirty="0"/>
            <a:t>Cinnamon</a:t>
          </a:r>
        </a:p>
      </dgm:t>
    </dgm:pt>
    <dgm:pt modelId="{6D38C088-939C-45B4-9F61-BFC58E34C484}" type="parTrans" cxnId="{3BE6D0CF-9E7A-4318-8AD9-D8EACBF1A7CF}">
      <dgm:prSet/>
      <dgm:spPr/>
      <dgm:t>
        <a:bodyPr/>
        <a:lstStyle/>
        <a:p>
          <a:endParaRPr lang="en-US"/>
        </a:p>
      </dgm:t>
    </dgm:pt>
    <dgm:pt modelId="{EAA10B0D-9B9A-4F86-8B6C-7814FF7DAF6E}" type="sibTrans" cxnId="{3BE6D0CF-9E7A-4318-8AD9-D8EACBF1A7CF}">
      <dgm:prSet/>
      <dgm:spPr/>
      <dgm:t>
        <a:bodyPr/>
        <a:lstStyle/>
        <a:p>
          <a:endParaRPr lang="en-US"/>
        </a:p>
      </dgm:t>
    </dgm:pt>
    <dgm:pt modelId="{2B62DE28-2AEC-414D-9994-A659C2C82841}">
      <dgm:prSet custT="1"/>
      <dgm:spPr/>
      <dgm:t>
        <a:bodyPr/>
        <a:lstStyle/>
        <a:p>
          <a:r>
            <a:rPr lang="en-US" sz="1400" dirty="0"/>
            <a:t>Peppermint</a:t>
          </a:r>
        </a:p>
      </dgm:t>
    </dgm:pt>
    <dgm:pt modelId="{F0A46A77-1693-4A06-A398-90B015AF0D6F}" type="parTrans" cxnId="{1F3710EA-77CE-45DC-B42A-7F16779DF78F}">
      <dgm:prSet/>
      <dgm:spPr/>
      <dgm:t>
        <a:bodyPr/>
        <a:lstStyle/>
        <a:p>
          <a:endParaRPr lang="en-US"/>
        </a:p>
      </dgm:t>
    </dgm:pt>
    <dgm:pt modelId="{2DB75B7F-8870-4931-96CC-CCBBD13075AC}" type="sibTrans" cxnId="{1F3710EA-77CE-45DC-B42A-7F16779DF78F}">
      <dgm:prSet/>
      <dgm:spPr/>
      <dgm:t>
        <a:bodyPr/>
        <a:lstStyle/>
        <a:p>
          <a:endParaRPr lang="en-US"/>
        </a:p>
      </dgm:t>
    </dgm:pt>
    <dgm:pt modelId="{9EC445D7-D969-4724-9776-D4A684577369}">
      <dgm:prSet custT="1"/>
      <dgm:spPr/>
      <dgm:t>
        <a:bodyPr/>
        <a:lstStyle/>
        <a:p>
          <a:r>
            <a:rPr lang="en-US" sz="1400" dirty="0"/>
            <a:t>Citrus</a:t>
          </a:r>
        </a:p>
      </dgm:t>
    </dgm:pt>
    <dgm:pt modelId="{51FA48B8-547C-4C8F-840B-1F60ED120DF8}" type="parTrans" cxnId="{46697378-562A-4A77-A34A-01E3DD3BA8B6}">
      <dgm:prSet/>
      <dgm:spPr/>
      <dgm:t>
        <a:bodyPr/>
        <a:lstStyle/>
        <a:p>
          <a:endParaRPr lang="en-US"/>
        </a:p>
      </dgm:t>
    </dgm:pt>
    <dgm:pt modelId="{6427E659-5AFB-4C75-9DFE-FEE4992E08A2}" type="sibTrans" cxnId="{46697378-562A-4A77-A34A-01E3DD3BA8B6}">
      <dgm:prSet/>
      <dgm:spPr/>
      <dgm:t>
        <a:bodyPr/>
        <a:lstStyle/>
        <a:p>
          <a:endParaRPr lang="en-US"/>
        </a:p>
      </dgm:t>
    </dgm:pt>
    <dgm:pt modelId="{3FCA951E-3F24-479F-ABC1-99DF6F633E44}">
      <dgm:prSet/>
      <dgm:spPr/>
      <dgm:t>
        <a:bodyPr/>
        <a:lstStyle/>
        <a:p>
          <a:r>
            <a:rPr lang="en-US" b="1" i="0" baseline="0"/>
            <a:t>Essential Oils:</a:t>
          </a:r>
          <a:endParaRPr lang="en-US"/>
        </a:p>
      </dgm:t>
    </dgm:pt>
    <dgm:pt modelId="{AC38F98A-C7E1-44D4-8499-4F4484C19DCE}" type="parTrans" cxnId="{7BC78679-7157-498A-9500-05A9231C0C4F}">
      <dgm:prSet/>
      <dgm:spPr/>
      <dgm:t>
        <a:bodyPr/>
        <a:lstStyle/>
        <a:p>
          <a:endParaRPr lang="en-US"/>
        </a:p>
      </dgm:t>
    </dgm:pt>
    <dgm:pt modelId="{AA91D7EF-EF51-46E3-9884-156A7123E546}" type="sibTrans" cxnId="{7BC78679-7157-498A-9500-05A9231C0C4F}">
      <dgm:prSet/>
      <dgm:spPr/>
      <dgm:t>
        <a:bodyPr/>
        <a:lstStyle/>
        <a:p>
          <a:endParaRPr lang="en-US"/>
        </a:p>
      </dgm:t>
    </dgm:pt>
    <dgm:pt modelId="{4DE8AF1D-017E-4890-9421-D3EF9E899DB7}">
      <dgm:prSet custT="1"/>
      <dgm:spPr/>
      <dgm:t>
        <a:bodyPr/>
        <a:lstStyle/>
        <a:p>
          <a:r>
            <a:rPr lang="en-US" sz="1400" b="0" i="0" baseline="0" dirty="0"/>
            <a:t>Thymol</a:t>
          </a:r>
          <a:endParaRPr lang="en-US" sz="1400" dirty="0"/>
        </a:p>
      </dgm:t>
    </dgm:pt>
    <dgm:pt modelId="{455AC6A3-8C6B-4989-9614-0D0E70E8481D}" type="parTrans" cxnId="{01898A0E-08A6-423D-B27E-AA3B16F6EF43}">
      <dgm:prSet/>
      <dgm:spPr/>
      <dgm:t>
        <a:bodyPr/>
        <a:lstStyle/>
        <a:p>
          <a:endParaRPr lang="en-US"/>
        </a:p>
      </dgm:t>
    </dgm:pt>
    <dgm:pt modelId="{4C1A97B6-C706-43E9-9407-23DB5FC679BE}" type="sibTrans" cxnId="{01898A0E-08A6-423D-B27E-AA3B16F6EF43}">
      <dgm:prSet/>
      <dgm:spPr/>
      <dgm:t>
        <a:bodyPr/>
        <a:lstStyle/>
        <a:p>
          <a:endParaRPr lang="en-US"/>
        </a:p>
      </dgm:t>
    </dgm:pt>
    <dgm:pt modelId="{42EF5F48-6BE1-4445-9357-18496C27AF20}">
      <dgm:prSet custT="1"/>
      <dgm:spPr/>
      <dgm:t>
        <a:bodyPr/>
        <a:lstStyle/>
        <a:p>
          <a:r>
            <a:rPr lang="en-US" sz="1400" b="0" i="0" baseline="0" dirty="0"/>
            <a:t>Menthol</a:t>
          </a:r>
          <a:endParaRPr lang="en-US" sz="1400" dirty="0"/>
        </a:p>
      </dgm:t>
    </dgm:pt>
    <dgm:pt modelId="{597BC645-6100-489B-BE90-93A261AF8370}" type="parTrans" cxnId="{3CBBAB68-31D1-4DA4-A878-B643892A76BB}">
      <dgm:prSet/>
      <dgm:spPr/>
      <dgm:t>
        <a:bodyPr/>
        <a:lstStyle/>
        <a:p>
          <a:endParaRPr lang="en-US"/>
        </a:p>
      </dgm:t>
    </dgm:pt>
    <dgm:pt modelId="{8E63667D-0C6C-4510-95A2-24275CCB18B0}" type="sibTrans" cxnId="{3CBBAB68-31D1-4DA4-A878-B643892A76BB}">
      <dgm:prSet/>
      <dgm:spPr/>
      <dgm:t>
        <a:bodyPr/>
        <a:lstStyle/>
        <a:p>
          <a:endParaRPr lang="en-US"/>
        </a:p>
      </dgm:t>
    </dgm:pt>
    <dgm:pt modelId="{2E123093-398A-493E-8442-8E15933D7CCB}">
      <dgm:prSet custT="1"/>
      <dgm:spPr/>
      <dgm:t>
        <a:bodyPr/>
        <a:lstStyle/>
        <a:p>
          <a:r>
            <a:rPr lang="en-US" sz="1400" b="0" i="0" baseline="0" dirty="0"/>
            <a:t>Eucalyptol</a:t>
          </a:r>
          <a:endParaRPr lang="en-US" sz="1400" dirty="0"/>
        </a:p>
      </dgm:t>
    </dgm:pt>
    <dgm:pt modelId="{3EE50227-FB90-4CEE-9204-E4A0FFEF818F}" type="parTrans" cxnId="{6F4A3B99-A672-479C-BF73-F84080CD627C}">
      <dgm:prSet/>
      <dgm:spPr/>
      <dgm:t>
        <a:bodyPr/>
        <a:lstStyle/>
        <a:p>
          <a:endParaRPr lang="en-US"/>
        </a:p>
      </dgm:t>
    </dgm:pt>
    <dgm:pt modelId="{2A38169C-668A-4C6A-A598-5F4534E21CF1}" type="sibTrans" cxnId="{6F4A3B99-A672-479C-BF73-F84080CD627C}">
      <dgm:prSet/>
      <dgm:spPr/>
      <dgm:t>
        <a:bodyPr/>
        <a:lstStyle/>
        <a:p>
          <a:endParaRPr lang="en-US"/>
        </a:p>
      </dgm:t>
    </dgm:pt>
    <dgm:pt modelId="{7406E78F-16D8-411C-B1D1-964EA5721202}">
      <dgm:prSet custT="1"/>
      <dgm:spPr/>
      <dgm:t>
        <a:bodyPr/>
        <a:lstStyle/>
        <a:p>
          <a:r>
            <a:rPr lang="en-US" sz="1400" b="0" i="0" baseline="0" dirty="0"/>
            <a:t>M</a:t>
          </a:r>
          <a:r>
            <a:rPr lang="en-US" sz="1400" b="0" i="0" dirty="0"/>
            <a:t>ethyl salicylate</a:t>
          </a:r>
          <a:endParaRPr lang="en-US" sz="1400" b="0" dirty="0"/>
        </a:p>
      </dgm:t>
    </dgm:pt>
    <dgm:pt modelId="{19AC78F2-2EE4-4051-AF01-EBA59879A4CE}" type="parTrans" cxnId="{39F35525-6299-487A-8A9A-BEBF376BFA1A}">
      <dgm:prSet/>
      <dgm:spPr/>
      <dgm:t>
        <a:bodyPr/>
        <a:lstStyle/>
        <a:p>
          <a:endParaRPr lang="en-US"/>
        </a:p>
      </dgm:t>
    </dgm:pt>
    <dgm:pt modelId="{01DAEC9F-F3D2-4696-AAB2-532FEC99E60B}" type="sibTrans" cxnId="{39F35525-6299-487A-8A9A-BEBF376BFA1A}">
      <dgm:prSet/>
      <dgm:spPr/>
      <dgm:t>
        <a:bodyPr/>
        <a:lstStyle/>
        <a:p>
          <a:endParaRPr lang="en-US"/>
        </a:p>
      </dgm:t>
    </dgm:pt>
    <dgm:pt modelId="{D1DA6E7B-E11B-418C-921E-9C7C18171F72}" type="pres">
      <dgm:prSet presAssocID="{C41DC0D1-15AF-45F6-A972-1BC18F58366B}" presName="vert0" presStyleCnt="0">
        <dgm:presLayoutVars>
          <dgm:dir/>
          <dgm:animOne val="branch"/>
          <dgm:animLvl val="lvl"/>
        </dgm:presLayoutVars>
      </dgm:prSet>
      <dgm:spPr/>
    </dgm:pt>
    <dgm:pt modelId="{55A7DFCA-2713-4A60-BB1D-770143999819}" type="pres">
      <dgm:prSet presAssocID="{328B95C4-954E-4EB2-A1D3-0763943FBE86}" presName="thickLine" presStyleLbl="alignNode1" presStyleIdx="0" presStyleCnt="3"/>
      <dgm:spPr/>
    </dgm:pt>
    <dgm:pt modelId="{6BDEAFC0-7713-4104-A1BD-396E913FB909}" type="pres">
      <dgm:prSet presAssocID="{328B95C4-954E-4EB2-A1D3-0763943FBE86}" presName="horz1" presStyleCnt="0"/>
      <dgm:spPr/>
    </dgm:pt>
    <dgm:pt modelId="{34BB859F-95FE-4557-9310-EA262EF5AB7B}" type="pres">
      <dgm:prSet presAssocID="{328B95C4-954E-4EB2-A1D3-0763943FBE86}" presName="tx1" presStyleLbl="revTx" presStyleIdx="0" presStyleCnt="16" custScaleX="171646" custLinFactNeighborY="147"/>
      <dgm:spPr/>
    </dgm:pt>
    <dgm:pt modelId="{8797445C-F2BB-4D04-917B-7D2D7E1744DD}" type="pres">
      <dgm:prSet presAssocID="{328B95C4-954E-4EB2-A1D3-0763943FBE86}" presName="vert1" presStyleCnt="0"/>
      <dgm:spPr/>
    </dgm:pt>
    <dgm:pt modelId="{24A2AEB2-2474-4BE6-9F8F-B4F3890C39E4}" type="pres">
      <dgm:prSet presAssocID="{B3914050-0F09-4F4D-84B7-5315A0D830B2}" presName="vertSpace2a" presStyleCnt="0"/>
      <dgm:spPr/>
    </dgm:pt>
    <dgm:pt modelId="{68D210B1-88D8-4A13-8BD5-6C6DC94CCBD9}" type="pres">
      <dgm:prSet presAssocID="{B3914050-0F09-4F4D-84B7-5315A0D830B2}" presName="horz2" presStyleCnt="0"/>
      <dgm:spPr/>
    </dgm:pt>
    <dgm:pt modelId="{E0A9CB3B-FE2E-4871-9E53-8E0D77E75F52}" type="pres">
      <dgm:prSet presAssocID="{B3914050-0F09-4F4D-84B7-5315A0D830B2}" presName="horzSpace2" presStyleCnt="0"/>
      <dgm:spPr/>
    </dgm:pt>
    <dgm:pt modelId="{951B8866-6C34-43CE-B634-49EAFE03BB40}" type="pres">
      <dgm:prSet presAssocID="{B3914050-0F09-4F4D-84B7-5315A0D830B2}" presName="tx2" presStyleLbl="revTx" presStyleIdx="1" presStyleCnt="16" custLinFactNeighborY="-5469"/>
      <dgm:spPr/>
    </dgm:pt>
    <dgm:pt modelId="{32C7B7DE-D50A-4C82-ACB8-318659A631BE}" type="pres">
      <dgm:prSet presAssocID="{B3914050-0F09-4F4D-84B7-5315A0D830B2}" presName="vert2" presStyleCnt="0"/>
      <dgm:spPr/>
    </dgm:pt>
    <dgm:pt modelId="{C5AF4665-C32A-413E-843D-189BA22002E5}" type="pres">
      <dgm:prSet presAssocID="{B3914050-0F09-4F4D-84B7-5315A0D830B2}" presName="thinLine2b" presStyleLbl="callout" presStyleIdx="0" presStyleCnt="13"/>
      <dgm:spPr/>
    </dgm:pt>
    <dgm:pt modelId="{4407BD62-0221-4374-B349-AC66A02FD735}" type="pres">
      <dgm:prSet presAssocID="{B3914050-0F09-4F4D-84B7-5315A0D830B2}" presName="vertSpace2b" presStyleCnt="0"/>
      <dgm:spPr/>
    </dgm:pt>
    <dgm:pt modelId="{927A80DD-D674-4F4B-87A1-2854D23E0B7A}" type="pres">
      <dgm:prSet presAssocID="{81D5BEB2-C4BC-46CA-A5CB-98B9F3F6A5D2}" presName="horz2" presStyleCnt="0"/>
      <dgm:spPr/>
    </dgm:pt>
    <dgm:pt modelId="{DFA528E7-EE25-445E-BC06-2C0300C27664}" type="pres">
      <dgm:prSet presAssocID="{81D5BEB2-C4BC-46CA-A5CB-98B9F3F6A5D2}" presName="horzSpace2" presStyleCnt="0"/>
      <dgm:spPr/>
    </dgm:pt>
    <dgm:pt modelId="{D591C1B8-40C2-4A56-BB8E-110A1CB233F9}" type="pres">
      <dgm:prSet presAssocID="{81D5BEB2-C4BC-46CA-A5CB-98B9F3F6A5D2}" presName="tx2" presStyleLbl="revTx" presStyleIdx="2" presStyleCnt="16" custLinFactNeighborY="-5469"/>
      <dgm:spPr/>
    </dgm:pt>
    <dgm:pt modelId="{0AACD2BF-1944-4301-87EC-CEC7A76F4F45}" type="pres">
      <dgm:prSet presAssocID="{81D5BEB2-C4BC-46CA-A5CB-98B9F3F6A5D2}" presName="vert2" presStyleCnt="0"/>
      <dgm:spPr/>
    </dgm:pt>
    <dgm:pt modelId="{12ACD3AF-BEFC-47FB-87F8-5A6C47C186C1}" type="pres">
      <dgm:prSet presAssocID="{81D5BEB2-C4BC-46CA-A5CB-98B9F3F6A5D2}" presName="thinLine2b" presStyleLbl="callout" presStyleIdx="1" presStyleCnt="13"/>
      <dgm:spPr/>
    </dgm:pt>
    <dgm:pt modelId="{7CC36C4C-DA61-4268-B3B3-BCD09AE2C42E}" type="pres">
      <dgm:prSet presAssocID="{81D5BEB2-C4BC-46CA-A5CB-98B9F3F6A5D2}" presName="vertSpace2b" presStyleCnt="0"/>
      <dgm:spPr/>
    </dgm:pt>
    <dgm:pt modelId="{FAC4DE7D-C364-414A-BDA3-5632DE55F78A}" type="pres">
      <dgm:prSet presAssocID="{4817D7F4-90FE-4F73-869E-6314F103E211}" presName="horz2" presStyleCnt="0"/>
      <dgm:spPr/>
    </dgm:pt>
    <dgm:pt modelId="{7724CCFB-5F4A-4946-9B8E-5D4DC7412138}" type="pres">
      <dgm:prSet presAssocID="{4817D7F4-90FE-4F73-869E-6314F103E211}" presName="horzSpace2" presStyleCnt="0"/>
      <dgm:spPr/>
    </dgm:pt>
    <dgm:pt modelId="{CE3CFC30-DF32-47FD-9F0F-FAE2B401D307}" type="pres">
      <dgm:prSet presAssocID="{4817D7F4-90FE-4F73-869E-6314F103E211}" presName="tx2" presStyleLbl="revTx" presStyleIdx="3" presStyleCnt="16" custLinFactNeighborY="-5469"/>
      <dgm:spPr/>
    </dgm:pt>
    <dgm:pt modelId="{6E6C30AA-49C0-4508-BAEA-17AA120DC503}" type="pres">
      <dgm:prSet presAssocID="{4817D7F4-90FE-4F73-869E-6314F103E211}" presName="vert2" presStyleCnt="0"/>
      <dgm:spPr/>
    </dgm:pt>
    <dgm:pt modelId="{20BD3579-A444-41F7-B504-0C75CA272A13}" type="pres">
      <dgm:prSet presAssocID="{4817D7F4-90FE-4F73-869E-6314F103E211}" presName="thinLine2b" presStyleLbl="callout" presStyleIdx="2" presStyleCnt="13"/>
      <dgm:spPr/>
    </dgm:pt>
    <dgm:pt modelId="{BAB4019A-2E9C-49CB-9A85-72B463DFF8EA}" type="pres">
      <dgm:prSet presAssocID="{4817D7F4-90FE-4F73-869E-6314F103E211}" presName="vertSpace2b" presStyleCnt="0"/>
      <dgm:spPr/>
    </dgm:pt>
    <dgm:pt modelId="{DCE91CC5-81AA-4516-A82B-C91114C0BE01}" type="pres">
      <dgm:prSet presAssocID="{38F7084F-FC44-4C98-82D2-80C20E7BB843}" presName="thickLine" presStyleLbl="alignNode1" presStyleIdx="1" presStyleCnt="3"/>
      <dgm:spPr/>
    </dgm:pt>
    <dgm:pt modelId="{09FD77E8-4D43-436E-A26C-7192CFBF3956}" type="pres">
      <dgm:prSet presAssocID="{38F7084F-FC44-4C98-82D2-80C20E7BB843}" presName="horz1" presStyleCnt="0"/>
      <dgm:spPr/>
    </dgm:pt>
    <dgm:pt modelId="{677E43EE-5C9D-4E3F-BB89-A57829610BBF}" type="pres">
      <dgm:prSet presAssocID="{38F7084F-FC44-4C98-82D2-80C20E7BB843}" presName="tx1" presStyleLbl="revTx" presStyleIdx="4" presStyleCnt="16" custScaleX="171646" custLinFactNeighborY="147"/>
      <dgm:spPr/>
    </dgm:pt>
    <dgm:pt modelId="{C0825048-8653-4D2D-AC05-58167B47D079}" type="pres">
      <dgm:prSet presAssocID="{38F7084F-FC44-4C98-82D2-80C20E7BB843}" presName="vert1" presStyleCnt="0"/>
      <dgm:spPr/>
    </dgm:pt>
    <dgm:pt modelId="{074C0D4B-FE3C-4430-BA82-5CC8CD4F1875}" type="pres">
      <dgm:prSet presAssocID="{E918C688-5493-4310-BF86-05EABE1D18B7}" presName="vertSpace2a" presStyleCnt="0"/>
      <dgm:spPr/>
    </dgm:pt>
    <dgm:pt modelId="{D63DC96F-5DE3-4304-AC46-729910EAC185}" type="pres">
      <dgm:prSet presAssocID="{E918C688-5493-4310-BF86-05EABE1D18B7}" presName="horz2" presStyleCnt="0"/>
      <dgm:spPr/>
    </dgm:pt>
    <dgm:pt modelId="{FB94370D-EE33-45DA-AC2D-A9274B15ED9F}" type="pres">
      <dgm:prSet presAssocID="{E918C688-5493-4310-BF86-05EABE1D18B7}" presName="horzSpace2" presStyleCnt="0"/>
      <dgm:spPr/>
    </dgm:pt>
    <dgm:pt modelId="{B1435227-3A4D-4741-9A71-C570713AD99B}" type="pres">
      <dgm:prSet presAssocID="{E918C688-5493-4310-BF86-05EABE1D18B7}" presName="tx2" presStyleLbl="revTx" presStyleIdx="5" presStyleCnt="16" custLinFactNeighborY="-10853"/>
      <dgm:spPr/>
    </dgm:pt>
    <dgm:pt modelId="{0FFE9DDC-7A93-4BF9-81AC-C14B9A2CF80A}" type="pres">
      <dgm:prSet presAssocID="{E918C688-5493-4310-BF86-05EABE1D18B7}" presName="vert2" presStyleCnt="0"/>
      <dgm:spPr/>
    </dgm:pt>
    <dgm:pt modelId="{E5833CA5-5AE9-417E-B52E-3DFAD1802BE0}" type="pres">
      <dgm:prSet presAssocID="{E918C688-5493-4310-BF86-05EABE1D18B7}" presName="thinLine2b" presStyleLbl="callout" presStyleIdx="3" presStyleCnt="13"/>
      <dgm:spPr/>
    </dgm:pt>
    <dgm:pt modelId="{08AE591B-0516-46B1-B98B-605373FF6C2F}" type="pres">
      <dgm:prSet presAssocID="{E918C688-5493-4310-BF86-05EABE1D18B7}" presName="vertSpace2b" presStyleCnt="0"/>
      <dgm:spPr/>
    </dgm:pt>
    <dgm:pt modelId="{5AB0E0F2-2FED-4E56-9B97-42396F9E2D57}" type="pres">
      <dgm:prSet presAssocID="{4F0E3C88-E307-4731-A50E-6890CD0650F0}" presName="horz2" presStyleCnt="0"/>
      <dgm:spPr/>
    </dgm:pt>
    <dgm:pt modelId="{788EC05E-8A13-4F63-9AFA-69E9751E677F}" type="pres">
      <dgm:prSet presAssocID="{4F0E3C88-E307-4731-A50E-6890CD0650F0}" presName="horzSpace2" presStyleCnt="0"/>
      <dgm:spPr/>
    </dgm:pt>
    <dgm:pt modelId="{DFC1CE1F-A04B-4466-BE72-CE1DABED16AC}" type="pres">
      <dgm:prSet presAssocID="{4F0E3C88-E307-4731-A50E-6890CD0650F0}" presName="tx2" presStyleLbl="revTx" presStyleIdx="6" presStyleCnt="16"/>
      <dgm:spPr/>
    </dgm:pt>
    <dgm:pt modelId="{6B3FBCAC-8BB2-4EE1-B522-9C66D978CD8C}" type="pres">
      <dgm:prSet presAssocID="{4F0E3C88-E307-4731-A50E-6890CD0650F0}" presName="vert2" presStyleCnt="0"/>
      <dgm:spPr/>
    </dgm:pt>
    <dgm:pt modelId="{ABF01ACD-345F-4ECF-9475-418064F93C3A}" type="pres">
      <dgm:prSet presAssocID="{4F0E3C88-E307-4731-A50E-6890CD0650F0}" presName="thinLine2b" presStyleLbl="callout" presStyleIdx="4" presStyleCnt="13"/>
      <dgm:spPr/>
    </dgm:pt>
    <dgm:pt modelId="{63EAB7C9-9C81-442E-A053-DE7BFC6430FD}" type="pres">
      <dgm:prSet presAssocID="{4F0E3C88-E307-4731-A50E-6890CD0650F0}" presName="vertSpace2b" presStyleCnt="0"/>
      <dgm:spPr/>
    </dgm:pt>
    <dgm:pt modelId="{FC65108F-7B79-47C8-8560-4663E5CB063D}" type="pres">
      <dgm:prSet presAssocID="{7DCA9C5E-2A9F-4511-B84B-3A9CA890A5A0}" presName="horz2" presStyleCnt="0"/>
      <dgm:spPr/>
    </dgm:pt>
    <dgm:pt modelId="{8E7F4E44-A043-429F-80B9-BAA598D7E881}" type="pres">
      <dgm:prSet presAssocID="{7DCA9C5E-2A9F-4511-B84B-3A9CA890A5A0}" presName="horzSpace2" presStyleCnt="0"/>
      <dgm:spPr/>
    </dgm:pt>
    <dgm:pt modelId="{BB91BCDA-071E-4941-9BEB-65E350584BB0}" type="pres">
      <dgm:prSet presAssocID="{7DCA9C5E-2A9F-4511-B84B-3A9CA890A5A0}" presName="tx2" presStyleLbl="revTx" presStyleIdx="7" presStyleCnt="16"/>
      <dgm:spPr/>
    </dgm:pt>
    <dgm:pt modelId="{E40F1951-F993-463E-B67C-4A4299376B00}" type="pres">
      <dgm:prSet presAssocID="{7DCA9C5E-2A9F-4511-B84B-3A9CA890A5A0}" presName="vert2" presStyleCnt="0"/>
      <dgm:spPr/>
    </dgm:pt>
    <dgm:pt modelId="{F4CD504A-E339-49E1-AC27-066501BB310C}" type="pres">
      <dgm:prSet presAssocID="{7DCA9C5E-2A9F-4511-B84B-3A9CA890A5A0}" presName="thinLine2b" presStyleLbl="callout" presStyleIdx="5" presStyleCnt="13"/>
      <dgm:spPr/>
    </dgm:pt>
    <dgm:pt modelId="{9A806F7C-CAFD-44BD-90CF-82952A574ACF}" type="pres">
      <dgm:prSet presAssocID="{7DCA9C5E-2A9F-4511-B84B-3A9CA890A5A0}" presName="vertSpace2b" presStyleCnt="0"/>
      <dgm:spPr/>
    </dgm:pt>
    <dgm:pt modelId="{B6067CF6-5236-425B-9A71-AD7AC8EBD3C0}" type="pres">
      <dgm:prSet presAssocID="{06C446B3-C8F2-420F-9819-162AA0FC5975}" presName="horz2" presStyleCnt="0"/>
      <dgm:spPr/>
    </dgm:pt>
    <dgm:pt modelId="{4A26B481-7322-4236-AEE2-DDDBD783D03A}" type="pres">
      <dgm:prSet presAssocID="{06C446B3-C8F2-420F-9819-162AA0FC5975}" presName="horzSpace2" presStyleCnt="0"/>
      <dgm:spPr/>
    </dgm:pt>
    <dgm:pt modelId="{4BB93CB2-8750-4949-AC2B-344A3AB50007}" type="pres">
      <dgm:prSet presAssocID="{06C446B3-C8F2-420F-9819-162AA0FC5975}" presName="tx2" presStyleLbl="revTx" presStyleIdx="8" presStyleCnt="16"/>
      <dgm:spPr/>
    </dgm:pt>
    <dgm:pt modelId="{D34A399A-FD72-4133-A90E-893F237D7F0C}" type="pres">
      <dgm:prSet presAssocID="{06C446B3-C8F2-420F-9819-162AA0FC5975}" presName="vert2" presStyleCnt="0"/>
      <dgm:spPr/>
    </dgm:pt>
    <dgm:pt modelId="{0C79F33A-D010-4F04-A999-831BE1A6624B}" type="pres">
      <dgm:prSet presAssocID="{06C446B3-C8F2-420F-9819-162AA0FC5975}" presName="thinLine2b" presStyleLbl="callout" presStyleIdx="6" presStyleCnt="13"/>
      <dgm:spPr/>
    </dgm:pt>
    <dgm:pt modelId="{4082E65F-3D4B-4FF6-BA20-06EAC9A29156}" type="pres">
      <dgm:prSet presAssocID="{06C446B3-C8F2-420F-9819-162AA0FC5975}" presName="vertSpace2b" presStyleCnt="0"/>
      <dgm:spPr/>
    </dgm:pt>
    <dgm:pt modelId="{8D50BDA6-27FA-4B18-B3CF-C4D2AD496C4E}" type="pres">
      <dgm:prSet presAssocID="{2B62DE28-2AEC-414D-9994-A659C2C82841}" presName="horz2" presStyleCnt="0"/>
      <dgm:spPr/>
    </dgm:pt>
    <dgm:pt modelId="{B0817AEE-7284-4523-B869-E50C345B1C63}" type="pres">
      <dgm:prSet presAssocID="{2B62DE28-2AEC-414D-9994-A659C2C82841}" presName="horzSpace2" presStyleCnt="0"/>
      <dgm:spPr/>
    </dgm:pt>
    <dgm:pt modelId="{3A340840-5E05-4463-9B6A-032A76BF28EF}" type="pres">
      <dgm:prSet presAssocID="{2B62DE28-2AEC-414D-9994-A659C2C82841}" presName="tx2" presStyleLbl="revTx" presStyleIdx="9" presStyleCnt="16"/>
      <dgm:spPr/>
    </dgm:pt>
    <dgm:pt modelId="{FC47976B-F72A-43ED-B403-A50FBE1AE376}" type="pres">
      <dgm:prSet presAssocID="{2B62DE28-2AEC-414D-9994-A659C2C82841}" presName="vert2" presStyleCnt="0"/>
      <dgm:spPr/>
    </dgm:pt>
    <dgm:pt modelId="{8CD2F409-0BA4-423F-B573-D6BD030E0511}" type="pres">
      <dgm:prSet presAssocID="{2B62DE28-2AEC-414D-9994-A659C2C82841}" presName="thinLine2b" presStyleLbl="callout" presStyleIdx="7" presStyleCnt="13"/>
      <dgm:spPr/>
    </dgm:pt>
    <dgm:pt modelId="{24ECEB79-1975-4D96-BD3D-E28132DB87BE}" type="pres">
      <dgm:prSet presAssocID="{2B62DE28-2AEC-414D-9994-A659C2C82841}" presName="vertSpace2b" presStyleCnt="0"/>
      <dgm:spPr/>
    </dgm:pt>
    <dgm:pt modelId="{137A0007-5EA2-4FA1-8E26-7D036406C98F}" type="pres">
      <dgm:prSet presAssocID="{9EC445D7-D969-4724-9776-D4A684577369}" presName="horz2" presStyleCnt="0"/>
      <dgm:spPr/>
    </dgm:pt>
    <dgm:pt modelId="{6FE96351-546D-4C2B-8842-BA68217206E3}" type="pres">
      <dgm:prSet presAssocID="{9EC445D7-D969-4724-9776-D4A684577369}" presName="horzSpace2" presStyleCnt="0"/>
      <dgm:spPr/>
    </dgm:pt>
    <dgm:pt modelId="{F7F90B51-7629-449D-A589-E76216760632}" type="pres">
      <dgm:prSet presAssocID="{9EC445D7-D969-4724-9776-D4A684577369}" presName="tx2" presStyleLbl="revTx" presStyleIdx="10" presStyleCnt="16"/>
      <dgm:spPr/>
    </dgm:pt>
    <dgm:pt modelId="{89DECD25-1A5A-421F-A97E-F9D51A154080}" type="pres">
      <dgm:prSet presAssocID="{9EC445D7-D969-4724-9776-D4A684577369}" presName="vert2" presStyleCnt="0"/>
      <dgm:spPr/>
    </dgm:pt>
    <dgm:pt modelId="{38D8E2A2-758E-4E57-8F54-10A4EC7B6701}" type="pres">
      <dgm:prSet presAssocID="{9EC445D7-D969-4724-9776-D4A684577369}" presName="thinLine2b" presStyleLbl="callout" presStyleIdx="8" presStyleCnt="13"/>
      <dgm:spPr/>
    </dgm:pt>
    <dgm:pt modelId="{98F8A1CA-0682-4D24-A3DD-6C5D532CBBA1}" type="pres">
      <dgm:prSet presAssocID="{9EC445D7-D969-4724-9776-D4A684577369}" presName="vertSpace2b" presStyleCnt="0"/>
      <dgm:spPr/>
    </dgm:pt>
    <dgm:pt modelId="{18991688-8124-495E-9D46-05FEB5549DF6}" type="pres">
      <dgm:prSet presAssocID="{3FCA951E-3F24-479F-ABC1-99DF6F633E44}" presName="thickLine" presStyleLbl="alignNode1" presStyleIdx="2" presStyleCnt="3"/>
      <dgm:spPr/>
    </dgm:pt>
    <dgm:pt modelId="{24B5BA2B-AE58-4DAB-9472-F6A6DE7356E4}" type="pres">
      <dgm:prSet presAssocID="{3FCA951E-3F24-479F-ABC1-99DF6F633E44}" presName="horz1" presStyleCnt="0"/>
      <dgm:spPr/>
    </dgm:pt>
    <dgm:pt modelId="{6C8B0432-CDAF-4390-8061-E833F07D1779}" type="pres">
      <dgm:prSet presAssocID="{3FCA951E-3F24-479F-ABC1-99DF6F633E44}" presName="tx1" presStyleLbl="revTx" presStyleIdx="11" presStyleCnt="16" custScaleX="171646" custLinFactNeighborY="147"/>
      <dgm:spPr/>
    </dgm:pt>
    <dgm:pt modelId="{DD5F0159-F440-499E-982B-16D1D453F823}" type="pres">
      <dgm:prSet presAssocID="{3FCA951E-3F24-479F-ABC1-99DF6F633E44}" presName="vert1" presStyleCnt="0"/>
      <dgm:spPr/>
    </dgm:pt>
    <dgm:pt modelId="{284B5570-1768-4814-92D0-A9F7544681A8}" type="pres">
      <dgm:prSet presAssocID="{4DE8AF1D-017E-4890-9421-D3EF9E899DB7}" presName="vertSpace2a" presStyleCnt="0"/>
      <dgm:spPr/>
    </dgm:pt>
    <dgm:pt modelId="{595A3BBE-8251-4DC6-8E05-65A61C81A7E9}" type="pres">
      <dgm:prSet presAssocID="{4DE8AF1D-017E-4890-9421-D3EF9E899DB7}" presName="horz2" presStyleCnt="0"/>
      <dgm:spPr/>
    </dgm:pt>
    <dgm:pt modelId="{B5A035B5-0B20-4DE3-8DC7-79B49112344E}" type="pres">
      <dgm:prSet presAssocID="{4DE8AF1D-017E-4890-9421-D3EF9E899DB7}" presName="horzSpace2" presStyleCnt="0"/>
      <dgm:spPr/>
    </dgm:pt>
    <dgm:pt modelId="{27235612-8915-4A33-8484-48635B0792D4}" type="pres">
      <dgm:prSet presAssocID="{4DE8AF1D-017E-4890-9421-D3EF9E899DB7}" presName="tx2" presStyleLbl="revTx" presStyleIdx="12" presStyleCnt="16"/>
      <dgm:spPr/>
    </dgm:pt>
    <dgm:pt modelId="{F5147629-F104-4C93-A912-E43F79C157A1}" type="pres">
      <dgm:prSet presAssocID="{4DE8AF1D-017E-4890-9421-D3EF9E899DB7}" presName="vert2" presStyleCnt="0"/>
      <dgm:spPr/>
    </dgm:pt>
    <dgm:pt modelId="{7D42D6F0-C5FA-432C-B55B-540681ABA9EA}" type="pres">
      <dgm:prSet presAssocID="{4DE8AF1D-017E-4890-9421-D3EF9E899DB7}" presName="thinLine2b" presStyleLbl="callout" presStyleIdx="9" presStyleCnt="13"/>
      <dgm:spPr/>
    </dgm:pt>
    <dgm:pt modelId="{71BD1B1A-56FE-4E27-A1A7-E0D1E15E7200}" type="pres">
      <dgm:prSet presAssocID="{4DE8AF1D-017E-4890-9421-D3EF9E899DB7}" presName="vertSpace2b" presStyleCnt="0"/>
      <dgm:spPr/>
    </dgm:pt>
    <dgm:pt modelId="{0E1BF209-FFAD-41EB-90AA-82740417F8EE}" type="pres">
      <dgm:prSet presAssocID="{42EF5F48-6BE1-4445-9357-18496C27AF20}" presName="horz2" presStyleCnt="0"/>
      <dgm:spPr/>
    </dgm:pt>
    <dgm:pt modelId="{D28C4C69-F0B8-45E8-85D6-87A766C00517}" type="pres">
      <dgm:prSet presAssocID="{42EF5F48-6BE1-4445-9357-18496C27AF20}" presName="horzSpace2" presStyleCnt="0"/>
      <dgm:spPr/>
    </dgm:pt>
    <dgm:pt modelId="{57201FB3-9AFD-48BC-8450-B1278894C1CC}" type="pres">
      <dgm:prSet presAssocID="{42EF5F48-6BE1-4445-9357-18496C27AF20}" presName="tx2" presStyleLbl="revTx" presStyleIdx="13" presStyleCnt="16"/>
      <dgm:spPr/>
    </dgm:pt>
    <dgm:pt modelId="{369E4B68-6F9E-4669-BB7F-242FC49AB90E}" type="pres">
      <dgm:prSet presAssocID="{42EF5F48-6BE1-4445-9357-18496C27AF20}" presName="vert2" presStyleCnt="0"/>
      <dgm:spPr/>
    </dgm:pt>
    <dgm:pt modelId="{62FF526E-6581-4EA6-AD00-B5E14E4CE1F7}" type="pres">
      <dgm:prSet presAssocID="{42EF5F48-6BE1-4445-9357-18496C27AF20}" presName="thinLine2b" presStyleLbl="callout" presStyleIdx="10" presStyleCnt="13"/>
      <dgm:spPr/>
    </dgm:pt>
    <dgm:pt modelId="{CA9A2381-2EBF-420D-B02C-9BFDCFDB053A}" type="pres">
      <dgm:prSet presAssocID="{42EF5F48-6BE1-4445-9357-18496C27AF20}" presName="vertSpace2b" presStyleCnt="0"/>
      <dgm:spPr/>
    </dgm:pt>
    <dgm:pt modelId="{FB2CB12F-0A1A-4C0E-AE49-7DA7047B5120}" type="pres">
      <dgm:prSet presAssocID="{2E123093-398A-493E-8442-8E15933D7CCB}" presName="horz2" presStyleCnt="0"/>
      <dgm:spPr/>
    </dgm:pt>
    <dgm:pt modelId="{721EEAE9-B10A-4FBC-98C4-6A09918E3D7E}" type="pres">
      <dgm:prSet presAssocID="{2E123093-398A-493E-8442-8E15933D7CCB}" presName="horzSpace2" presStyleCnt="0"/>
      <dgm:spPr/>
    </dgm:pt>
    <dgm:pt modelId="{DE8FA17C-98D0-4A57-BBD7-3C8F05CB4987}" type="pres">
      <dgm:prSet presAssocID="{2E123093-398A-493E-8442-8E15933D7CCB}" presName="tx2" presStyleLbl="revTx" presStyleIdx="14" presStyleCnt="16"/>
      <dgm:spPr/>
    </dgm:pt>
    <dgm:pt modelId="{1F70FB53-74B9-4D37-861B-68162078F37F}" type="pres">
      <dgm:prSet presAssocID="{2E123093-398A-493E-8442-8E15933D7CCB}" presName="vert2" presStyleCnt="0"/>
      <dgm:spPr/>
    </dgm:pt>
    <dgm:pt modelId="{B65345D0-7B4B-45CB-B3C6-911475010F3E}" type="pres">
      <dgm:prSet presAssocID="{2E123093-398A-493E-8442-8E15933D7CCB}" presName="thinLine2b" presStyleLbl="callout" presStyleIdx="11" presStyleCnt="13"/>
      <dgm:spPr/>
    </dgm:pt>
    <dgm:pt modelId="{C8419808-B16A-4AA0-940C-8DBB72BF9BE1}" type="pres">
      <dgm:prSet presAssocID="{2E123093-398A-493E-8442-8E15933D7CCB}" presName="vertSpace2b" presStyleCnt="0"/>
      <dgm:spPr/>
    </dgm:pt>
    <dgm:pt modelId="{13D46EEA-13B5-4DC2-AA17-763EF10ED98A}" type="pres">
      <dgm:prSet presAssocID="{7406E78F-16D8-411C-B1D1-964EA5721202}" presName="horz2" presStyleCnt="0"/>
      <dgm:spPr/>
    </dgm:pt>
    <dgm:pt modelId="{18962095-B0D1-4F94-A416-42838A9649E9}" type="pres">
      <dgm:prSet presAssocID="{7406E78F-16D8-411C-B1D1-964EA5721202}" presName="horzSpace2" presStyleCnt="0"/>
      <dgm:spPr/>
    </dgm:pt>
    <dgm:pt modelId="{9133AC2C-CAE3-45E7-BBCC-3F34BD976FF9}" type="pres">
      <dgm:prSet presAssocID="{7406E78F-16D8-411C-B1D1-964EA5721202}" presName="tx2" presStyleLbl="revTx" presStyleIdx="15" presStyleCnt="16"/>
      <dgm:spPr/>
    </dgm:pt>
    <dgm:pt modelId="{0D08331B-3732-44E4-BD92-BDDBAE377E97}" type="pres">
      <dgm:prSet presAssocID="{7406E78F-16D8-411C-B1D1-964EA5721202}" presName="vert2" presStyleCnt="0"/>
      <dgm:spPr/>
    </dgm:pt>
    <dgm:pt modelId="{9879072C-79D4-45DA-BF92-587A10044E10}" type="pres">
      <dgm:prSet presAssocID="{7406E78F-16D8-411C-B1D1-964EA5721202}" presName="thinLine2b" presStyleLbl="callout" presStyleIdx="12" presStyleCnt="13"/>
      <dgm:spPr/>
    </dgm:pt>
    <dgm:pt modelId="{A0F1BBAA-C95B-4AC3-A0B2-AE687335BAF3}" type="pres">
      <dgm:prSet presAssocID="{7406E78F-16D8-411C-B1D1-964EA5721202}" presName="vertSpace2b" presStyleCnt="0"/>
      <dgm:spPr/>
    </dgm:pt>
  </dgm:ptLst>
  <dgm:cxnLst>
    <dgm:cxn modelId="{AB93CF07-7855-4A8C-A8C2-EF6813EA733E}" type="presOf" srcId="{7406E78F-16D8-411C-B1D1-964EA5721202}" destId="{9133AC2C-CAE3-45E7-BBCC-3F34BD976FF9}" srcOrd="0" destOrd="0" presId="urn:microsoft.com/office/officeart/2008/layout/LinedList"/>
    <dgm:cxn modelId="{01898A0E-08A6-423D-B27E-AA3B16F6EF43}" srcId="{3FCA951E-3F24-479F-ABC1-99DF6F633E44}" destId="{4DE8AF1D-017E-4890-9421-D3EF9E899DB7}" srcOrd="0" destOrd="0" parTransId="{455AC6A3-8C6B-4989-9614-0D0E70E8481D}" sibTransId="{4C1A97B6-C706-43E9-9407-23DB5FC679BE}"/>
    <dgm:cxn modelId="{F0607224-36CE-4E97-AFFC-FEDC9C06057E}" srcId="{38F7084F-FC44-4C98-82D2-80C20E7BB843}" destId="{E918C688-5493-4310-BF86-05EABE1D18B7}" srcOrd="0" destOrd="0" parTransId="{DD4F3A41-796A-4F91-8922-A2945E602E9E}" sibTransId="{FA8082A7-362B-4A45-8E09-874269709447}"/>
    <dgm:cxn modelId="{39F35525-6299-487A-8A9A-BEBF376BFA1A}" srcId="{3FCA951E-3F24-479F-ABC1-99DF6F633E44}" destId="{7406E78F-16D8-411C-B1D1-964EA5721202}" srcOrd="3" destOrd="0" parTransId="{19AC78F2-2EE4-4051-AF01-EBA59879A4CE}" sibTransId="{01DAEC9F-F3D2-4696-AAB2-532FEC99E60B}"/>
    <dgm:cxn modelId="{E02CC530-563E-40A3-BAC6-6411F4E722C2}" type="presOf" srcId="{81D5BEB2-C4BC-46CA-A5CB-98B9F3F6A5D2}" destId="{D591C1B8-40C2-4A56-BB8E-110A1CB233F9}" srcOrd="0" destOrd="0" presId="urn:microsoft.com/office/officeart/2008/layout/LinedList"/>
    <dgm:cxn modelId="{2632AA3C-DE50-418E-90C4-6AEC31439293}" type="presOf" srcId="{C41DC0D1-15AF-45F6-A972-1BC18F58366B}" destId="{D1DA6E7B-E11B-418C-921E-9C7C18171F72}" srcOrd="0" destOrd="0" presId="urn:microsoft.com/office/officeart/2008/layout/LinedList"/>
    <dgm:cxn modelId="{5CE83E40-D308-4C7B-A513-B042642C213C}" type="presOf" srcId="{4F0E3C88-E307-4731-A50E-6890CD0650F0}" destId="{DFC1CE1F-A04B-4466-BE72-CE1DABED16AC}" srcOrd="0" destOrd="0" presId="urn:microsoft.com/office/officeart/2008/layout/LinedList"/>
    <dgm:cxn modelId="{0C59B640-C4BE-41AB-926E-48CCBF2BC327}" type="presOf" srcId="{06C446B3-C8F2-420F-9819-162AA0FC5975}" destId="{4BB93CB2-8750-4949-AC2B-344A3AB50007}" srcOrd="0" destOrd="0" presId="urn:microsoft.com/office/officeart/2008/layout/LinedList"/>
    <dgm:cxn modelId="{FD9E8541-FFDA-4EAF-BC5C-09164F4EFE1C}" srcId="{C41DC0D1-15AF-45F6-A972-1BC18F58366B}" destId="{38F7084F-FC44-4C98-82D2-80C20E7BB843}" srcOrd="1" destOrd="0" parTransId="{9888D8E9-0BC3-44FD-8B79-5A23B66AF4B1}" sibTransId="{7CB0DE3E-73C4-4677-9F26-8C99911CE283}"/>
    <dgm:cxn modelId="{3CBBAB68-31D1-4DA4-A878-B643892A76BB}" srcId="{3FCA951E-3F24-479F-ABC1-99DF6F633E44}" destId="{42EF5F48-6BE1-4445-9357-18496C27AF20}" srcOrd="1" destOrd="0" parTransId="{597BC645-6100-489B-BE90-93A261AF8370}" sibTransId="{8E63667D-0C6C-4510-95A2-24275CCB18B0}"/>
    <dgm:cxn modelId="{E5B7A069-2227-4410-AAA1-C99D1B90EBD2}" type="presOf" srcId="{7DCA9C5E-2A9F-4511-B84B-3A9CA890A5A0}" destId="{BB91BCDA-071E-4941-9BEB-65E350584BB0}" srcOrd="0" destOrd="0" presId="urn:microsoft.com/office/officeart/2008/layout/LinedList"/>
    <dgm:cxn modelId="{C3B4306B-09C9-4955-9A9A-BEC57BF1C53A}" type="presOf" srcId="{4817D7F4-90FE-4F73-869E-6314F103E211}" destId="{CE3CFC30-DF32-47FD-9F0F-FAE2B401D307}" srcOrd="0" destOrd="0" presId="urn:microsoft.com/office/officeart/2008/layout/LinedList"/>
    <dgm:cxn modelId="{9B3BAF4C-72A4-4D94-BA99-B7B2F1A4D19C}" srcId="{38F7084F-FC44-4C98-82D2-80C20E7BB843}" destId="{7DCA9C5E-2A9F-4511-B84B-3A9CA890A5A0}" srcOrd="2" destOrd="0" parTransId="{761A0935-2451-40D4-A9A1-3427D2784FEA}" sibTransId="{DE0EF955-7272-4D84-A513-AAF19AA4F06C}"/>
    <dgm:cxn modelId="{B65E204F-B973-4A9B-B8B2-06644CE9B115}" type="presOf" srcId="{2E123093-398A-493E-8442-8E15933D7CCB}" destId="{DE8FA17C-98D0-4A57-BBD7-3C8F05CB4987}" srcOrd="0" destOrd="0" presId="urn:microsoft.com/office/officeart/2008/layout/LinedList"/>
    <dgm:cxn modelId="{519EE652-219F-4BAA-8F78-CD7F69801D83}" type="presOf" srcId="{B3914050-0F09-4F4D-84B7-5315A0D830B2}" destId="{951B8866-6C34-43CE-B634-49EAFE03BB40}" srcOrd="0" destOrd="0" presId="urn:microsoft.com/office/officeart/2008/layout/LinedList"/>
    <dgm:cxn modelId="{0C76B257-FDEB-4AEE-A253-A827D06D8527}" type="presOf" srcId="{3FCA951E-3F24-479F-ABC1-99DF6F633E44}" destId="{6C8B0432-CDAF-4390-8061-E833F07D1779}" srcOrd="0" destOrd="0" presId="urn:microsoft.com/office/officeart/2008/layout/LinedList"/>
    <dgm:cxn modelId="{46697378-562A-4A77-A34A-01E3DD3BA8B6}" srcId="{38F7084F-FC44-4C98-82D2-80C20E7BB843}" destId="{9EC445D7-D969-4724-9776-D4A684577369}" srcOrd="5" destOrd="0" parTransId="{51FA48B8-547C-4C8F-840B-1F60ED120DF8}" sibTransId="{6427E659-5AFB-4C75-9DFE-FEE4992E08A2}"/>
    <dgm:cxn modelId="{42174459-A3E0-404C-A691-93EB25ECC054}" type="presOf" srcId="{42EF5F48-6BE1-4445-9357-18496C27AF20}" destId="{57201FB3-9AFD-48BC-8450-B1278894C1CC}" srcOrd="0" destOrd="0" presId="urn:microsoft.com/office/officeart/2008/layout/LinedList"/>
    <dgm:cxn modelId="{7BC78679-7157-498A-9500-05A9231C0C4F}" srcId="{C41DC0D1-15AF-45F6-A972-1BC18F58366B}" destId="{3FCA951E-3F24-479F-ABC1-99DF6F633E44}" srcOrd="2" destOrd="0" parTransId="{AC38F98A-C7E1-44D4-8499-4F4484C19DCE}" sibTransId="{AA91D7EF-EF51-46E3-9884-156A7123E546}"/>
    <dgm:cxn modelId="{756FA68B-7CD0-4A24-99AB-1195755433E4}" srcId="{C41DC0D1-15AF-45F6-A972-1BC18F58366B}" destId="{328B95C4-954E-4EB2-A1D3-0763943FBE86}" srcOrd="0" destOrd="0" parTransId="{8FC48974-A51C-4F47-B992-2F6DBE3BDECD}" sibTransId="{74B7F33A-2C89-4B04-8F45-17877041E5E6}"/>
    <dgm:cxn modelId="{B4041C90-D507-48B2-BF53-ACF408C0BE13}" type="presOf" srcId="{38F7084F-FC44-4C98-82D2-80C20E7BB843}" destId="{677E43EE-5C9D-4E3F-BB89-A57829610BBF}" srcOrd="0" destOrd="0" presId="urn:microsoft.com/office/officeart/2008/layout/LinedList"/>
    <dgm:cxn modelId="{C6BBA091-AF9D-4613-99A8-F0D96D71A00B}" type="presOf" srcId="{4DE8AF1D-017E-4890-9421-D3EF9E899DB7}" destId="{27235612-8915-4A33-8484-48635B0792D4}" srcOrd="0" destOrd="0" presId="urn:microsoft.com/office/officeart/2008/layout/LinedList"/>
    <dgm:cxn modelId="{6F4A3B99-A672-479C-BF73-F84080CD627C}" srcId="{3FCA951E-3F24-479F-ABC1-99DF6F633E44}" destId="{2E123093-398A-493E-8442-8E15933D7CCB}" srcOrd="2" destOrd="0" parTransId="{3EE50227-FB90-4CEE-9204-E4A0FFEF818F}" sibTransId="{2A38169C-668A-4C6A-A598-5F4534E21CF1}"/>
    <dgm:cxn modelId="{97A0E49C-EF38-4041-BF63-4840BED16F7D}" type="presOf" srcId="{2B62DE28-2AEC-414D-9994-A659C2C82841}" destId="{3A340840-5E05-4463-9B6A-032A76BF28EF}" srcOrd="0" destOrd="0" presId="urn:microsoft.com/office/officeart/2008/layout/LinedList"/>
    <dgm:cxn modelId="{D9DE909F-99DD-45F6-9F7D-42C63ECE1A0B}" srcId="{328B95C4-954E-4EB2-A1D3-0763943FBE86}" destId="{B3914050-0F09-4F4D-84B7-5315A0D830B2}" srcOrd="0" destOrd="0" parTransId="{5350F473-108E-4021-9D66-11A3E07A06E7}" sibTransId="{7EE012A8-33ED-4B58-B780-4B2E4755960A}"/>
    <dgm:cxn modelId="{A6F6EDAB-46CF-45F8-A09B-8A0F1AD3B37A}" srcId="{38F7084F-FC44-4C98-82D2-80C20E7BB843}" destId="{4F0E3C88-E307-4731-A50E-6890CD0650F0}" srcOrd="1" destOrd="0" parTransId="{CF7911A7-974D-44AE-AE81-52F2E9442890}" sibTransId="{34CF4F53-36D3-41A2-90DE-54B7F620174F}"/>
    <dgm:cxn modelId="{831F6DC5-5619-44C7-916D-1C73FBAECB6B}" type="presOf" srcId="{9EC445D7-D969-4724-9776-D4A684577369}" destId="{F7F90B51-7629-449D-A589-E76216760632}" srcOrd="0" destOrd="0" presId="urn:microsoft.com/office/officeart/2008/layout/LinedList"/>
    <dgm:cxn modelId="{3BE6D0CF-9E7A-4318-8AD9-D8EACBF1A7CF}" srcId="{38F7084F-FC44-4C98-82D2-80C20E7BB843}" destId="{06C446B3-C8F2-420F-9819-162AA0FC5975}" srcOrd="3" destOrd="0" parTransId="{6D38C088-939C-45B4-9F61-BFC58E34C484}" sibTransId="{EAA10B0D-9B9A-4F86-8B6C-7814FF7DAF6E}"/>
    <dgm:cxn modelId="{469F1BD7-0218-4A7F-B5C0-5DB32C61D6CC}" srcId="{328B95C4-954E-4EB2-A1D3-0763943FBE86}" destId="{4817D7F4-90FE-4F73-869E-6314F103E211}" srcOrd="2" destOrd="0" parTransId="{91708672-5282-4F2A-A9A6-DCB644B55822}" sibTransId="{2DBC1EB3-94F9-4C35-9B30-38FC49A93BE9}"/>
    <dgm:cxn modelId="{C32488E0-EF91-4690-9271-B520480C1AD2}" type="presOf" srcId="{E918C688-5493-4310-BF86-05EABE1D18B7}" destId="{B1435227-3A4D-4741-9A71-C570713AD99B}" srcOrd="0" destOrd="0" presId="urn:microsoft.com/office/officeart/2008/layout/LinedList"/>
    <dgm:cxn modelId="{1F3710EA-77CE-45DC-B42A-7F16779DF78F}" srcId="{38F7084F-FC44-4C98-82D2-80C20E7BB843}" destId="{2B62DE28-2AEC-414D-9994-A659C2C82841}" srcOrd="4" destOrd="0" parTransId="{F0A46A77-1693-4A06-A398-90B015AF0D6F}" sibTransId="{2DB75B7F-8870-4931-96CC-CCBBD13075AC}"/>
    <dgm:cxn modelId="{E62B1BEC-7E58-42D5-88F1-229382488531}" type="presOf" srcId="{328B95C4-954E-4EB2-A1D3-0763943FBE86}" destId="{34BB859F-95FE-4557-9310-EA262EF5AB7B}" srcOrd="0" destOrd="0" presId="urn:microsoft.com/office/officeart/2008/layout/LinedList"/>
    <dgm:cxn modelId="{78846EF4-34EC-479B-9B91-866D787471A1}" srcId="{328B95C4-954E-4EB2-A1D3-0763943FBE86}" destId="{81D5BEB2-C4BC-46CA-A5CB-98B9F3F6A5D2}" srcOrd="1" destOrd="0" parTransId="{E33D0D86-9B0D-411A-B6D0-487D78B2D61F}" sibTransId="{978E7827-9A45-45FE-969D-2B60708A4DFE}"/>
    <dgm:cxn modelId="{0D48D49D-A598-47EF-86D1-D1CF9E1072BB}" type="presParOf" srcId="{D1DA6E7B-E11B-418C-921E-9C7C18171F72}" destId="{55A7DFCA-2713-4A60-BB1D-770143999819}" srcOrd="0" destOrd="0" presId="urn:microsoft.com/office/officeart/2008/layout/LinedList"/>
    <dgm:cxn modelId="{C3C32DA0-3194-454B-A7CF-42ED3BD9C193}" type="presParOf" srcId="{D1DA6E7B-E11B-418C-921E-9C7C18171F72}" destId="{6BDEAFC0-7713-4104-A1BD-396E913FB909}" srcOrd="1" destOrd="0" presId="urn:microsoft.com/office/officeart/2008/layout/LinedList"/>
    <dgm:cxn modelId="{F1626ACB-7C80-4D6E-8B52-72F2B327A81D}" type="presParOf" srcId="{6BDEAFC0-7713-4104-A1BD-396E913FB909}" destId="{34BB859F-95FE-4557-9310-EA262EF5AB7B}" srcOrd="0" destOrd="0" presId="urn:microsoft.com/office/officeart/2008/layout/LinedList"/>
    <dgm:cxn modelId="{9D6CB043-D099-4853-8D73-3480B9A704D6}" type="presParOf" srcId="{6BDEAFC0-7713-4104-A1BD-396E913FB909}" destId="{8797445C-F2BB-4D04-917B-7D2D7E1744DD}" srcOrd="1" destOrd="0" presId="urn:microsoft.com/office/officeart/2008/layout/LinedList"/>
    <dgm:cxn modelId="{A1EEE293-C620-4F4D-9856-CD5AC0D63CB7}" type="presParOf" srcId="{8797445C-F2BB-4D04-917B-7D2D7E1744DD}" destId="{24A2AEB2-2474-4BE6-9F8F-B4F3890C39E4}" srcOrd="0" destOrd="0" presId="urn:microsoft.com/office/officeart/2008/layout/LinedList"/>
    <dgm:cxn modelId="{51D5546F-6A8C-48F2-A9ED-2DC07592BC08}" type="presParOf" srcId="{8797445C-F2BB-4D04-917B-7D2D7E1744DD}" destId="{68D210B1-88D8-4A13-8BD5-6C6DC94CCBD9}" srcOrd="1" destOrd="0" presId="urn:microsoft.com/office/officeart/2008/layout/LinedList"/>
    <dgm:cxn modelId="{80154B26-3C94-4582-9C4B-81419B2AC0FD}" type="presParOf" srcId="{68D210B1-88D8-4A13-8BD5-6C6DC94CCBD9}" destId="{E0A9CB3B-FE2E-4871-9E53-8E0D77E75F52}" srcOrd="0" destOrd="0" presId="urn:microsoft.com/office/officeart/2008/layout/LinedList"/>
    <dgm:cxn modelId="{116E597D-0750-4840-A91E-CA1CCCB1F024}" type="presParOf" srcId="{68D210B1-88D8-4A13-8BD5-6C6DC94CCBD9}" destId="{951B8866-6C34-43CE-B634-49EAFE03BB40}" srcOrd="1" destOrd="0" presId="urn:microsoft.com/office/officeart/2008/layout/LinedList"/>
    <dgm:cxn modelId="{EB444736-3DDB-41A7-8816-C40BA2FE48B7}" type="presParOf" srcId="{68D210B1-88D8-4A13-8BD5-6C6DC94CCBD9}" destId="{32C7B7DE-D50A-4C82-ACB8-318659A631BE}" srcOrd="2" destOrd="0" presId="urn:microsoft.com/office/officeart/2008/layout/LinedList"/>
    <dgm:cxn modelId="{2E09EE48-9EFB-41A3-BBD0-386879E8D7D6}" type="presParOf" srcId="{8797445C-F2BB-4D04-917B-7D2D7E1744DD}" destId="{C5AF4665-C32A-413E-843D-189BA22002E5}" srcOrd="2" destOrd="0" presId="urn:microsoft.com/office/officeart/2008/layout/LinedList"/>
    <dgm:cxn modelId="{097D5E73-F48A-4B7C-91F0-E730A27BD571}" type="presParOf" srcId="{8797445C-F2BB-4D04-917B-7D2D7E1744DD}" destId="{4407BD62-0221-4374-B349-AC66A02FD735}" srcOrd="3" destOrd="0" presId="urn:microsoft.com/office/officeart/2008/layout/LinedList"/>
    <dgm:cxn modelId="{FC4FB69A-96A3-4C9F-A8C7-5B017FBE91FB}" type="presParOf" srcId="{8797445C-F2BB-4D04-917B-7D2D7E1744DD}" destId="{927A80DD-D674-4F4B-87A1-2854D23E0B7A}" srcOrd="4" destOrd="0" presId="urn:microsoft.com/office/officeart/2008/layout/LinedList"/>
    <dgm:cxn modelId="{1764E4C0-86E0-4033-9801-0D09348D3552}" type="presParOf" srcId="{927A80DD-D674-4F4B-87A1-2854D23E0B7A}" destId="{DFA528E7-EE25-445E-BC06-2C0300C27664}" srcOrd="0" destOrd="0" presId="urn:microsoft.com/office/officeart/2008/layout/LinedList"/>
    <dgm:cxn modelId="{2C976063-7347-49B1-A9A7-7EBC604679BE}" type="presParOf" srcId="{927A80DD-D674-4F4B-87A1-2854D23E0B7A}" destId="{D591C1B8-40C2-4A56-BB8E-110A1CB233F9}" srcOrd="1" destOrd="0" presId="urn:microsoft.com/office/officeart/2008/layout/LinedList"/>
    <dgm:cxn modelId="{9CBFF4D7-7DB6-409E-9579-DEA4BCDA8B3C}" type="presParOf" srcId="{927A80DD-D674-4F4B-87A1-2854D23E0B7A}" destId="{0AACD2BF-1944-4301-87EC-CEC7A76F4F45}" srcOrd="2" destOrd="0" presId="urn:microsoft.com/office/officeart/2008/layout/LinedList"/>
    <dgm:cxn modelId="{E39CA80A-769C-47E0-A522-E0A0F5FF545B}" type="presParOf" srcId="{8797445C-F2BB-4D04-917B-7D2D7E1744DD}" destId="{12ACD3AF-BEFC-47FB-87F8-5A6C47C186C1}" srcOrd="5" destOrd="0" presId="urn:microsoft.com/office/officeart/2008/layout/LinedList"/>
    <dgm:cxn modelId="{57ED33B9-923A-47BF-A743-CAF37DCD7E7C}" type="presParOf" srcId="{8797445C-F2BB-4D04-917B-7D2D7E1744DD}" destId="{7CC36C4C-DA61-4268-B3B3-BCD09AE2C42E}" srcOrd="6" destOrd="0" presId="urn:microsoft.com/office/officeart/2008/layout/LinedList"/>
    <dgm:cxn modelId="{D2E73202-DABE-45FD-B49E-36B83330E196}" type="presParOf" srcId="{8797445C-F2BB-4D04-917B-7D2D7E1744DD}" destId="{FAC4DE7D-C364-414A-BDA3-5632DE55F78A}" srcOrd="7" destOrd="0" presId="urn:microsoft.com/office/officeart/2008/layout/LinedList"/>
    <dgm:cxn modelId="{4732513F-0E4E-469F-A3D7-FAF90925F597}" type="presParOf" srcId="{FAC4DE7D-C364-414A-BDA3-5632DE55F78A}" destId="{7724CCFB-5F4A-4946-9B8E-5D4DC7412138}" srcOrd="0" destOrd="0" presId="urn:microsoft.com/office/officeart/2008/layout/LinedList"/>
    <dgm:cxn modelId="{107BCE1C-3A74-4BB4-AA43-61BA1B131ACB}" type="presParOf" srcId="{FAC4DE7D-C364-414A-BDA3-5632DE55F78A}" destId="{CE3CFC30-DF32-47FD-9F0F-FAE2B401D307}" srcOrd="1" destOrd="0" presId="urn:microsoft.com/office/officeart/2008/layout/LinedList"/>
    <dgm:cxn modelId="{D7AAB7FB-B197-435D-BFDA-CA03DBA239D8}" type="presParOf" srcId="{FAC4DE7D-C364-414A-BDA3-5632DE55F78A}" destId="{6E6C30AA-49C0-4508-BAEA-17AA120DC503}" srcOrd="2" destOrd="0" presId="urn:microsoft.com/office/officeart/2008/layout/LinedList"/>
    <dgm:cxn modelId="{5A13296C-A613-42FC-9A23-8CD1FD84CD06}" type="presParOf" srcId="{8797445C-F2BB-4D04-917B-7D2D7E1744DD}" destId="{20BD3579-A444-41F7-B504-0C75CA272A13}" srcOrd="8" destOrd="0" presId="urn:microsoft.com/office/officeart/2008/layout/LinedList"/>
    <dgm:cxn modelId="{D0839CDB-22B4-4D42-A7E5-22594490FD64}" type="presParOf" srcId="{8797445C-F2BB-4D04-917B-7D2D7E1744DD}" destId="{BAB4019A-2E9C-49CB-9A85-72B463DFF8EA}" srcOrd="9" destOrd="0" presId="urn:microsoft.com/office/officeart/2008/layout/LinedList"/>
    <dgm:cxn modelId="{8FD35DA4-CBDE-4C0A-97E8-D1C48044FFE5}" type="presParOf" srcId="{D1DA6E7B-E11B-418C-921E-9C7C18171F72}" destId="{DCE91CC5-81AA-4516-A82B-C91114C0BE01}" srcOrd="2" destOrd="0" presId="urn:microsoft.com/office/officeart/2008/layout/LinedList"/>
    <dgm:cxn modelId="{394F3EFC-B944-4FF4-A7BA-507C8877A0D7}" type="presParOf" srcId="{D1DA6E7B-E11B-418C-921E-9C7C18171F72}" destId="{09FD77E8-4D43-436E-A26C-7192CFBF3956}" srcOrd="3" destOrd="0" presId="urn:microsoft.com/office/officeart/2008/layout/LinedList"/>
    <dgm:cxn modelId="{AAA8103E-8917-40A5-9CC1-A1E9C65E4543}" type="presParOf" srcId="{09FD77E8-4D43-436E-A26C-7192CFBF3956}" destId="{677E43EE-5C9D-4E3F-BB89-A57829610BBF}" srcOrd="0" destOrd="0" presId="urn:microsoft.com/office/officeart/2008/layout/LinedList"/>
    <dgm:cxn modelId="{5E8DB536-626A-486C-BFD1-649E485C5656}" type="presParOf" srcId="{09FD77E8-4D43-436E-A26C-7192CFBF3956}" destId="{C0825048-8653-4D2D-AC05-58167B47D079}" srcOrd="1" destOrd="0" presId="urn:microsoft.com/office/officeart/2008/layout/LinedList"/>
    <dgm:cxn modelId="{9B0547B2-C9FE-44B7-AA71-28E1679197B2}" type="presParOf" srcId="{C0825048-8653-4D2D-AC05-58167B47D079}" destId="{074C0D4B-FE3C-4430-BA82-5CC8CD4F1875}" srcOrd="0" destOrd="0" presId="urn:microsoft.com/office/officeart/2008/layout/LinedList"/>
    <dgm:cxn modelId="{8DEAB58F-6408-47DE-A5DA-10720A658BEE}" type="presParOf" srcId="{C0825048-8653-4D2D-AC05-58167B47D079}" destId="{D63DC96F-5DE3-4304-AC46-729910EAC185}" srcOrd="1" destOrd="0" presId="urn:microsoft.com/office/officeart/2008/layout/LinedList"/>
    <dgm:cxn modelId="{BCB00574-A882-42A8-BC9A-9371CAE4E4F0}" type="presParOf" srcId="{D63DC96F-5DE3-4304-AC46-729910EAC185}" destId="{FB94370D-EE33-45DA-AC2D-A9274B15ED9F}" srcOrd="0" destOrd="0" presId="urn:microsoft.com/office/officeart/2008/layout/LinedList"/>
    <dgm:cxn modelId="{D045BE66-E5B5-4376-BE0D-496B524370F6}" type="presParOf" srcId="{D63DC96F-5DE3-4304-AC46-729910EAC185}" destId="{B1435227-3A4D-4741-9A71-C570713AD99B}" srcOrd="1" destOrd="0" presId="urn:microsoft.com/office/officeart/2008/layout/LinedList"/>
    <dgm:cxn modelId="{7B0B9DA4-F720-4543-9E0D-2580080C6E0D}" type="presParOf" srcId="{D63DC96F-5DE3-4304-AC46-729910EAC185}" destId="{0FFE9DDC-7A93-4BF9-81AC-C14B9A2CF80A}" srcOrd="2" destOrd="0" presId="urn:microsoft.com/office/officeart/2008/layout/LinedList"/>
    <dgm:cxn modelId="{1607AD7D-632E-48C3-8C93-EFCD15F9A1B7}" type="presParOf" srcId="{C0825048-8653-4D2D-AC05-58167B47D079}" destId="{E5833CA5-5AE9-417E-B52E-3DFAD1802BE0}" srcOrd="2" destOrd="0" presId="urn:microsoft.com/office/officeart/2008/layout/LinedList"/>
    <dgm:cxn modelId="{A6FD2D5F-B372-4717-AE65-3807ADCBC747}" type="presParOf" srcId="{C0825048-8653-4D2D-AC05-58167B47D079}" destId="{08AE591B-0516-46B1-B98B-605373FF6C2F}" srcOrd="3" destOrd="0" presId="urn:microsoft.com/office/officeart/2008/layout/LinedList"/>
    <dgm:cxn modelId="{05ADEF20-7B5A-4AD3-900A-1EE0BF7FB694}" type="presParOf" srcId="{C0825048-8653-4D2D-AC05-58167B47D079}" destId="{5AB0E0F2-2FED-4E56-9B97-42396F9E2D57}" srcOrd="4" destOrd="0" presId="urn:microsoft.com/office/officeart/2008/layout/LinedList"/>
    <dgm:cxn modelId="{157C1315-E382-4FB6-B725-6DFB43923AFC}" type="presParOf" srcId="{5AB0E0F2-2FED-4E56-9B97-42396F9E2D57}" destId="{788EC05E-8A13-4F63-9AFA-69E9751E677F}" srcOrd="0" destOrd="0" presId="urn:microsoft.com/office/officeart/2008/layout/LinedList"/>
    <dgm:cxn modelId="{094E5E52-C154-4297-9514-7018BD8A3A24}" type="presParOf" srcId="{5AB0E0F2-2FED-4E56-9B97-42396F9E2D57}" destId="{DFC1CE1F-A04B-4466-BE72-CE1DABED16AC}" srcOrd="1" destOrd="0" presId="urn:microsoft.com/office/officeart/2008/layout/LinedList"/>
    <dgm:cxn modelId="{44A429C4-110E-44DA-A276-02D42451044C}" type="presParOf" srcId="{5AB0E0F2-2FED-4E56-9B97-42396F9E2D57}" destId="{6B3FBCAC-8BB2-4EE1-B522-9C66D978CD8C}" srcOrd="2" destOrd="0" presId="urn:microsoft.com/office/officeart/2008/layout/LinedList"/>
    <dgm:cxn modelId="{28F41DB6-CDA2-4F21-A061-8003F8823B04}" type="presParOf" srcId="{C0825048-8653-4D2D-AC05-58167B47D079}" destId="{ABF01ACD-345F-4ECF-9475-418064F93C3A}" srcOrd="5" destOrd="0" presId="urn:microsoft.com/office/officeart/2008/layout/LinedList"/>
    <dgm:cxn modelId="{162DB7DB-4663-4618-910A-294F3E834DA1}" type="presParOf" srcId="{C0825048-8653-4D2D-AC05-58167B47D079}" destId="{63EAB7C9-9C81-442E-A053-DE7BFC6430FD}" srcOrd="6" destOrd="0" presId="urn:microsoft.com/office/officeart/2008/layout/LinedList"/>
    <dgm:cxn modelId="{93CF07C1-C36F-4697-A6F1-9C0F443B761B}" type="presParOf" srcId="{C0825048-8653-4D2D-AC05-58167B47D079}" destId="{FC65108F-7B79-47C8-8560-4663E5CB063D}" srcOrd="7" destOrd="0" presId="urn:microsoft.com/office/officeart/2008/layout/LinedList"/>
    <dgm:cxn modelId="{B5B1CA62-E4F2-4032-9133-2EAA80679335}" type="presParOf" srcId="{FC65108F-7B79-47C8-8560-4663E5CB063D}" destId="{8E7F4E44-A043-429F-80B9-BAA598D7E881}" srcOrd="0" destOrd="0" presId="urn:microsoft.com/office/officeart/2008/layout/LinedList"/>
    <dgm:cxn modelId="{CAF69F51-4D64-4B3A-AB18-473BDA5FDF99}" type="presParOf" srcId="{FC65108F-7B79-47C8-8560-4663E5CB063D}" destId="{BB91BCDA-071E-4941-9BEB-65E350584BB0}" srcOrd="1" destOrd="0" presId="urn:microsoft.com/office/officeart/2008/layout/LinedList"/>
    <dgm:cxn modelId="{4450426A-F17A-4EB7-ADD6-BAA3781315BB}" type="presParOf" srcId="{FC65108F-7B79-47C8-8560-4663E5CB063D}" destId="{E40F1951-F993-463E-B67C-4A4299376B00}" srcOrd="2" destOrd="0" presId="urn:microsoft.com/office/officeart/2008/layout/LinedList"/>
    <dgm:cxn modelId="{E8023BAB-75D7-4A56-85E9-964C660B1E51}" type="presParOf" srcId="{C0825048-8653-4D2D-AC05-58167B47D079}" destId="{F4CD504A-E339-49E1-AC27-066501BB310C}" srcOrd="8" destOrd="0" presId="urn:microsoft.com/office/officeart/2008/layout/LinedList"/>
    <dgm:cxn modelId="{118E5535-F2FB-4343-85F9-2041ADDB37CD}" type="presParOf" srcId="{C0825048-8653-4D2D-AC05-58167B47D079}" destId="{9A806F7C-CAFD-44BD-90CF-82952A574ACF}" srcOrd="9" destOrd="0" presId="urn:microsoft.com/office/officeart/2008/layout/LinedList"/>
    <dgm:cxn modelId="{4227ADA7-EF39-4FF8-AE06-96136851E355}" type="presParOf" srcId="{C0825048-8653-4D2D-AC05-58167B47D079}" destId="{B6067CF6-5236-425B-9A71-AD7AC8EBD3C0}" srcOrd="10" destOrd="0" presId="urn:microsoft.com/office/officeart/2008/layout/LinedList"/>
    <dgm:cxn modelId="{C617ECC7-B3C9-4C5A-8C02-BAF27502C6BA}" type="presParOf" srcId="{B6067CF6-5236-425B-9A71-AD7AC8EBD3C0}" destId="{4A26B481-7322-4236-AEE2-DDDBD783D03A}" srcOrd="0" destOrd="0" presId="urn:microsoft.com/office/officeart/2008/layout/LinedList"/>
    <dgm:cxn modelId="{3BC093AE-56EF-4FBA-9DBC-8527FD6FE2A3}" type="presParOf" srcId="{B6067CF6-5236-425B-9A71-AD7AC8EBD3C0}" destId="{4BB93CB2-8750-4949-AC2B-344A3AB50007}" srcOrd="1" destOrd="0" presId="urn:microsoft.com/office/officeart/2008/layout/LinedList"/>
    <dgm:cxn modelId="{3F3EE2C2-CDD4-400F-BD3F-C31C04028DB2}" type="presParOf" srcId="{B6067CF6-5236-425B-9A71-AD7AC8EBD3C0}" destId="{D34A399A-FD72-4133-A90E-893F237D7F0C}" srcOrd="2" destOrd="0" presId="urn:microsoft.com/office/officeart/2008/layout/LinedList"/>
    <dgm:cxn modelId="{6CD8D64E-77DB-4852-81A9-BB17AC7FD028}" type="presParOf" srcId="{C0825048-8653-4D2D-AC05-58167B47D079}" destId="{0C79F33A-D010-4F04-A999-831BE1A6624B}" srcOrd="11" destOrd="0" presId="urn:microsoft.com/office/officeart/2008/layout/LinedList"/>
    <dgm:cxn modelId="{B7344120-4701-4A3B-84F6-795494876226}" type="presParOf" srcId="{C0825048-8653-4D2D-AC05-58167B47D079}" destId="{4082E65F-3D4B-4FF6-BA20-06EAC9A29156}" srcOrd="12" destOrd="0" presId="urn:microsoft.com/office/officeart/2008/layout/LinedList"/>
    <dgm:cxn modelId="{32DABC64-0D32-4C75-B4F2-A6F19A9AC2CB}" type="presParOf" srcId="{C0825048-8653-4D2D-AC05-58167B47D079}" destId="{8D50BDA6-27FA-4B18-B3CF-C4D2AD496C4E}" srcOrd="13" destOrd="0" presId="urn:microsoft.com/office/officeart/2008/layout/LinedList"/>
    <dgm:cxn modelId="{AAE0246B-AB80-4C91-A6F3-45AF79666703}" type="presParOf" srcId="{8D50BDA6-27FA-4B18-B3CF-C4D2AD496C4E}" destId="{B0817AEE-7284-4523-B869-E50C345B1C63}" srcOrd="0" destOrd="0" presId="urn:microsoft.com/office/officeart/2008/layout/LinedList"/>
    <dgm:cxn modelId="{A7F3A777-AE7B-4ACA-A1E9-F028DDBD99F3}" type="presParOf" srcId="{8D50BDA6-27FA-4B18-B3CF-C4D2AD496C4E}" destId="{3A340840-5E05-4463-9B6A-032A76BF28EF}" srcOrd="1" destOrd="0" presId="urn:microsoft.com/office/officeart/2008/layout/LinedList"/>
    <dgm:cxn modelId="{8B04C263-F954-4523-B751-4EED4A9D5485}" type="presParOf" srcId="{8D50BDA6-27FA-4B18-B3CF-C4D2AD496C4E}" destId="{FC47976B-F72A-43ED-B403-A50FBE1AE376}" srcOrd="2" destOrd="0" presId="urn:microsoft.com/office/officeart/2008/layout/LinedList"/>
    <dgm:cxn modelId="{902274E8-C9DD-4486-9DBB-7C4D54D82280}" type="presParOf" srcId="{C0825048-8653-4D2D-AC05-58167B47D079}" destId="{8CD2F409-0BA4-423F-B573-D6BD030E0511}" srcOrd="14" destOrd="0" presId="urn:microsoft.com/office/officeart/2008/layout/LinedList"/>
    <dgm:cxn modelId="{CADC3E48-1BB0-4A3B-BC9F-04A3C04EC43E}" type="presParOf" srcId="{C0825048-8653-4D2D-AC05-58167B47D079}" destId="{24ECEB79-1975-4D96-BD3D-E28132DB87BE}" srcOrd="15" destOrd="0" presId="urn:microsoft.com/office/officeart/2008/layout/LinedList"/>
    <dgm:cxn modelId="{2DA88198-D141-490A-A89E-2481BF6ECBE9}" type="presParOf" srcId="{C0825048-8653-4D2D-AC05-58167B47D079}" destId="{137A0007-5EA2-4FA1-8E26-7D036406C98F}" srcOrd="16" destOrd="0" presId="urn:microsoft.com/office/officeart/2008/layout/LinedList"/>
    <dgm:cxn modelId="{E49458C8-92E9-49CE-AE01-C85787A2310B}" type="presParOf" srcId="{137A0007-5EA2-4FA1-8E26-7D036406C98F}" destId="{6FE96351-546D-4C2B-8842-BA68217206E3}" srcOrd="0" destOrd="0" presId="urn:microsoft.com/office/officeart/2008/layout/LinedList"/>
    <dgm:cxn modelId="{E82E972D-BA65-4394-A4E3-82F27EB1F8B3}" type="presParOf" srcId="{137A0007-5EA2-4FA1-8E26-7D036406C98F}" destId="{F7F90B51-7629-449D-A589-E76216760632}" srcOrd="1" destOrd="0" presId="urn:microsoft.com/office/officeart/2008/layout/LinedList"/>
    <dgm:cxn modelId="{C2BB06E6-2842-46BA-9F00-930E608AA1A1}" type="presParOf" srcId="{137A0007-5EA2-4FA1-8E26-7D036406C98F}" destId="{89DECD25-1A5A-421F-A97E-F9D51A154080}" srcOrd="2" destOrd="0" presId="urn:microsoft.com/office/officeart/2008/layout/LinedList"/>
    <dgm:cxn modelId="{AC6655F6-FF03-42A9-B9F6-5051C27AA3C1}" type="presParOf" srcId="{C0825048-8653-4D2D-AC05-58167B47D079}" destId="{38D8E2A2-758E-4E57-8F54-10A4EC7B6701}" srcOrd="17" destOrd="0" presId="urn:microsoft.com/office/officeart/2008/layout/LinedList"/>
    <dgm:cxn modelId="{DBA136C4-A822-4F6A-923A-57938E66BEDB}" type="presParOf" srcId="{C0825048-8653-4D2D-AC05-58167B47D079}" destId="{98F8A1CA-0682-4D24-A3DD-6C5D532CBBA1}" srcOrd="18" destOrd="0" presId="urn:microsoft.com/office/officeart/2008/layout/LinedList"/>
    <dgm:cxn modelId="{1118DB15-89C2-45F9-8AC1-122322846B91}" type="presParOf" srcId="{D1DA6E7B-E11B-418C-921E-9C7C18171F72}" destId="{18991688-8124-495E-9D46-05FEB5549DF6}" srcOrd="4" destOrd="0" presId="urn:microsoft.com/office/officeart/2008/layout/LinedList"/>
    <dgm:cxn modelId="{A831DF8D-CE1E-43CD-B815-7CB3A27EAB49}" type="presParOf" srcId="{D1DA6E7B-E11B-418C-921E-9C7C18171F72}" destId="{24B5BA2B-AE58-4DAB-9472-F6A6DE7356E4}" srcOrd="5" destOrd="0" presId="urn:microsoft.com/office/officeart/2008/layout/LinedList"/>
    <dgm:cxn modelId="{2A99A6F4-4CF2-4565-B72C-C23AC4C7D2C2}" type="presParOf" srcId="{24B5BA2B-AE58-4DAB-9472-F6A6DE7356E4}" destId="{6C8B0432-CDAF-4390-8061-E833F07D1779}" srcOrd="0" destOrd="0" presId="urn:microsoft.com/office/officeart/2008/layout/LinedList"/>
    <dgm:cxn modelId="{0DFB4265-2CA0-4BE0-82D4-186CA7B0E77B}" type="presParOf" srcId="{24B5BA2B-AE58-4DAB-9472-F6A6DE7356E4}" destId="{DD5F0159-F440-499E-982B-16D1D453F823}" srcOrd="1" destOrd="0" presId="urn:microsoft.com/office/officeart/2008/layout/LinedList"/>
    <dgm:cxn modelId="{FCC89074-4A57-4B24-8828-A9F2B7B2122C}" type="presParOf" srcId="{DD5F0159-F440-499E-982B-16D1D453F823}" destId="{284B5570-1768-4814-92D0-A9F7544681A8}" srcOrd="0" destOrd="0" presId="urn:microsoft.com/office/officeart/2008/layout/LinedList"/>
    <dgm:cxn modelId="{A693F676-D39B-4571-BFE7-567154821B92}" type="presParOf" srcId="{DD5F0159-F440-499E-982B-16D1D453F823}" destId="{595A3BBE-8251-4DC6-8E05-65A61C81A7E9}" srcOrd="1" destOrd="0" presId="urn:microsoft.com/office/officeart/2008/layout/LinedList"/>
    <dgm:cxn modelId="{CFC48FEA-CC49-45BA-B899-2D1723014FFC}" type="presParOf" srcId="{595A3BBE-8251-4DC6-8E05-65A61C81A7E9}" destId="{B5A035B5-0B20-4DE3-8DC7-79B49112344E}" srcOrd="0" destOrd="0" presId="urn:microsoft.com/office/officeart/2008/layout/LinedList"/>
    <dgm:cxn modelId="{A0D7B1D6-88A8-4765-A6DF-7A1C68642FF1}" type="presParOf" srcId="{595A3BBE-8251-4DC6-8E05-65A61C81A7E9}" destId="{27235612-8915-4A33-8484-48635B0792D4}" srcOrd="1" destOrd="0" presId="urn:microsoft.com/office/officeart/2008/layout/LinedList"/>
    <dgm:cxn modelId="{AB7DC99C-5F18-48F2-B5DD-118AE1ECF03A}" type="presParOf" srcId="{595A3BBE-8251-4DC6-8E05-65A61C81A7E9}" destId="{F5147629-F104-4C93-A912-E43F79C157A1}" srcOrd="2" destOrd="0" presId="urn:microsoft.com/office/officeart/2008/layout/LinedList"/>
    <dgm:cxn modelId="{C559F844-32B9-4219-8C2E-9AC6D7004993}" type="presParOf" srcId="{DD5F0159-F440-499E-982B-16D1D453F823}" destId="{7D42D6F0-C5FA-432C-B55B-540681ABA9EA}" srcOrd="2" destOrd="0" presId="urn:microsoft.com/office/officeart/2008/layout/LinedList"/>
    <dgm:cxn modelId="{DC8E2165-674C-4059-9B91-D1C587AADE90}" type="presParOf" srcId="{DD5F0159-F440-499E-982B-16D1D453F823}" destId="{71BD1B1A-56FE-4E27-A1A7-E0D1E15E7200}" srcOrd="3" destOrd="0" presId="urn:microsoft.com/office/officeart/2008/layout/LinedList"/>
    <dgm:cxn modelId="{F41FC7C0-70DD-44C7-B6E1-B51FD3C92BF8}" type="presParOf" srcId="{DD5F0159-F440-499E-982B-16D1D453F823}" destId="{0E1BF209-FFAD-41EB-90AA-82740417F8EE}" srcOrd="4" destOrd="0" presId="urn:microsoft.com/office/officeart/2008/layout/LinedList"/>
    <dgm:cxn modelId="{C406A6A0-E508-4EB7-A383-1240D02384B6}" type="presParOf" srcId="{0E1BF209-FFAD-41EB-90AA-82740417F8EE}" destId="{D28C4C69-F0B8-45E8-85D6-87A766C00517}" srcOrd="0" destOrd="0" presId="urn:microsoft.com/office/officeart/2008/layout/LinedList"/>
    <dgm:cxn modelId="{F8BC09C2-97BB-450F-99EC-7AF258C71098}" type="presParOf" srcId="{0E1BF209-FFAD-41EB-90AA-82740417F8EE}" destId="{57201FB3-9AFD-48BC-8450-B1278894C1CC}" srcOrd="1" destOrd="0" presId="urn:microsoft.com/office/officeart/2008/layout/LinedList"/>
    <dgm:cxn modelId="{31A9406D-4FD0-4AB9-A529-CCDA09068E59}" type="presParOf" srcId="{0E1BF209-FFAD-41EB-90AA-82740417F8EE}" destId="{369E4B68-6F9E-4669-BB7F-242FC49AB90E}" srcOrd="2" destOrd="0" presId="urn:microsoft.com/office/officeart/2008/layout/LinedList"/>
    <dgm:cxn modelId="{FC123B55-8AF8-4974-B3A2-36D061254B61}" type="presParOf" srcId="{DD5F0159-F440-499E-982B-16D1D453F823}" destId="{62FF526E-6581-4EA6-AD00-B5E14E4CE1F7}" srcOrd="5" destOrd="0" presId="urn:microsoft.com/office/officeart/2008/layout/LinedList"/>
    <dgm:cxn modelId="{1B75E7B1-6249-4D7D-9AD7-C5BDBDA5F64B}" type="presParOf" srcId="{DD5F0159-F440-499E-982B-16D1D453F823}" destId="{CA9A2381-2EBF-420D-B02C-9BFDCFDB053A}" srcOrd="6" destOrd="0" presId="urn:microsoft.com/office/officeart/2008/layout/LinedList"/>
    <dgm:cxn modelId="{8CCB252D-9B2C-485C-8CA1-80D1C765F5E5}" type="presParOf" srcId="{DD5F0159-F440-499E-982B-16D1D453F823}" destId="{FB2CB12F-0A1A-4C0E-AE49-7DA7047B5120}" srcOrd="7" destOrd="0" presId="urn:microsoft.com/office/officeart/2008/layout/LinedList"/>
    <dgm:cxn modelId="{BD833B1A-1F26-47DF-A144-557740053E7B}" type="presParOf" srcId="{FB2CB12F-0A1A-4C0E-AE49-7DA7047B5120}" destId="{721EEAE9-B10A-4FBC-98C4-6A09918E3D7E}" srcOrd="0" destOrd="0" presId="urn:microsoft.com/office/officeart/2008/layout/LinedList"/>
    <dgm:cxn modelId="{3F9D53E4-8058-4F36-9C4C-9FA02AE8FE01}" type="presParOf" srcId="{FB2CB12F-0A1A-4C0E-AE49-7DA7047B5120}" destId="{DE8FA17C-98D0-4A57-BBD7-3C8F05CB4987}" srcOrd="1" destOrd="0" presId="urn:microsoft.com/office/officeart/2008/layout/LinedList"/>
    <dgm:cxn modelId="{F13668DB-5046-4452-A837-90A0473A1374}" type="presParOf" srcId="{FB2CB12F-0A1A-4C0E-AE49-7DA7047B5120}" destId="{1F70FB53-74B9-4D37-861B-68162078F37F}" srcOrd="2" destOrd="0" presId="urn:microsoft.com/office/officeart/2008/layout/LinedList"/>
    <dgm:cxn modelId="{5F2CEADE-3A5E-47B8-97D7-8A2D24C0AC70}" type="presParOf" srcId="{DD5F0159-F440-499E-982B-16D1D453F823}" destId="{B65345D0-7B4B-45CB-B3C6-911475010F3E}" srcOrd="8" destOrd="0" presId="urn:microsoft.com/office/officeart/2008/layout/LinedList"/>
    <dgm:cxn modelId="{FD18AA19-AFA0-4FA0-A89B-AE6217D7DAE8}" type="presParOf" srcId="{DD5F0159-F440-499E-982B-16D1D453F823}" destId="{C8419808-B16A-4AA0-940C-8DBB72BF9BE1}" srcOrd="9" destOrd="0" presId="urn:microsoft.com/office/officeart/2008/layout/LinedList"/>
    <dgm:cxn modelId="{14B002C9-8A62-4C1E-AAE4-850ACA4D2FE7}" type="presParOf" srcId="{DD5F0159-F440-499E-982B-16D1D453F823}" destId="{13D46EEA-13B5-4DC2-AA17-763EF10ED98A}" srcOrd="10" destOrd="0" presId="urn:microsoft.com/office/officeart/2008/layout/LinedList"/>
    <dgm:cxn modelId="{8EF72D5F-CF65-4146-9522-85BBAEE161C4}" type="presParOf" srcId="{13D46EEA-13B5-4DC2-AA17-763EF10ED98A}" destId="{18962095-B0D1-4F94-A416-42838A9649E9}" srcOrd="0" destOrd="0" presId="urn:microsoft.com/office/officeart/2008/layout/LinedList"/>
    <dgm:cxn modelId="{087E93C9-DA23-4846-A797-A32DC0AC8079}" type="presParOf" srcId="{13D46EEA-13B5-4DC2-AA17-763EF10ED98A}" destId="{9133AC2C-CAE3-45E7-BBCC-3F34BD976FF9}" srcOrd="1" destOrd="0" presId="urn:microsoft.com/office/officeart/2008/layout/LinedList"/>
    <dgm:cxn modelId="{13E89770-8522-46C7-BB67-271E06C0C84C}" type="presParOf" srcId="{13D46EEA-13B5-4DC2-AA17-763EF10ED98A}" destId="{0D08331B-3732-44E4-BD92-BDDBAE377E97}" srcOrd="2" destOrd="0" presId="urn:microsoft.com/office/officeart/2008/layout/LinedList"/>
    <dgm:cxn modelId="{38174073-E008-4713-8928-476E0678BFFD}" type="presParOf" srcId="{DD5F0159-F440-499E-982B-16D1D453F823}" destId="{9879072C-79D4-45DA-BF92-587A10044E10}" srcOrd="11" destOrd="0" presId="urn:microsoft.com/office/officeart/2008/layout/LinedList"/>
    <dgm:cxn modelId="{A08ADF11-BA5C-4413-BA4D-C180DA3BC6B5}" type="presParOf" srcId="{DD5F0159-F440-499E-982B-16D1D453F823}" destId="{A0F1BBAA-C95B-4AC3-A0B2-AE687335BAF3}"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6154FE-BC0E-40C7-B1FD-8AC7DD497DE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E37B55-9475-4C21-ABF5-06E0E335B803}">
      <dgm:prSet/>
      <dgm:spPr/>
      <dgm:t>
        <a:bodyPr/>
        <a:lstStyle/>
        <a:p>
          <a:r>
            <a:rPr lang="en-US"/>
            <a:t>Chlorhexidine (CHX)</a:t>
          </a:r>
        </a:p>
      </dgm:t>
    </dgm:pt>
    <dgm:pt modelId="{0C1E7593-A608-4300-9978-5A02DEFF0119}" type="parTrans" cxnId="{776F060E-68BE-4E21-8BC5-6B965E396688}">
      <dgm:prSet/>
      <dgm:spPr/>
      <dgm:t>
        <a:bodyPr/>
        <a:lstStyle/>
        <a:p>
          <a:endParaRPr lang="en-US"/>
        </a:p>
      </dgm:t>
    </dgm:pt>
    <dgm:pt modelId="{C83DCE22-66CF-46B6-BE1F-CF372551D83E}" type="sibTrans" cxnId="{776F060E-68BE-4E21-8BC5-6B965E396688}">
      <dgm:prSet/>
      <dgm:spPr/>
      <dgm:t>
        <a:bodyPr/>
        <a:lstStyle/>
        <a:p>
          <a:endParaRPr lang="en-US"/>
        </a:p>
      </dgm:t>
    </dgm:pt>
    <dgm:pt modelId="{B1ED1B1E-64AB-4052-9B68-7A5509EA9934}">
      <dgm:prSet/>
      <dgm:spPr/>
      <dgm:t>
        <a:bodyPr/>
        <a:lstStyle/>
        <a:p>
          <a:r>
            <a:rPr lang="en-US"/>
            <a:t>Essential Oils (EO)</a:t>
          </a:r>
        </a:p>
      </dgm:t>
    </dgm:pt>
    <dgm:pt modelId="{1C9E3DD7-3346-4618-AE9C-FD08E89CAF24}" type="parTrans" cxnId="{31B71E13-D588-4CAF-A64D-40526FEC578E}">
      <dgm:prSet/>
      <dgm:spPr/>
      <dgm:t>
        <a:bodyPr/>
        <a:lstStyle/>
        <a:p>
          <a:endParaRPr lang="en-US"/>
        </a:p>
      </dgm:t>
    </dgm:pt>
    <dgm:pt modelId="{A376335B-93C9-42F4-8CBC-F33FCA81D8C9}" type="sibTrans" cxnId="{31B71E13-D588-4CAF-A64D-40526FEC578E}">
      <dgm:prSet/>
      <dgm:spPr/>
      <dgm:t>
        <a:bodyPr/>
        <a:lstStyle/>
        <a:p>
          <a:endParaRPr lang="en-US"/>
        </a:p>
      </dgm:t>
    </dgm:pt>
    <dgm:pt modelId="{3EA76AE8-57CE-44AD-A2E3-909162B8D116}">
      <dgm:prSet/>
      <dgm:spPr/>
      <dgm:t>
        <a:bodyPr/>
        <a:lstStyle/>
        <a:p>
          <a:r>
            <a:rPr lang="en-US" dirty="0" err="1"/>
            <a:t>Cetylpyridinium</a:t>
          </a:r>
          <a:r>
            <a:rPr lang="en-US" dirty="0"/>
            <a:t> Chloride (CPC)</a:t>
          </a:r>
        </a:p>
      </dgm:t>
    </dgm:pt>
    <dgm:pt modelId="{50CF0EBB-AA53-4659-A14F-2A8E510C6274}" type="parTrans" cxnId="{82729559-368E-43C6-BA0C-B2CF988F6AEE}">
      <dgm:prSet/>
      <dgm:spPr/>
      <dgm:t>
        <a:bodyPr/>
        <a:lstStyle/>
        <a:p>
          <a:endParaRPr lang="en-US"/>
        </a:p>
      </dgm:t>
    </dgm:pt>
    <dgm:pt modelId="{C99DDE9F-D2FB-409F-B16A-AE32C8DB4168}" type="sibTrans" cxnId="{82729559-368E-43C6-BA0C-B2CF988F6AEE}">
      <dgm:prSet/>
      <dgm:spPr/>
      <dgm:t>
        <a:bodyPr/>
        <a:lstStyle/>
        <a:p>
          <a:endParaRPr lang="en-US"/>
        </a:p>
      </dgm:t>
    </dgm:pt>
    <dgm:pt modelId="{C727B718-E6D6-4CB5-8FAA-382301CAC978}" type="pres">
      <dgm:prSet presAssocID="{DE6154FE-BC0E-40C7-B1FD-8AC7DD497DE7}" presName="linear" presStyleCnt="0">
        <dgm:presLayoutVars>
          <dgm:animLvl val="lvl"/>
          <dgm:resizeHandles val="exact"/>
        </dgm:presLayoutVars>
      </dgm:prSet>
      <dgm:spPr/>
    </dgm:pt>
    <dgm:pt modelId="{42E7CE07-67A1-43EC-AAEF-62C48AA13101}" type="pres">
      <dgm:prSet presAssocID="{BBE37B55-9475-4C21-ABF5-06E0E335B803}" presName="parentText" presStyleLbl="node1" presStyleIdx="0" presStyleCnt="3">
        <dgm:presLayoutVars>
          <dgm:chMax val="0"/>
          <dgm:bulletEnabled val="1"/>
        </dgm:presLayoutVars>
      </dgm:prSet>
      <dgm:spPr/>
    </dgm:pt>
    <dgm:pt modelId="{17739538-B448-49F7-A2AF-02E4C1BB3022}" type="pres">
      <dgm:prSet presAssocID="{C83DCE22-66CF-46B6-BE1F-CF372551D83E}" presName="spacer" presStyleCnt="0"/>
      <dgm:spPr/>
    </dgm:pt>
    <dgm:pt modelId="{09C5009A-4909-453F-AFDE-D558F51C54CD}" type="pres">
      <dgm:prSet presAssocID="{B1ED1B1E-64AB-4052-9B68-7A5509EA9934}" presName="parentText" presStyleLbl="node1" presStyleIdx="1" presStyleCnt="3">
        <dgm:presLayoutVars>
          <dgm:chMax val="0"/>
          <dgm:bulletEnabled val="1"/>
        </dgm:presLayoutVars>
      </dgm:prSet>
      <dgm:spPr/>
    </dgm:pt>
    <dgm:pt modelId="{6AF33CBE-EC28-4D8A-B06A-FC795666166D}" type="pres">
      <dgm:prSet presAssocID="{A376335B-93C9-42F4-8CBC-F33FCA81D8C9}" presName="spacer" presStyleCnt="0"/>
      <dgm:spPr/>
    </dgm:pt>
    <dgm:pt modelId="{6FFF02AB-1F07-420F-A032-90C57715F445}" type="pres">
      <dgm:prSet presAssocID="{3EA76AE8-57CE-44AD-A2E3-909162B8D116}" presName="parentText" presStyleLbl="node1" presStyleIdx="2" presStyleCnt="3">
        <dgm:presLayoutVars>
          <dgm:chMax val="0"/>
          <dgm:bulletEnabled val="1"/>
        </dgm:presLayoutVars>
      </dgm:prSet>
      <dgm:spPr/>
    </dgm:pt>
  </dgm:ptLst>
  <dgm:cxnLst>
    <dgm:cxn modelId="{776F060E-68BE-4E21-8BC5-6B965E396688}" srcId="{DE6154FE-BC0E-40C7-B1FD-8AC7DD497DE7}" destId="{BBE37B55-9475-4C21-ABF5-06E0E335B803}" srcOrd="0" destOrd="0" parTransId="{0C1E7593-A608-4300-9978-5A02DEFF0119}" sibTransId="{C83DCE22-66CF-46B6-BE1F-CF372551D83E}"/>
    <dgm:cxn modelId="{31B71E13-D588-4CAF-A64D-40526FEC578E}" srcId="{DE6154FE-BC0E-40C7-B1FD-8AC7DD497DE7}" destId="{B1ED1B1E-64AB-4052-9B68-7A5509EA9934}" srcOrd="1" destOrd="0" parTransId="{1C9E3DD7-3346-4618-AE9C-FD08E89CAF24}" sibTransId="{A376335B-93C9-42F4-8CBC-F33FCA81D8C9}"/>
    <dgm:cxn modelId="{29AC4839-381C-4B4A-A140-56C08271E85C}" type="presOf" srcId="{BBE37B55-9475-4C21-ABF5-06E0E335B803}" destId="{42E7CE07-67A1-43EC-AAEF-62C48AA13101}" srcOrd="0" destOrd="0" presId="urn:microsoft.com/office/officeart/2005/8/layout/vList2"/>
    <dgm:cxn modelId="{82729559-368E-43C6-BA0C-B2CF988F6AEE}" srcId="{DE6154FE-BC0E-40C7-B1FD-8AC7DD497DE7}" destId="{3EA76AE8-57CE-44AD-A2E3-909162B8D116}" srcOrd="2" destOrd="0" parTransId="{50CF0EBB-AA53-4659-A14F-2A8E510C6274}" sibTransId="{C99DDE9F-D2FB-409F-B16A-AE32C8DB4168}"/>
    <dgm:cxn modelId="{5D7A939F-0AB3-415D-B90D-7E97C6A63506}" type="presOf" srcId="{DE6154FE-BC0E-40C7-B1FD-8AC7DD497DE7}" destId="{C727B718-E6D6-4CB5-8FAA-382301CAC978}" srcOrd="0" destOrd="0" presId="urn:microsoft.com/office/officeart/2005/8/layout/vList2"/>
    <dgm:cxn modelId="{9EDD42C0-CC42-45B8-94EE-06F0BA9C0FAB}" type="presOf" srcId="{B1ED1B1E-64AB-4052-9B68-7A5509EA9934}" destId="{09C5009A-4909-453F-AFDE-D558F51C54CD}" srcOrd="0" destOrd="0" presId="urn:microsoft.com/office/officeart/2005/8/layout/vList2"/>
    <dgm:cxn modelId="{DB48FCC5-9227-4ACF-9FDD-FE6995E51A67}" type="presOf" srcId="{3EA76AE8-57CE-44AD-A2E3-909162B8D116}" destId="{6FFF02AB-1F07-420F-A032-90C57715F445}" srcOrd="0" destOrd="0" presId="urn:microsoft.com/office/officeart/2005/8/layout/vList2"/>
    <dgm:cxn modelId="{83A0C858-B220-4F36-9E55-895C36E93FDA}" type="presParOf" srcId="{C727B718-E6D6-4CB5-8FAA-382301CAC978}" destId="{42E7CE07-67A1-43EC-AAEF-62C48AA13101}" srcOrd="0" destOrd="0" presId="urn:microsoft.com/office/officeart/2005/8/layout/vList2"/>
    <dgm:cxn modelId="{78E3E2BC-7A52-4A28-BE57-50944FBDC916}" type="presParOf" srcId="{C727B718-E6D6-4CB5-8FAA-382301CAC978}" destId="{17739538-B448-49F7-A2AF-02E4C1BB3022}" srcOrd="1" destOrd="0" presId="urn:microsoft.com/office/officeart/2005/8/layout/vList2"/>
    <dgm:cxn modelId="{6188AEBC-4844-475C-B063-E5FB794C8F56}" type="presParOf" srcId="{C727B718-E6D6-4CB5-8FAA-382301CAC978}" destId="{09C5009A-4909-453F-AFDE-D558F51C54CD}" srcOrd="2" destOrd="0" presId="urn:microsoft.com/office/officeart/2005/8/layout/vList2"/>
    <dgm:cxn modelId="{556C7DFC-695E-41AB-A048-EDC4CA0AE4BC}" type="presParOf" srcId="{C727B718-E6D6-4CB5-8FAA-382301CAC978}" destId="{6AF33CBE-EC28-4D8A-B06A-FC795666166D}" srcOrd="3" destOrd="0" presId="urn:microsoft.com/office/officeart/2005/8/layout/vList2"/>
    <dgm:cxn modelId="{0E671F0A-5934-4455-83F5-3A23EBA77576}" type="presParOf" srcId="{C727B718-E6D6-4CB5-8FAA-382301CAC978}" destId="{6FFF02AB-1F07-420F-A032-90C57715F44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974CD-423F-46BE-ACB3-433EA8E10323}">
      <dsp:nvSpPr>
        <dsp:cNvPr id="0" name=""/>
        <dsp:cNvSpPr/>
      </dsp:nvSpPr>
      <dsp:spPr>
        <a:xfrm>
          <a:off x="0" y="0"/>
          <a:ext cx="72131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5770ECE-4312-4A3B-A7A9-9DE7EDC61A20}">
      <dsp:nvSpPr>
        <dsp:cNvPr id="0" name=""/>
        <dsp:cNvSpPr/>
      </dsp:nvSpPr>
      <dsp:spPr>
        <a:xfrm>
          <a:off x="0" y="0"/>
          <a:ext cx="7213107" cy="49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dirty="0">
              <a:solidFill>
                <a:schemeClr val="accent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Dentifrice Definition </a:t>
          </a:r>
          <a:endParaRPr lang="en-US" sz="2000" kern="1200" dirty="0">
            <a:solidFill>
              <a:schemeClr val="accent1"/>
            </a:solidFill>
          </a:endParaRPr>
        </a:p>
      </dsp:txBody>
      <dsp:txXfrm>
        <a:off x="0" y="0"/>
        <a:ext cx="7213107" cy="498822"/>
      </dsp:txXfrm>
    </dsp:sp>
    <dsp:sp modelId="{1BD0C7B5-17E8-4FAA-AAAF-C6BD052B06D3}">
      <dsp:nvSpPr>
        <dsp:cNvPr id="0" name=""/>
        <dsp:cNvSpPr/>
      </dsp:nvSpPr>
      <dsp:spPr>
        <a:xfrm>
          <a:off x="0" y="498822"/>
          <a:ext cx="72131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C3D9DCC-4074-4129-A69C-74AB11B7F52F}">
      <dsp:nvSpPr>
        <dsp:cNvPr id="0" name=""/>
        <dsp:cNvSpPr/>
      </dsp:nvSpPr>
      <dsp:spPr>
        <a:xfrm>
          <a:off x="0" y="498822"/>
          <a:ext cx="7213107" cy="49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dirty="0">
              <a:solidFill>
                <a:schemeClr val="accent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Ideal Properties of Dentifrices</a:t>
          </a:r>
          <a:endParaRPr lang="en-US" sz="2000" kern="1200" dirty="0">
            <a:solidFill>
              <a:schemeClr val="accent1"/>
            </a:solidFill>
          </a:endParaRPr>
        </a:p>
      </dsp:txBody>
      <dsp:txXfrm>
        <a:off x="0" y="498822"/>
        <a:ext cx="7213107" cy="498822"/>
      </dsp:txXfrm>
    </dsp:sp>
    <dsp:sp modelId="{00C20AC3-A6B4-46D8-A80A-E066C53CC8C5}">
      <dsp:nvSpPr>
        <dsp:cNvPr id="0" name=""/>
        <dsp:cNvSpPr/>
      </dsp:nvSpPr>
      <dsp:spPr>
        <a:xfrm>
          <a:off x="0" y="997644"/>
          <a:ext cx="72131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1422BB2-A65F-4805-B3D0-6E38BC1D7BE3}">
      <dsp:nvSpPr>
        <dsp:cNvPr id="0" name=""/>
        <dsp:cNvSpPr/>
      </dsp:nvSpPr>
      <dsp:spPr>
        <a:xfrm>
          <a:off x="0" y="997644"/>
          <a:ext cx="7213107" cy="49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a:solidFill>
                <a:schemeClr val="accent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Components</a:t>
          </a:r>
          <a:endParaRPr lang="en-US" sz="2000" kern="1200" dirty="0">
            <a:solidFill>
              <a:schemeClr val="accent1"/>
            </a:solidFill>
          </a:endParaRPr>
        </a:p>
      </dsp:txBody>
      <dsp:txXfrm>
        <a:off x="0" y="997644"/>
        <a:ext cx="7213107" cy="498822"/>
      </dsp:txXfrm>
    </dsp:sp>
    <dsp:sp modelId="{829B67C1-AD7B-44CB-A733-7153F866EF0C}">
      <dsp:nvSpPr>
        <dsp:cNvPr id="0" name=""/>
        <dsp:cNvSpPr/>
      </dsp:nvSpPr>
      <dsp:spPr>
        <a:xfrm>
          <a:off x="0" y="1496467"/>
          <a:ext cx="72131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12E4FF9-CE63-43BC-93B2-28E1CE15BAE6}">
      <dsp:nvSpPr>
        <dsp:cNvPr id="0" name=""/>
        <dsp:cNvSpPr/>
      </dsp:nvSpPr>
      <dsp:spPr>
        <a:xfrm>
          <a:off x="0" y="1496467"/>
          <a:ext cx="7213107" cy="49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a:solidFill>
                <a:schemeClr val="accent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ADA Seal of Acceptance</a:t>
          </a:r>
          <a:endParaRPr lang="en-US" sz="2000" kern="1200" dirty="0">
            <a:solidFill>
              <a:schemeClr val="accent1"/>
            </a:solidFill>
          </a:endParaRPr>
        </a:p>
      </dsp:txBody>
      <dsp:txXfrm>
        <a:off x="0" y="1496467"/>
        <a:ext cx="7213107" cy="498822"/>
      </dsp:txXfrm>
    </dsp:sp>
    <dsp:sp modelId="{628CE67C-44C9-49E1-959F-D4DD9D03C58F}">
      <dsp:nvSpPr>
        <dsp:cNvPr id="0" name=""/>
        <dsp:cNvSpPr/>
      </dsp:nvSpPr>
      <dsp:spPr>
        <a:xfrm>
          <a:off x="0" y="1995289"/>
          <a:ext cx="72131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BD2D9EA-A306-4022-AB98-8CACE9BF5B14}">
      <dsp:nvSpPr>
        <dsp:cNvPr id="0" name=""/>
        <dsp:cNvSpPr/>
      </dsp:nvSpPr>
      <dsp:spPr>
        <a:xfrm>
          <a:off x="0" y="1995289"/>
          <a:ext cx="7213107" cy="49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a:solidFill>
                <a:schemeClr val="accent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Types of Dentifrices</a:t>
          </a:r>
          <a:endParaRPr lang="en-US" sz="2000" kern="1200" dirty="0">
            <a:solidFill>
              <a:schemeClr val="accent1"/>
            </a:solidFill>
          </a:endParaRPr>
        </a:p>
      </dsp:txBody>
      <dsp:txXfrm>
        <a:off x="0" y="1995289"/>
        <a:ext cx="7213107" cy="498822"/>
      </dsp:txXfrm>
    </dsp:sp>
    <dsp:sp modelId="{3656572C-220C-42AC-8953-1C89D76B18D2}">
      <dsp:nvSpPr>
        <dsp:cNvPr id="0" name=""/>
        <dsp:cNvSpPr/>
      </dsp:nvSpPr>
      <dsp:spPr>
        <a:xfrm>
          <a:off x="0" y="2494111"/>
          <a:ext cx="72131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F5ED8DF-3B8D-4975-AA2E-CB0D9D94AAF1}">
      <dsp:nvSpPr>
        <dsp:cNvPr id="0" name=""/>
        <dsp:cNvSpPr/>
      </dsp:nvSpPr>
      <dsp:spPr>
        <a:xfrm>
          <a:off x="0" y="2494111"/>
          <a:ext cx="7213107" cy="49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a:solidFill>
                <a:schemeClr val="accent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Natural Products</a:t>
          </a:r>
          <a:endParaRPr lang="en-US" sz="2000" kern="1200" dirty="0">
            <a:solidFill>
              <a:schemeClr val="accent1"/>
            </a:solidFill>
          </a:endParaRPr>
        </a:p>
      </dsp:txBody>
      <dsp:txXfrm>
        <a:off x="0" y="2494111"/>
        <a:ext cx="7213107" cy="498822"/>
      </dsp:txXfrm>
    </dsp:sp>
    <dsp:sp modelId="{09C5BBD0-4C76-4DEA-8458-37E72382E07E}">
      <dsp:nvSpPr>
        <dsp:cNvPr id="0" name=""/>
        <dsp:cNvSpPr/>
      </dsp:nvSpPr>
      <dsp:spPr>
        <a:xfrm>
          <a:off x="0" y="2992934"/>
          <a:ext cx="72131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9BC3D17-BC17-464A-BC51-51F529F98F26}">
      <dsp:nvSpPr>
        <dsp:cNvPr id="0" name=""/>
        <dsp:cNvSpPr/>
      </dsp:nvSpPr>
      <dsp:spPr>
        <a:xfrm>
          <a:off x="0" y="2992934"/>
          <a:ext cx="7213107" cy="49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a:solidFill>
                <a:schemeClr val="accent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Clinical Considerations</a:t>
          </a:r>
          <a:endParaRPr lang="en-US" sz="2000" kern="1200" dirty="0">
            <a:solidFill>
              <a:schemeClr val="accent1"/>
            </a:solidFill>
          </a:endParaRPr>
        </a:p>
      </dsp:txBody>
      <dsp:txXfrm>
        <a:off x="0" y="2992934"/>
        <a:ext cx="7213107" cy="498822"/>
      </dsp:txXfrm>
    </dsp:sp>
    <dsp:sp modelId="{18C18DD9-4194-4BEC-B69B-43796213FD21}">
      <dsp:nvSpPr>
        <dsp:cNvPr id="0" name=""/>
        <dsp:cNvSpPr/>
      </dsp:nvSpPr>
      <dsp:spPr>
        <a:xfrm>
          <a:off x="0" y="3491756"/>
          <a:ext cx="72131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D253C41-AECC-4FBA-9E1A-A9A10559BAB2}">
      <dsp:nvSpPr>
        <dsp:cNvPr id="0" name=""/>
        <dsp:cNvSpPr/>
      </dsp:nvSpPr>
      <dsp:spPr>
        <a:xfrm>
          <a:off x="0" y="3491756"/>
          <a:ext cx="7213107" cy="49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a:solidFill>
                <a:schemeClr val="accent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Case Studies</a:t>
          </a:r>
          <a:endParaRPr lang="en-US" sz="2000" kern="1200" dirty="0">
            <a:solidFill>
              <a:schemeClr val="accent1"/>
            </a:solidFill>
          </a:endParaRPr>
        </a:p>
      </dsp:txBody>
      <dsp:txXfrm>
        <a:off x="0" y="3491756"/>
        <a:ext cx="7213107" cy="498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F3930-455D-4DE6-A4BE-A6A07F72FAF5}">
      <dsp:nvSpPr>
        <dsp:cNvPr id="0" name=""/>
        <dsp:cNvSpPr/>
      </dsp:nvSpPr>
      <dsp:spPr>
        <a:xfrm>
          <a:off x="0" y="0"/>
          <a:ext cx="618186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DFB1B2A-C64D-4830-9F6A-D03CB0983A61}">
      <dsp:nvSpPr>
        <dsp:cNvPr id="0" name=""/>
        <dsp:cNvSpPr/>
      </dsp:nvSpPr>
      <dsp:spPr>
        <a:xfrm>
          <a:off x="0" y="0"/>
          <a:ext cx="6181868" cy="903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Sorbitol - maintain moisture</a:t>
          </a:r>
        </a:p>
      </dsp:txBody>
      <dsp:txXfrm>
        <a:off x="0" y="0"/>
        <a:ext cx="6181868" cy="903271"/>
      </dsp:txXfrm>
    </dsp:sp>
    <dsp:sp modelId="{62345B24-5F92-4740-A153-DE5816A6184E}">
      <dsp:nvSpPr>
        <dsp:cNvPr id="0" name=""/>
        <dsp:cNvSpPr/>
      </dsp:nvSpPr>
      <dsp:spPr>
        <a:xfrm>
          <a:off x="0" y="903271"/>
          <a:ext cx="618186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1F12677-3BE7-43BA-915C-C8088D76FD5D}">
      <dsp:nvSpPr>
        <dsp:cNvPr id="0" name=""/>
        <dsp:cNvSpPr/>
      </dsp:nvSpPr>
      <dsp:spPr>
        <a:xfrm>
          <a:off x="0" y="903271"/>
          <a:ext cx="6181868" cy="903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Mannitol - prevent evaporation</a:t>
          </a:r>
        </a:p>
      </dsp:txBody>
      <dsp:txXfrm>
        <a:off x="0" y="903271"/>
        <a:ext cx="6181868" cy="903271"/>
      </dsp:txXfrm>
    </dsp:sp>
    <dsp:sp modelId="{31E0BAEE-25E8-4BD4-89FB-4A3AD6939BE1}">
      <dsp:nvSpPr>
        <dsp:cNvPr id="0" name=""/>
        <dsp:cNvSpPr/>
      </dsp:nvSpPr>
      <dsp:spPr>
        <a:xfrm>
          <a:off x="0" y="1806543"/>
          <a:ext cx="618186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0298C7C-0D2F-4424-ADAB-09013566EED9}">
      <dsp:nvSpPr>
        <dsp:cNvPr id="0" name=""/>
        <dsp:cNvSpPr/>
      </dsp:nvSpPr>
      <dsp:spPr>
        <a:xfrm>
          <a:off x="0" y="1806543"/>
          <a:ext cx="6181868" cy="903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Glycerin - prevent hardening</a:t>
          </a:r>
        </a:p>
      </dsp:txBody>
      <dsp:txXfrm>
        <a:off x="0" y="1806543"/>
        <a:ext cx="6181868" cy="903271"/>
      </dsp:txXfrm>
    </dsp:sp>
    <dsp:sp modelId="{E885AE2F-EFA7-4993-BD6D-B9AF6B878F9E}">
      <dsp:nvSpPr>
        <dsp:cNvPr id="0" name=""/>
        <dsp:cNvSpPr/>
      </dsp:nvSpPr>
      <dsp:spPr>
        <a:xfrm>
          <a:off x="0" y="2709815"/>
          <a:ext cx="618186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285B826-2C0B-4A38-AD04-CE50BDDF41D6}">
      <dsp:nvSpPr>
        <dsp:cNvPr id="0" name=""/>
        <dsp:cNvSpPr/>
      </dsp:nvSpPr>
      <dsp:spPr>
        <a:xfrm>
          <a:off x="0" y="2709815"/>
          <a:ext cx="6181868" cy="903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Propylene glycol - increase shelf life</a:t>
          </a:r>
        </a:p>
      </dsp:txBody>
      <dsp:txXfrm>
        <a:off x="0" y="2709815"/>
        <a:ext cx="6181868" cy="9032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C623F-21A8-40D2-BE77-F8BA09DFB084}">
      <dsp:nvSpPr>
        <dsp:cNvPr id="0" name=""/>
        <dsp:cNvSpPr/>
      </dsp:nvSpPr>
      <dsp:spPr>
        <a:xfrm>
          <a:off x="0" y="364"/>
          <a:ext cx="6759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2703F5-E4A0-4D5F-A0D2-A6F96A9CA4AA}">
      <dsp:nvSpPr>
        <dsp:cNvPr id="0" name=""/>
        <dsp:cNvSpPr/>
      </dsp:nvSpPr>
      <dsp:spPr>
        <a:xfrm>
          <a:off x="0" y="364"/>
          <a:ext cx="6759063" cy="59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Sodium Lauryl sulfate</a:t>
          </a:r>
        </a:p>
      </dsp:txBody>
      <dsp:txXfrm>
        <a:off x="0" y="364"/>
        <a:ext cx="6759063" cy="597327"/>
      </dsp:txXfrm>
    </dsp:sp>
    <dsp:sp modelId="{A7C4C91B-06D3-40F9-9B8F-21EFD6C6815E}">
      <dsp:nvSpPr>
        <dsp:cNvPr id="0" name=""/>
        <dsp:cNvSpPr/>
      </dsp:nvSpPr>
      <dsp:spPr>
        <a:xfrm>
          <a:off x="0" y="597692"/>
          <a:ext cx="6759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55DA3-4E10-4D86-A995-2AC9A4D74C52}">
      <dsp:nvSpPr>
        <dsp:cNvPr id="0" name=""/>
        <dsp:cNvSpPr/>
      </dsp:nvSpPr>
      <dsp:spPr>
        <a:xfrm>
          <a:off x="0" y="597692"/>
          <a:ext cx="6759063" cy="59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Stable/Compatible</a:t>
          </a:r>
        </a:p>
      </dsp:txBody>
      <dsp:txXfrm>
        <a:off x="0" y="597692"/>
        <a:ext cx="6759063" cy="597327"/>
      </dsp:txXfrm>
    </dsp:sp>
    <dsp:sp modelId="{A533AE85-9C98-4F7F-9435-D935197C5DD5}">
      <dsp:nvSpPr>
        <dsp:cNvPr id="0" name=""/>
        <dsp:cNvSpPr/>
      </dsp:nvSpPr>
      <dsp:spPr>
        <a:xfrm>
          <a:off x="0" y="1195019"/>
          <a:ext cx="6759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D85317-00DE-4466-8024-D81A211CAB42}">
      <dsp:nvSpPr>
        <dsp:cNvPr id="0" name=""/>
        <dsp:cNvSpPr/>
      </dsp:nvSpPr>
      <dsp:spPr>
        <a:xfrm>
          <a:off x="0" y="1195019"/>
          <a:ext cx="6759063" cy="59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Some antibacterial properties</a:t>
          </a:r>
        </a:p>
      </dsp:txBody>
      <dsp:txXfrm>
        <a:off x="0" y="1195019"/>
        <a:ext cx="6759063" cy="597327"/>
      </dsp:txXfrm>
    </dsp:sp>
    <dsp:sp modelId="{E67B3134-D095-43EA-B9BC-E34826F50A01}">
      <dsp:nvSpPr>
        <dsp:cNvPr id="0" name=""/>
        <dsp:cNvSpPr/>
      </dsp:nvSpPr>
      <dsp:spPr>
        <a:xfrm>
          <a:off x="0" y="1792347"/>
          <a:ext cx="6759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06481-EFC7-4FF4-AF8B-A53C52EBEEC2}">
      <dsp:nvSpPr>
        <dsp:cNvPr id="0" name=""/>
        <dsp:cNvSpPr/>
      </dsp:nvSpPr>
      <dsp:spPr>
        <a:xfrm>
          <a:off x="0" y="1792347"/>
          <a:ext cx="6759063" cy="59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Flavor easy to mask</a:t>
          </a:r>
        </a:p>
      </dsp:txBody>
      <dsp:txXfrm>
        <a:off x="0" y="1792347"/>
        <a:ext cx="6759063" cy="597327"/>
      </dsp:txXfrm>
    </dsp:sp>
    <dsp:sp modelId="{565F85D3-14E8-4FDE-8959-05E837381687}">
      <dsp:nvSpPr>
        <dsp:cNvPr id="0" name=""/>
        <dsp:cNvSpPr/>
      </dsp:nvSpPr>
      <dsp:spPr>
        <a:xfrm>
          <a:off x="0" y="2389674"/>
          <a:ext cx="67590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6D3CBB-B4D4-4B1B-B2B7-50DD1F7CD37E}">
      <dsp:nvSpPr>
        <dsp:cNvPr id="0" name=""/>
        <dsp:cNvSpPr/>
      </dsp:nvSpPr>
      <dsp:spPr>
        <a:xfrm>
          <a:off x="0" y="2389674"/>
          <a:ext cx="6759063" cy="59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Low surface tension</a:t>
          </a:r>
        </a:p>
      </dsp:txBody>
      <dsp:txXfrm>
        <a:off x="0" y="2389674"/>
        <a:ext cx="6759063" cy="597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7DFCA-2713-4A60-BB1D-770143999819}">
      <dsp:nvSpPr>
        <dsp:cNvPr id="0" name=""/>
        <dsp:cNvSpPr/>
      </dsp:nvSpPr>
      <dsp:spPr>
        <a:xfrm>
          <a:off x="0" y="2426"/>
          <a:ext cx="53386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BB859F-95FE-4557-9310-EA262EF5AB7B}">
      <dsp:nvSpPr>
        <dsp:cNvPr id="0" name=""/>
        <dsp:cNvSpPr/>
      </dsp:nvSpPr>
      <dsp:spPr>
        <a:xfrm>
          <a:off x="0" y="4858"/>
          <a:ext cx="1601832" cy="165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Flavor Requirements: </a:t>
          </a:r>
          <a:endParaRPr lang="en-US" sz="1500" kern="1200" dirty="0"/>
        </a:p>
      </dsp:txBody>
      <dsp:txXfrm>
        <a:off x="0" y="4858"/>
        <a:ext cx="1601832" cy="1654786"/>
      </dsp:txXfrm>
    </dsp:sp>
    <dsp:sp modelId="{951B8866-6C34-43CE-B634-49EAFE03BB40}">
      <dsp:nvSpPr>
        <dsp:cNvPr id="0" name=""/>
        <dsp:cNvSpPr/>
      </dsp:nvSpPr>
      <dsp:spPr>
        <a:xfrm>
          <a:off x="1671824" y="1"/>
          <a:ext cx="3662884" cy="51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Pleasant</a:t>
          </a:r>
        </a:p>
      </dsp:txBody>
      <dsp:txXfrm>
        <a:off x="1671824" y="1"/>
        <a:ext cx="3662884" cy="517120"/>
      </dsp:txXfrm>
    </dsp:sp>
    <dsp:sp modelId="{C5AF4665-C32A-413E-843D-189BA22002E5}">
      <dsp:nvSpPr>
        <dsp:cNvPr id="0" name=""/>
        <dsp:cNvSpPr/>
      </dsp:nvSpPr>
      <dsp:spPr>
        <a:xfrm>
          <a:off x="1601832" y="545403"/>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91C1B8-40C2-4A56-BB8E-110A1CB233F9}">
      <dsp:nvSpPr>
        <dsp:cNvPr id="0" name=""/>
        <dsp:cNvSpPr/>
      </dsp:nvSpPr>
      <dsp:spPr>
        <a:xfrm>
          <a:off x="1671824" y="542977"/>
          <a:ext cx="3662884" cy="51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Immediate</a:t>
          </a:r>
        </a:p>
      </dsp:txBody>
      <dsp:txXfrm>
        <a:off x="1671824" y="542977"/>
        <a:ext cx="3662884" cy="517120"/>
      </dsp:txXfrm>
    </dsp:sp>
    <dsp:sp modelId="{12ACD3AF-BEFC-47FB-87F8-5A6C47C186C1}">
      <dsp:nvSpPr>
        <dsp:cNvPr id="0" name=""/>
        <dsp:cNvSpPr/>
      </dsp:nvSpPr>
      <dsp:spPr>
        <a:xfrm>
          <a:off x="1601832" y="1088379"/>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3CFC30-DF32-47FD-9F0F-FAE2B401D307}">
      <dsp:nvSpPr>
        <dsp:cNvPr id="0" name=""/>
        <dsp:cNvSpPr/>
      </dsp:nvSpPr>
      <dsp:spPr>
        <a:xfrm>
          <a:off x="1671824" y="1085954"/>
          <a:ext cx="3662884" cy="51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Long-lasting </a:t>
          </a:r>
        </a:p>
      </dsp:txBody>
      <dsp:txXfrm>
        <a:off x="1671824" y="1085954"/>
        <a:ext cx="3662884" cy="517120"/>
      </dsp:txXfrm>
    </dsp:sp>
    <dsp:sp modelId="{20BD3579-A444-41F7-B504-0C75CA272A13}">
      <dsp:nvSpPr>
        <dsp:cNvPr id="0" name=""/>
        <dsp:cNvSpPr/>
      </dsp:nvSpPr>
      <dsp:spPr>
        <a:xfrm>
          <a:off x="1601832" y="1631356"/>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E91CC5-81AA-4516-A82B-C91114C0BE01}">
      <dsp:nvSpPr>
        <dsp:cNvPr id="0" name=""/>
        <dsp:cNvSpPr/>
      </dsp:nvSpPr>
      <dsp:spPr>
        <a:xfrm>
          <a:off x="0" y="1657212"/>
          <a:ext cx="53386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7E43EE-5C9D-4E3F-BB89-A57829610BBF}">
      <dsp:nvSpPr>
        <dsp:cNvPr id="0" name=""/>
        <dsp:cNvSpPr/>
      </dsp:nvSpPr>
      <dsp:spPr>
        <a:xfrm>
          <a:off x="0" y="1659645"/>
          <a:ext cx="1601832" cy="165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Synthetic Flavors:</a:t>
          </a:r>
          <a:endParaRPr lang="en-US" sz="1500" kern="1200" dirty="0"/>
        </a:p>
      </dsp:txBody>
      <dsp:txXfrm>
        <a:off x="0" y="1659645"/>
        <a:ext cx="1601832" cy="1654786"/>
      </dsp:txXfrm>
    </dsp:sp>
    <dsp:sp modelId="{B1435227-3A4D-4741-9A71-C570713AD99B}">
      <dsp:nvSpPr>
        <dsp:cNvPr id="0" name=""/>
        <dsp:cNvSpPr/>
      </dsp:nvSpPr>
      <dsp:spPr>
        <a:xfrm>
          <a:off x="1671824" y="1641961"/>
          <a:ext cx="3662884" cy="26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Spearmint</a:t>
          </a:r>
        </a:p>
      </dsp:txBody>
      <dsp:txXfrm>
        <a:off x="1671824" y="1641961"/>
        <a:ext cx="3662884" cy="260580"/>
      </dsp:txXfrm>
    </dsp:sp>
    <dsp:sp modelId="{E5833CA5-5AE9-417E-B52E-3DFAD1802BE0}">
      <dsp:nvSpPr>
        <dsp:cNvPr id="0" name=""/>
        <dsp:cNvSpPr/>
      </dsp:nvSpPr>
      <dsp:spPr>
        <a:xfrm>
          <a:off x="1601832" y="1930822"/>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C1CE1F-A04B-4466-BE72-CE1DABED16AC}">
      <dsp:nvSpPr>
        <dsp:cNvPr id="0" name=""/>
        <dsp:cNvSpPr/>
      </dsp:nvSpPr>
      <dsp:spPr>
        <a:xfrm>
          <a:off x="1671824" y="1943851"/>
          <a:ext cx="3662884" cy="26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err="1"/>
            <a:t>Wintermint</a:t>
          </a:r>
          <a:endParaRPr lang="en-US" sz="1400" kern="1200" dirty="0"/>
        </a:p>
      </dsp:txBody>
      <dsp:txXfrm>
        <a:off x="1671824" y="1943851"/>
        <a:ext cx="3662884" cy="260580"/>
      </dsp:txXfrm>
    </dsp:sp>
    <dsp:sp modelId="{ABF01ACD-345F-4ECF-9475-418064F93C3A}">
      <dsp:nvSpPr>
        <dsp:cNvPr id="0" name=""/>
        <dsp:cNvSpPr/>
      </dsp:nvSpPr>
      <dsp:spPr>
        <a:xfrm>
          <a:off x="1601832" y="2204431"/>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91BCDA-071E-4941-9BEB-65E350584BB0}">
      <dsp:nvSpPr>
        <dsp:cNvPr id="0" name=""/>
        <dsp:cNvSpPr/>
      </dsp:nvSpPr>
      <dsp:spPr>
        <a:xfrm>
          <a:off x="1671824" y="2217460"/>
          <a:ext cx="3662884" cy="26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Vanilla</a:t>
          </a:r>
        </a:p>
      </dsp:txBody>
      <dsp:txXfrm>
        <a:off x="1671824" y="2217460"/>
        <a:ext cx="3662884" cy="260580"/>
      </dsp:txXfrm>
    </dsp:sp>
    <dsp:sp modelId="{F4CD504A-E339-49E1-AC27-066501BB310C}">
      <dsp:nvSpPr>
        <dsp:cNvPr id="0" name=""/>
        <dsp:cNvSpPr/>
      </dsp:nvSpPr>
      <dsp:spPr>
        <a:xfrm>
          <a:off x="1601832" y="2478040"/>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B93CB2-8750-4949-AC2B-344A3AB50007}">
      <dsp:nvSpPr>
        <dsp:cNvPr id="0" name=""/>
        <dsp:cNvSpPr/>
      </dsp:nvSpPr>
      <dsp:spPr>
        <a:xfrm>
          <a:off x="1671824" y="2491070"/>
          <a:ext cx="3662884" cy="26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Cinnamon</a:t>
          </a:r>
        </a:p>
      </dsp:txBody>
      <dsp:txXfrm>
        <a:off x="1671824" y="2491070"/>
        <a:ext cx="3662884" cy="260580"/>
      </dsp:txXfrm>
    </dsp:sp>
    <dsp:sp modelId="{0C79F33A-D010-4F04-A999-831BE1A6624B}">
      <dsp:nvSpPr>
        <dsp:cNvPr id="0" name=""/>
        <dsp:cNvSpPr/>
      </dsp:nvSpPr>
      <dsp:spPr>
        <a:xfrm>
          <a:off x="1601832" y="2751650"/>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340840-5E05-4463-9B6A-032A76BF28EF}">
      <dsp:nvSpPr>
        <dsp:cNvPr id="0" name=""/>
        <dsp:cNvSpPr/>
      </dsp:nvSpPr>
      <dsp:spPr>
        <a:xfrm>
          <a:off x="1671824" y="2764679"/>
          <a:ext cx="3662884" cy="26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Peppermint</a:t>
          </a:r>
        </a:p>
      </dsp:txBody>
      <dsp:txXfrm>
        <a:off x="1671824" y="2764679"/>
        <a:ext cx="3662884" cy="260580"/>
      </dsp:txXfrm>
    </dsp:sp>
    <dsp:sp modelId="{8CD2F409-0BA4-423F-B573-D6BD030E0511}">
      <dsp:nvSpPr>
        <dsp:cNvPr id="0" name=""/>
        <dsp:cNvSpPr/>
      </dsp:nvSpPr>
      <dsp:spPr>
        <a:xfrm>
          <a:off x="1601832" y="3025259"/>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F90B51-7629-449D-A589-E76216760632}">
      <dsp:nvSpPr>
        <dsp:cNvPr id="0" name=""/>
        <dsp:cNvSpPr/>
      </dsp:nvSpPr>
      <dsp:spPr>
        <a:xfrm>
          <a:off x="1671824" y="3038288"/>
          <a:ext cx="3662884" cy="26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Citrus</a:t>
          </a:r>
        </a:p>
      </dsp:txBody>
      <dsp:txXfrm>
        <a:off x="1671824" y="3038288"/>
        <a:ext cx="3662884" cy="260580"/>
      </dsp:txXfrm>
    </dsp:sp>
    <dsp:sp modelId="{38D8E2A2-758E-4E57-8F54-10A4EC7B6701}">
      <dsp:nvSpPr>
        <dsp:cNvPr id="0" name=""/>
        <dsp:cNvSpPr/>
      </dsp:nvSpPr>
      <dsp:spPr>
        <a:xfrm>
          <a:off x="1601832" y="3298869"/>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991688-8124-495E-9D46-05FEB5549DF6}">
      <dsp:nvSpPr>
        <dsp:cNvPr id="0" name=""/>
        <dsp:cNvSpPr/>
      </dsp:nvSpPr>
      <dsp:spPr>
        <a:xfrm>
          <a:off x="0" y="3311999"/>
          <a:ext cx="53386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8B0432-CDAF-4390-8061-E833F07D1779}">
      <dsp:nvSpPr>
        <dsp:cNvPr id="0" name=""/>
        <dsp:cNvSpPr/>
      </dsp:nvSpPr>
      <dsp:spPr>
        <a:xfrm>
          <a:off x="0" y="3314425"/>
          <a:ext cx="1601832" cy="1654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a:t>Essential Oils:</a:t>
          </a:r>
          <a:endParaRPr lang="en-US" sz="1500" kern="1200"/>
        </a:p>
      </dsp:txBody>
      <dsp:txXfrm>
        <a:off x="0" y="3314425"/>
        <a:ext cx="1601832" cy="1654786"/>
      </dsp:txXfrm>
    </dsp:sp>
    <dsp:sp modelId="{27235612-8915-4A33-8484-48635B0792D4}">
      <dsp:nvSpPr>
        <dsp:cNvPr id="0" name=""/>
        <dsp:cNvSpPr/>
      </dsp:nvSpPr>
      <dsp:spPr>
        <a:xfrm>
          <a:off x="1671824" y="3331451"/>
          <a:ext cx="3662884" cy="389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Thymol</a:t>
          </a:r>
          <a:endParaRPr lang="en-US" sz="1400" kern="1200" dirty="0"/>
        </a:p>
      </dsp:txBody>
      <dsp:txXfrm>
        <a:off x="1671824" y="3331451"/>
        <a:ext cx="3662884" cy="389052"/>
      </dsp:txXfrm>
    </dsp:sp>
    <dsp:sp modelId="{7D42D6F0-C5FA-432C-B55B-540681ABA9EA}">
      <dsp:nvSpPr>
        <dsp:cNvPr id="0" name=""/>
        <dsp:cNvSpPr/>
      </dsp:nvSpPr>
      <dsp:spPr>
        <a:xfrm>
          <a:off x="1601832" y="3720504"/>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01FB3-9AFD-48BC-8450-B1278894C1CC}">
      <dsp:nvSpPr>
        <dsp:cNvPr id="0" name=""/>
        <dsp:cNvSpPr/>
      </dsp:nvSpPr>
      <dsp:spPr>
        <a:xfrm>
          <a:off x="1671824" y="3739957"/>
          <a:ext cx="3662884" cy="389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Menthol</a:t>
          </a:r>
          <a:endParaRPr lang="en-US" sz="1400" kern="1200" dirty="0"/>
        </a:p>
      </dsp:txBody>
      <dsp:txXfrm>
        <a:off x="1671824" y="3739957"/>
        <a:ext cx="3662884" cy="389052"/>
      </dsp:txXfrm>
    </dsp:sp>
    <dsp:sp modelId="{62FF526E-6581-4EA6-AD00-B5E14E4CE1F7}">
      <dsp:nvSpPr>
        <dsp:cNvPr id="0" name=""/>
        <dsp:cNvSpPr/>
      </dsp:nvSpPr>
      <dsp:spPr>
        <a:xfrm>
          <a:off x="1601832" y="4129009"/>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8FA17C-98D0-4A57-BBD7-3C8F05CB4987}">
      <dsp:nvSpPr>
        <dsp:cNvPr id="0" name=""/>
        <dsp:cNvSpPr/>
      </dsp:nvSpPr>
      <dsp:spPr>
        <a:xfrm>
          <a:off x="1671824" y="4148462"/>
          <a:ext cx="3662884" cy="389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Eucalyptol</a:t>
          </a:r>
          <a:endParaRPr lang="en-US" sz="1400" kern="1200" dirty="0"/>
        </a:p>
      </dsp:txBody>
      <dsp:txXfrm>
        <a:off x="1671824" y="4148462"/>
        <a:ext cx="3662884" cy="389052"/>
      </dsp:txXfrm>
    </dsp:sp>
    <dsp:sp modelId="{B65345D0-7B4B-45CB-B3C6-911475010F3E}">
      <dsp:nvSpPr>
        <dsp:cNvPr id="0" name=""/>
        <dsp:cNvSpPr/>
      </dsp:nvSpPr>
      <dsp:spPr>
        <a:xfrm>
          <a:off x="1601832" y="4537514"/>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33AC2C-CAE3-45E7-BBCC-3F34BD976FF9}">
      <dsp:nvSpPr>
        <dsp:cNvPr id="0" name=""/>
        <dsp:cNvSpPr/>
      </dsp:nvSpPr>
      <dsp:spPr>
        <a:xfrm>
          <a:off x="1671824" y="4556967"/>
          <a:ext cx="3662884" cy="389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t>M</a:t>
          </a:r>
          <a:r>
            <a:rPr lang="en-US" sz="1400" b="0" i="0" kern="1200" dirty="0"/>
            <a:t>ethyl salicylate</a:t>
          </a:r>
          <a:endParaRPr lang="en-US" sz="1400" b="0" kern="1200" dirty="0"/>
        </a:p>
      </dsp:txBody>
      <dsp:txXfrm>
        <a:off x="1671824" y="4556967"/>
        <a:ext cx="3662884" cy="389052"/>
      </dsp:txXfrm>
    </dsp:sp>
    <dsp:sp modelId="{9879072C-79D4-45DA-BF92-587A10044E10}">
      <dsp:nvSpPr>
        <dsp:cNvPr id="0" name=""/>
        <dsp:cNvSpPr/>
      </dsp:nvSpPr>
      <dsp:spPr>
        <a:xfrm>
          <a:off x="1601832" y="4946019"/>
          <a:ext cx="373287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7CE07-67A1-43EC-AAEF-62C48AA13101}">
      <dsp:nvSpPr>
        <dsp:cNvPr id="0" name=""/>
        <dsp:cNvSpPr/>
      </dsp:nvSpPr>
      <dsp:spPr>
        <a:xfrm>
          <a:off x="0" y="11560"/>
          <a:ext cx="6932474"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Chlorhexidine (CHX)</a:t>
          </a:r>
        </a:p>
      </dsp:txBody>
      <dsp:txXfrm>
        <a:off x="33955" y="45515"/>
        <a:ext cx="6864564" cy="627655"/>
      </dsp:txXfrm>
    </dsp:sp>
    <dsp:sp modelId="{09C5009A-4909-453F-AFDE-D558F51C54CD}">
      <dsp:nvSpPr>
        <dsp:cNvPr id="0" name=""/>
        <dsp:cNvSpPr/>
      </dsp:nvSpPr>
      <dsp:spPr>
        <a:xfrm>
          <a:off x="0" y="790646"/>
          <a:ext cx="6932474"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Essential Oils (EO)</a:t>
          </a:r>
        </a:p>
      </dsp:txBody>
      <dsp:txXfrm>
        <a:off x="33955" y="824601"/>
        <a:ext cx="6864564" cy="627655"/>
      </dsp:txXfrm>
    </dsp:sp>
    <dsp:sp modelId="{6FFF02AB-1F07-420F-A032-90C57715F445}">
      <dsp:nvSpPr>
        <dsp:cNvPr id="0" name=""/>
        <dsp:cNvSpPr/>
      </dsp:nvSpPr>
      <dsp:spPr>
        <a:xfrm>
          <a:off x="0" y="1569731"/>
          <a:ext cx="6932474"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err="1"/>
            <a:t>Cetylpyridinium</a:t>
          </a:r>
          <a:r>
            <a:rPr lang="en-US" sz="2900" kern="1200" dirty="0"/>
            <a:t> Chloride (CPC)</a:t>
          </a:r>
        </a:p>
      </dsp:txBody>
      <dsp:txXfrm>
        <a:off x="33955" y="1603686"/>
        <a:ext cx="6864564" cy="6276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88749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0345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A7C737EF-F514-4A46-40AC-78B64ADC819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3C8F09-700B-5045-AC43-B1B965F8EED9}"/>
              </a:ext>
            </a:extLst>
          </p:cNvPr>
          <p:cNvPicPr>
            <a:picLocks noChangeAspect="1"/>
          </p:cNvPicPr>
          <p:nvPr/>
        </p:nvPicPr>
        <p:blipFill>
          <a:blip r:embed="rId2"/>
          <a:stretch>
            <a:fillRect/>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65844B1A-6C1D-CC42-AB2F-46F8CFDCD615}"/>
              </a:ext>
            </a:extLst>
          </p:cNvPr>
          <p:cNvSpPr/>
          <p:nvPr/>
        </p:nvSpPr>
        <p:spPr>
          <a:xfrm>
            <a:off x="0" y="4571359"/>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71B4BC-EB65-FF40-87FC-D7C88D82A0D2}"/>
              </a:ext>
            </a:extLst>
          </p:cNvPr>
          <p:cNvSpPr/>
          <p:nvPr/>
        </p:nvSpPr>
        <p:spPr>
          <a:xfrm>
            <a:off x="0" y="3538267"/>
            <a:ext cx="9144000" cy="1077276"/>
          </a:xfrm>
          <a:prstGeom prst="rect">
            <a:avLst/>
          </a:prstGeom>
          <a:solidFill>
            <a:srgbClr val="156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ctrTitle"/>
          </p:nvPr>
        </p:nvSpPr>
        <p:spPr>
          <a:xfrm>
            <a:off x="345621" y="3538266"/>
            <a:ext cx="8798379" cy="1077277"/>
          </a:xfrm>
        </p:spPr>
        <p:txBody>
          <a:bodyPr anchor="ctr">
            <a:normAutofit/>
          </a:bodyPr>
          <a:lstStyle>
            <a:lvl1pPr algn="l">
              <a:defRPr sz="3600" b="0" i="0">
                <a:solidFill>
                  <a:schemeClr val="bg1"/>
                </a:solidFill>
                <a:latin typeface="+mj-lt"/>
              </a:defRPr>
            </a:lvl1pPr>
          </a:lstStyle>
          <a:p>
            <a:r>
              <a:rPr lang="en-US" dirty="0"/>
              <a:t>Click to edit Master title style</a:t>
            </a:r>
          </a:p>
        </p:txBody>
      </p:sp>
      <p:pic>
        <p:nvPicPr>
          <p:cNvPr id="6" name="Picture 5">
            <a:extLst>
              <a:ext uri="{FF2B5EF4-FFF2-40B4-BE49-F238E27FC236}">
                <a16:creationId xmlns:a16="http://schemas.microsoft.com/office/drawing/2014/main" id="{3B136C5A-D5AA-5542-8664-5C851D38BCBF}"/>
              </a:ext>
            </a:extLst>
          </p:cNvPr>
          <p:cNvPicPr>
            <a:picLocks noChangeAspect="1"/>
          </p:cNvPicPr>
          <p:nvPr/>
        </p:nvPicPr>
        <p:blipFill>
          <a:blip r:embed="rId3"/>
          <a:stretch>
            <a:fillRect/>
          </a:stretch>
        </p:blipFill>
        <p:spPr>
          <a:xfrm>
            <a:off x="345621" y="886339"/>
            <a:ext cx="3740768" cy="1094859"/>
          </a:xfrm>
          <a:prstGeom prst="rect">
            <a:avLst/>
          </a:prstGeom>
        </p:spPr>
      </p:pic>
    </p:spTree>
    <p:extLst>
      <p:ext uri="{BB962C8B-B14F-4D97-AF65-F5344CB8AC3E}">
        <p14:creationId xmlns:p14="http://schemas.microsoft.com/office/powerpoint/2010/main" val="150296275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521C11-E64C-B241-B93A-0AC9B8F464CF}"/>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6364" y="2852928"/>
            <a:ext cx="7891272" cy="1152144"/>
          </a:xfrm>
        </p:spPr>
        <p:txBody>
          <a:bodyPr>
            <a:normAutofit/>
          </a:bodyPr>
          <a:lstStyle>
            <a:lvl1pPr>
              <a:defRPr sz="3600">
                <a:solidFill>
                  <a:schemeClr val="bg1"/>
                </a:solidFill>
                <a:latin typeface="+mj-lt"/>
              </a:defRPr>
            </a:lvl1pPr>
          </a:lstStyle>
          <a:p>
            <a:r>
              <a:rPr lang="en-US" dirty="0"/>
              <a:t>Edit Divider Slide</a:t>
            </a:r>
          </a:p>
        </p:txBody>
      </p:sp>
    </p:spTree>
    <p:extLst>
      <p:ext uri="{BB962C8B-B14F-4D97-AF65-F5344CB8AC3E}">
        <p14:creationId xmlns:p14="http://schemas.microsoft.com/office/powerpoint/2010/main" val="172467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AA99F8-9E2F-A747-A407-0315C71D4A70}"/>
              </a:ext>
            </a:extLst>
          </p:cNvPr>
          <p:cNvPicPr>
            <a:picLocks noChangeAspect="1"/>
          </p:cNvPicPr>
          <p:nvPr/>
        </p:nvPicPr>
        <p:blipFill>
          <a:blip r:embed="rId2"/>
          <a:stretch>
            <a:fillRect/>
          </a:stretch>
        </p:blipFill>
        <p:spPr>
          <a:xfrm>
            <a:off x="0" y="0"/>
            <a:ext cx="9144000" cy="1270000"/>
          </a:xfrm>
          <a:prstGeom prst="rect">
            <a:avLst/>
          </a:prstGeom>
        </p:spPr>
      </p:pic>
      <p:sp>
        <p:nvSpPr>
          <p:cNvPr id="3" name="Content Placeholder 2"/>
          <p:cNvSpPr>
            <a:spLocks noGrp="1"/>
          </p:cNvSpPr>
          <p:nvPr>
            <p:ph idx="1"/>
          </p:nvPr>
        </p:nvSpPr>
        <p:spPr>
          <a:xfrm>
            <a:off x="547259" y="1681070"/>
            <a:ext cx="7886700" cy="4351338"/>
          </a:xfrm>
        </p:spPr>
        <p:txBody>
          <a:bodyPr>
            <a:normAutofit/>
          </a:bodyPr>
          <a:lstStyle>
            <a:lvl1pPr>
              <a:defRPr sz="2000">
                <a:latin typeface="+mj-lt"/>
                <a:ea typeface="Tahoma" panose="020B0604030504040204" pitchFamily="34" charset="0"/>
                <a:cs typeface="Tahoma" panose="020B0604030504040204" pitchFamily="34" charset="0"/>
              </a:defRPr>
            </a:lvl1pPr>
            <a:lvl2pPr marL="685800" indent="-228600">
              <a:buFont typeface="Courier New" panose="02070309020205020404" pitchFamily="49" charset="0"/>
              <a:buChar char="o"/>
              <a:defRPr sz="2000">
                <a:latin typeface="+mj-lt"/>
                <a:ea typeface="Tahoma" panose="020B0604030504040204" pitchFamily="34" charset="0"/>
                <a:cs typeface="Tahoma" panose="020B0604030504040204" pitchFamily="34" charset="0"/>
              </a:defRPr>
            </a:lvl2pPr>
            <a:lvl3pPr>
              <a:defRPr sz="2000">
                <a:latin typeface="+mj-lt"/>
                <a:ea typeface="Tahoma" panose="020B0604030504040204" pitchFamily="34" charset="0"/>
                <a:cs typeface="Tahoma" panose="020B0604030504040204" pitchFamily="34" charset="0"/>
              </a:defRPr>
            </a:lvl3pPr>
            <a:lvl4pPr>
              <a:defRPr sz="2000">
                <a:latin typeface="+mj-lt"/>
                <a:ea typeface="Tahoma" panose="020B0604030504040204" pitchFamily="34" charset="0"/>
                <a:cs typeface="Tahoma" panose="020B0604030504040204" pitchFamily="34" charset="0"/>
              </a:defRPr>
            </a:lvl4pPr>
            <a:lvl5pPr>
              <a:defRPr sz="2000">
                <a:latin typeface="+mj-lt"/>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37193" y="0"/>
            <a:ext cx="7706831" cy="1149532"/>
          </a:xfrm>
        </p:spPr>
        <p:txBody>
          <a:bodyPr>
            <a:normAutofit/>
          </a:bodyPr>
          <a:lstStyle>
            <a:lvl1pPr>
              <a:defRPr sz="3200">
                <a:solidFill>
                  <a:schemeClr val="bg1"/>
                </a:solidFill>
                <a:latin typeface="+mj-lt"/>
              </a:defRPr>
            </a:lvl1pPr>
          </a:lstStyle>
          <a:p>
            <a:r>
              <a:rPr lang="en-US" dirty="0"/>
              <a:t>Slide title</a:t>
            </a:r>
          </a:p>
        </p:txBody>
      </p:sp>
    </p:spTree>
    <p:extLst>
      <p:ext uri="{BB962C8B-B14F-4D97-AF65-F5344CB8AC3E}">
        <p14:creationId xmlns:p14="http://schemas.microsoft.com/office/powerpoint/2010/main" val="189587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DF90A2-2F66-124A-AA31-C5E368DAD878}"/>
              </a:ext>
            </a:extLst>
          </p:cNvPr>
          <p:cNvPicPr>
            <a:picLocks noChangeAspect="1"/>
          </p:cNvPicPr>
          <p:nvPr/>
        </p:nvPicPr>
        <p:blipFill>
          <a:blip r:embed="rId2"/>
          <a:stretch>
            <a:fillRect/>
          </a:stretch>
        </p:blipFill>
        <p:spPr>
          <a:xfrm>
            <a:off x="-58189" y="0"/>
            <a:ext cx="9144000" cy="6858000"/>
          </a:xfrm>
          <a:prstGeom prst="rect">
            <a:avLst/>
          </a:prstGeom>
        </p:spPr>
      </p:pic>
      <p:pic>
        <p:nvPicPr>
          <p:cNvPr id="7" name="Picture 6">
            <a:extLst>
              <a:ext uri="{FF2B5EF4-FFF2-40B4-BE49-F238E27FC236}">
                <a16:creationId xmlns:a16="http://schemas.microsoft.com/office/drawing/2014/main" id="{13B049BA-16AF-6446-9802-EC5244C5324F}"/>
              </a:ext>
            </a:extLst>
          </p:cNvPr>
          <p:cNvPicPr>
            <a:picLocks noChangeAspect="1"/>
          </p:cNvPicPr>
          <p:nvPr/>
        </p:nvPicPr>
        <p:blipFill>
          <a:blip r:embed="rId3"/>
          <a:stretch>
            <a:fillRect/>
          </a:stretch>
        </p:blipFill>
        <p:spPr>
          <a:xfrm>
            <a:off x="6751145" y="5995963"/>
            <a:ext cx="2242751" cy="656415"/>
          </a:xfrm>
          <a:prstGeom prst="rect">
            <a:avLst/>
          </a:prstGeom>
        </p:spPr>
      </p:pic>
      <p:sp>
        <p:nvSpPr>
          <p:cNvPr id="3" name="Content Placeholder 2"/>
          <p:cNvSpPr>
            <a:spLocks noGrp="1"/>
          </p:cNvSpPr>
          <p:nvPr>
            <p:ph idx="1"/>
          </p:nvPr>
        </p:nvSpPr>
        <p:spPr>
          <a:xfrm>
            <a:off x="3371885" y="1376941"/>
            <a:ext cx="5133391" cy="4115701"/>
          </a:xfrm>
        </p:spPr>
        <p:txBody>
          <a:bodyPr>
            <a:noAutofit/>
          </a:bodyPr>
          <a:lstStyle>
            <a:lvl1pPr>
              <a:defRPr sz="2000">
                <a:latin typeface="+mj-lt"/>
                <a:ea typeface="Tahoma" panose="020B0604030504040204" pitchFamily="34" charset="0"/>
                <a:cs typeface="Tahoma" panose="020B0604030504040204" pitchFamily="34" charset="0"/>
              </a:defRPr>
            </a:lvl1pPr>
            <a:lvl2pPr marL="685800" indent="-228600">
              <a:buFont typeface="Courier New" panose="02070309020205020404" pitchFamily="49" charset="0"/>
              <a:buChar char="o"/>
              <a:defRPr sz="2000">
                <a:latin typeface="+mj-lt"/>
                <a:ea typeface="Tahoma" panose="020B0604030504040204" pitchFamily="34" charset="0"/>
                <a:cs typeface="Tahoma" panose="020B0604030504040204" pitchFamily="34" charset="0"/>
              </a:defRPr>
            </a:lvl2pPr>
            <a:lvl3pPr>
              <a:defRPr sz="2000">
                <a:latin typeface="+mj-lt"/>
                <a:ea typeface="Tahoma" panose="020B0604030504040204" pitchFamily="34" charset="0"/>
                <a:cs typeface="Tahoma" panose="020B0604030504040204" pitchFamily="34" charset="0"/>
              </a:defRPr>
            </a:lvl3pPr>
            <a:lvl4pPr>
              <a:defRPr sz="2000">
                <a:latin typeface="+mj-lt"/>
                <a:ea typeface="Tahoma" panose="020B0604030504040204" pitchFamily="34" charset="0"/>
                <a:cs typeface="Tahoma" panose="020B0604030504040204" pitchFamily="34" charset="0"/>
              </a:defRPr>
            </a:lvl4pPr>
            <a:lvl5pPr>
              <a:defRPr sz="2000">
                <a:latin typeface="+mj-lt"/>
                <a:ea typeface="Tahoma" panose="020B0604030504040204" pitchFamily="34" charset="0"/>
                <a:cs typeface="Tahoma" panose="020B060403050404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365760" y="100584"/>
            <a:ext cx="7891272" cy="1152144"/>
          </a:xfrm>
        </p:spPr>
        <p:txBody>
          <a:bodyPr anchor="ctr">
            <a:normAutofit/>
          </a:bodyPr>
          <a:lstStyle>
            <a:lvl1pPr>
              <a:defRPr sz="3200">
                <a:solidFill>
                  <a:schemeClr val="bg1"/>
                </a:solidFill>
                <a:latin typeface="+mj-lt"/>
              </a:defRPr>
            </a:lvl1pPr>
          </a:lstStyle>
          <a:p>
            <a:r>
              <a:rPr lang="en-US" dirty="0"/>
              <a:t>Slide title</a:t>
            </a:r>
          </a:p>
        </p:txBody>
      </p:sp>
      <p:pic>
        <p:nvPicPr>
          <p:cNvPr id="11" name="Picture 10">
            <a:extLst>
              <a:ext uri="{FF2B5EF4-FFF2-40B4-BE49-F238E27FC236}">
                <a16:creationId xmlns:a16="http://schemas.microsoft.com/office/drawing/2014/main" id="{75089C7B-AF24-F94A-B2E9-D8940B1807DB}"/>
              </a:ext>
            </a:extLst>
          </p:cNvPr>
          <p:cNvPicPr>
            <a:picLocks noChangeAspect="1"/>
          </p:cNvPicPr>
          <p:nvPr/>
        </p:nvPicPr>
        <p:blipFill>
          <a:blip r:embed="rId4"/>
          <a:stretch>
            <a:fillRect/>
          </a:stretch>
        </p:blipFill>
        <p:spPr>
          <a:xfrm>
            <a:off x="0" y="6321976"/>
            <a:ext cx="6807200" cy="50800"/>
          </a:xfrm>
          <a:prstGeom prst="rect">
            <a:avLst/>
          </a:prstGeom>
        </p:spPr>
      </p:pic>
    </p:spTree>
    <p:extLst>
      <p:ext uri="{BB962C8B-B14F-4D97-AF65-F5344CB8AC3E}">
        <p14:creationId xmlns:p14="http://schemas.microsoft.com/office/powerpoint/2010/main" val="101430436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CE51511-2231-904E-A4CD-991FE000FF1E}"/>
              </a:ext>
            </a:extLst>
          </p:cNvPr>
          <p:cNvSpPr/>
          <p:nvPr/>
        </p:nvSpPr>
        <p:spPr>
          <a:xfrm>
            <a:off x="0" y="0"/>
            <a:ext cx="9144000" cy="6858000"/>
          </a:xfrm>
          <a:prstGeom prst="rect">
            <a:avLst/>
          </a:prstGeom>
          <a:solidFill>
            <a:srgbClr val="156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65760" y="92272"/>
            <a:ext cx="7891272" cy="1152144"/>
          </a:xfrm>
        </p:spPr>
        <p:txBody>
          <a:bodyPr anchor="ctr">
            <a:normAutofit/>
          </a:bodyPr>
          <a:lstStyle>
            <a:lvl1pPr>
              <a:defRPr sz="3200">
                <a:solidFill>
                  <a:schemeClr val="bg1"/>
                </a:solidFill>
                <a:latin typeface="+mj-lt"/>
              </a:defRPr>
            </a:lvl1pPr>
          </a:lstStyle>
          <a:p>
            <a:r>
              <a:rPr lang="en-US" dirty="0"/>
              <a:t>Slide title</a:t>
            </a:r>
          </a:p>
        </p:txBody>
      </p:sp>
      <p:sp>
        <p:nvSpPr>
          <p:cNvPr id="3" name="Content Placeholder 2"/>
          <p:cNvSpPr>
            <a:spLocks noGrp="1"/>
          </p:cNvSpPr>
          <p:nvPr>
            <p:ph sz="half" idx="1"/>
          </p:nvPr>
        </p:nvSpPr>
        <p:spPr>
          <a:xfrm>
            <a:off x="548640" y="1682496"/>
            <a:ext cx="7891272" cy="4352544"/>
          </a:xfrm>
        </p:spPr>
        <p:txBody>
          <a:bodyPr>
            <a:normAutofit/>
          </a:bodyPr>
          <a:lstStyle>
            <a:lvl1pPr>
              <a:defRPr sz="1800">
                <a:solidFill>
                  <a:schemeClr val="bg1"/>
                </a:solidFill>
                <a:latin typeface="+mj-lt"/>
                <a:ea typeface="Tahoma" panose="020B0604030504040204" pitchFamily="34" charset="0"/>
                <a:cs typeface="Tahoma" panose="020B0604030504040204" pitchFamily="34" charset="0"/>
              </a:defRPr>
            </a:lvl1pPr>
            <a:lvl2pPr marL="685800" indent="-228600">
              <a:buFont typeface="Courier New" panose="02070309020205020404" pitchFamily="49" charset="0"/>
              <a:buChar char="o"/>
              <a:defRPr sz="1800">
                <a:solidFill>
                  <a:schemeClr val="bg1"/>
                </a:solidFill>
                <a:latin typeface="+mj-lt"/>
                <a:ea typeface="Tahoma" panose="020B0604030504040204" pitchFamily="34" charset="0"/>
                <a:cs typeface="Tahoma" panose="020B0604030504040204" pitchFamily="34" charset="0"/>
              </a:defRPr>
            </a:lvl2pPr>
            <a:lvl3pPr>
              <a:defRPr sz="1800">
                <a:solidFill>
                  <a:schemeClr val="bg1"/>
                </a:solidFill>
                <a:latin typeface="+mj-lt"/>
                <a:ea typeface="Tahoma" panose="020B0604030504040204" pitchFamily="34" charset="0"/>
                <a:cs typeface="Tahoma" panose="020B0604030504040204" pitchFamily="34" charset="0"/>
              </a:defRPr>
            </a:lvl3pPr>
            <a:lvl4pPr>
              <a:defRPr sz="1800">
                <a:solidFill>
                  <a:schemeClr val="bg1"/>
                </a:solidFill>
                <a:latin typeface="+mj-lt"/>
                <a:ea typeface="Tahoma" panose="020B0604030504040204" pitchFamily="34" charset="0"/>
                <a:cs typeface="Tahoma" panose="020B0604030504040204" pitchFamily="34" charset="0"/>
              </a:defRPr>
            </a:lvl4pPr>
            <a:lvl5pPr>
              <a:defRPr sz="1800">
                <a:solidFill>
                  <a:schemeClr val="bg1"/>
                </a:solidFill>
                <a:latin typeface="+mj-lt"/>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B8F9527B-DB4E-5E4B-9020-9D97FDABDD71}"/>
              </a:ext>
            </a:extLst>
          </p:cNvPr>
          <p:cNvPicPr>
            <a:picLocks noChangeAspect="1"/>
          </p:cNvPicPr>
          <p:nvPr/>
        </p:nvPicPr>
        <p:blipFill>
          <a:blip r:embed="rId2"/>
          <a:stretch>
            <a:fillRect/>
          </a:stretch>
        </p:blipFill>
        <p:spPr>
          <a:xfrm>
            <a:off x="6751145" y="5995963"/>
            <a:ext cx="2267809" cy="663749"/>
          </a:xfrm>
          <a:prstGeom prst="rect">
            <a:avLst/>
          </a:prstGeom>
        </p:spPr>
      </p:pic>
      <p:pic>
        <p:nvPicPr>
          <p:cNvPr id="14" name="Picture 13">
            <a:extLst>
              <a:ext uri="{FF2B5EF4-FFF2-40B4-BE49-F238E27FC236}">
                <a16:creationId xmlns:a16="http://schemas.microsoft.com/office/drawing/2014/main" id="{51CF8CF4-99D5-F249-A42F-6DF522D4461D}"/>
              </a:ext>
            </a:extLst>
          </p:cNvPr>
          <p:cNvPicPr>
            <a:picLocks noChangeAspect="1"/>
          </p:cNvPicPr>
          <p:nvPr/>
        </p:nvPicPr>
        <p:blipFill>
          <a:blip r:embed="rId3"/>
          <a:stretch>
            <a:fillRect/>
          </a:stretch>
        </p:blipFill>
        <p:spPr>
          <a:xfrm>
            <a:off x="0" y="6321976"/>
            <a:ext cx="6807200" cy="50800"/>
          </a:xfrm>
          <a:prstGeom prst="rect">
            <a:avLst/>
          </a:prstGeom>
        </p:spPr>
      </p:pic>
    </p:spTree>
    <p:extLst>
      <p:ext uri="{BB962C8B-B14F-4D97-AF65-F5344CB8AC3E}">
        <p14:creationId xmlns:p14="http://schemas.microsoft.com/office/powerpoint/2010/main" val="220928692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43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1601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81863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863888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ECD2AD3-AEBE-FD4D-A476-79DF8240BE85}"/>
              </a:ext>
            </a:extLst>
          </p:cNvPr>
          <p:cNvPicPr>
            <a:picLocks noChangeAspect="1"/>
          </p:cNvPicPr>
          <p:nvPr/>
        </p:nvPicPr>
        <p:blipFill>
          <a:blip r:embed="rId11"/>
          <a:stretch>
            <a:fillRect/>
          </a:stretch>
        </p:blipFill>
        <p:spPr>
          <a:xfrm>
            <a:off x="0" y="6321976"/>
            <a:ext cx="6807200" cy="50800"/>
          </a:xfrm>
          <a:prstGeom prst="rect">
            <a:avLst/>
          </a:prstGeom>
        </p:spPr>
      </p:pic>
      <p:pic>
        <p:nvPicPr>
          <p:cNvPr id="7" name="Picture 6">
            <a:extLst>
              <a:ext uri="{FF2B5EF4-FFF2-40B4-BE49-F238E27FC236}">
                <a16:creationId xmlns:a16="http://schemas.microsoft.com/office/drawing/2014/main" id="{72687E77-05A2-954F-86AA-2973A409D6D6}"/>
              </a:ext>
            </a:extLst>
          </p:cNvPr>
          <p:cNvPicPr>
            <a:picLocks noChangeAspect="1"/>
          </p:cNvPicPr>
          <p:nvPr/>
        </p:nvPicPr>
        <p:blipFill>
          <a:blip r:embed="rId12"/>
          <a:stretch>
            <a:fillRect/>
          </a:stretch>
        </p:blipFill>
        <p:spPr>
          <a:xfrm>
            <a:off x="6751145" y="5995963"/>
            <a:ext cx="2242751" cy="656415"/>
          </a:xfrm>
          <a:prstGeom prst="rect">
            <a:avLst/>
          </a:prstGeom>
        </p:spPr>
      </p:pic>
    </p:spTree>
    <p:extLst>
      <p:ext uri="{BB962C8B-B14F-4D97-AF65-F5344CB8AC3E}">
        <p14:creationId xmlns:p14="http://schemas.microsoft.com/office/powerpoint/2010/main" val="57537140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8.png"/><Relationship Id="rId4" Type="http://schemas.openxmlformats.org/officeDocument/2006/relationships/diagramLayout" Target="../diagrams/layout4.xml"/><Relationship Id="rId9" Type="http://schemas.openxmlformats.org/officeDocument/2006/relationships/slide" Target="slide8.xml"/></Relationships>
</file>

<file path=ppt/slides/_rels/slide1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slide" Target="slide24.xml"/><Relationship Id="rId5" Type="http://schemas.openxmlformats.org/officeDocument/2006/relationships/slide" Target="slide20.xml"/><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slide" Target="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slide" Target="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slide" Target="slide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hyperlink" Target="https://dentalacademyofce.com/courses/2076/PDF/1103cei_toothbrush_rev1.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37.xml"/><Relationship Id="rId7" Type="http://schemas.openxmlformats.org/officeDocument/2006/relationships/slide" Target="slide41.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slide" Target="slide40.xml"/><Relationship Id="rId11" Type="http://schemas.openxmlformats.org/officeDocument/2006/relationships/slide" Target="slide60.xml"/><Relationship Id="rId5" Type="http://schemas.openxmlformats.org/officeDocument/2006/relationships/slide" Target="slide39.xml"/><Relationship Id="rId10" Type="http://schemas.openxmlformats.org/officeDocument/2006/relationships/slide" Target="slide54.xml"/><Relationship Id="rId4" Type="http://schemas.openxmlformats.org/officeDocument/2006/relationships/slide" Target="slide38.xml"/><Relationship Id="rId9" Type="http://schemas.openxmlformats.org/officeDocument/2006/relationships/slide" Target="slide49.xml"/></Relationships>
</file>

<file path=ppt/slides/_rels/slide37.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slide" Target="slide36.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slide" Target="slide45.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3.wdp"/></Relationships>
</file>

<file path=ppt/slides/_rels/slide6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61.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64.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dentalacademyofce.com/courses/2076/PDF/1103cei_toothbrush_rev1.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dentalacademyofce.com/courses/oral-hygiene-recommendations-in-the-age-of-dr-google-an-evidence-based-approach-for-dental-professionals/"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6DD5-ADBF-8E06-4DC8-1ABF0808CAFF}"/>
              </a:ext>
            </a:extLst>
          </p:cNvPr>
          <p:cNvSpPr>
            <a:spLocks noGrp="1"/>
          </p:cNvSpPr>
          <p:nvPr>
            <p:ph type="title"/>
          </p:nvPr>
        </p:nvSpPr>
        <p:spPr/>
        <p:txBody>
          <a:bodyPr>
            <a:noAutofit/>
          </a:bodyPr>
          <a:lstStyle/>
          <a:p>
            <a:pPr algn="ctr"/>
            <a:r>
              <a:rPr lang="en-US" sz="5400" b="1" dirty="0"/>
              <a:t>Dentifrices &amp; Mouthwashes </a:t>
            </a:r>
            <a:endParaRPr lang="en-US" sz="5400" dirty="0"/>
          </a:p>
        </p:txBody>
      </p:sp>
      <p:sp>
        <p:nvSpPr>
          <p:cNvPr id="3" name="TextBox 2">
            <a:extLst>
              <a:ext uri="{FF2B5EF4-FFF2-40B4-BE49-F238E27FC236}">
                <a16:creationId xmlns:a16="http://schemas.microsoft.com/office/drawing/2014/main" id="{C3F30491-C57F-5596-D1E6-38A7F125C866}"/>
              </a:ext>
            </a:extLst>
          </p:cNvPr>
          <p:cNvSpPr txBox="1"/>
          <p:nvPr/>
        </p:nvSpPr>
        <p:spPr>
          <a:xfrm>
            <a:off x="7749717" y="4110361"/>
            <a:ext cx="1535837" cy="369332"/>
          </a:xfrm>
          <a:prstGeom prst="rect">
            <a:avLst/>
          </a:prstGeom>
          <a:noFill/>
        </p:spPr>
        <p:txBody>
          <a:bodyPr wrap="square" rtlCol="0">
            <a:spAutoFit/>
          </a:bodyPr>
          <a:lstStyle/>
          <a:p>
            <a:r>
              <a:rPr lang="en-US" dirty="0">
                <a:solidFill>
                  <a:schemeClr val="bg1"/>
                </a:solidFill>
              </a:rPr>
              <a:t>Spring 2022</a:t>
            </a:r>
          </a:p>
        </p:txBody>
      </p:sp>
    </p:spTree>
    <p:extLst>
      <p:ext uri="{BB962C8B-B14F-4D97-AF65-F5344CB8AC3E}">
        <p14:creationId xmlns:p14="http://schemas.microsoft.com/office/powerpoint/2010/main" val="799496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3637DE4-66E0-C592-F7DF-1F93E05BD580}"/>
              </a:ext>
            </a:extLst>
          </p:cNvPr>
          <p:cNvGraphicFramePr>
            <a:graphicFrameLocks noGrp="1"/>
          </p:cNvGraphicFramePr>
          <p:nvPr>
            <p:ph idx="1"/>
            <p:extLst>
              <p:ext uri="{D42A27DB-BD31-4B8C-83A1-F6EECF244321}">
                <p14:modId xmlns:p14="http://schemas.microsoft.com/office/powerpoint/2010/main" val="2754294348"/>
              </p:ext>
            </p:extLst>
          </p:nvPr>
        </p:nvGraphicFramePr>
        <p:xfrm>
          <a:off x="1481066" y="1622456"/>
          <a:ext cx="6181868" cy="3613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 name="Google Shape;143;p7"/>
          <p:cNvSpPr txBox="1">
            <a:spLocks noGrp="1"/>
          </p:cNvSpPr>
          <p:nvPr>
            <p:ph type="title"/>
          </p:nvPr>
        </p:nvSpPr>
        <p:spPr>
          <a:xfrm>
            <a:off x="718584" y="0"/>
            <a:ext cx="7706831" cy="1149532"/>
          </a:xfrm>
          <a:prstGeom prst="rect">
            <a:avLst/>
          </a:prstGeom>
          <a:noFill/>
          <a:ln>
            <a:noFill/>
          </a:ln>
        </p:spPr>
        <p:txBody>
          <a:bodyPr spcFirstLastPara="1" vert="horz" wrap="square" lIns="68569" tIns="34275" rIns="68569" bIns="34275" rtlCol="0" anchor="ctr" anchorCtr="0">
            <a:noAutofit/>
          </a:bodyPr>
          <a:lstStyle/>
          <a:p>
            <a:pPr>
              <a:buSzPct val="100000"/>
            </a:pP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r>
              <a:rPr lang="en-US" b="1" dirty="0"/>
              <a:t>Humectants</a:t>
            </a: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br>
              <a:rPr lang="en-US" sz="3600" b="1" dirty="0"/>
            </a:br>
            <a:endParaRPr sz="3600" b="1" dirty="0"/>
          </a:p>
        </p:txBody>
      </p:sp>
      <p:sp>
        <p:nvSpPr>
          <p:cNvPr id="145" name="Google Shape;145;p7"/>
          <p:cNvSpPr/>
          <p:nvPr/>
        </p:nvSpPr>
        <p:spPr>
          <a:xfrm>
            <a:off x="7098189" y="5562063"/>
            <a:ext cx="1752847" cy="344072"/>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a:solidFill>
                  <a:srgbClr val="C00000"/>
                </a:solidFill>
                <a:latin typeface="+mj-lt"/>
                <a:ea typeface="Calibri"/>
                <a:cs typeface="Calibri"/>
                <a:sym typeface="Calibri"/>
                <a:hlinkClick r:id="rId8" action="ppaction://hlinksldjump">
                  <a:extLst>
                    <a:ext uri="{A12FA001-AC4F-418D-AE19-62706E023703}">
                      <ahyp:hlinkClr xmlns:ahyp="http://schemas.microsoft.com/office/drawing/2018/hyperlinkcolor" val="tx"/>
                    </a:ext>
                  </a:extLst>
                </a:hlinkClick>
              </a:rPr>
              <a:t>Back to Components</a:t>
            </a:r>
            <a:endParaRPr sz="1200" b="1">
              <a:solidFill>
                <a:srgbClr val="C00000"/>
              </a:solidFill>
              <a:latin typeface="+mj-lt"/>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8"/>
          <p:cNvSpPr txBox="1">
            <a:spLocks noGrp="1"/>
          </p:cNvSpPr>
          <p:nvPr>
            <p:ph type="title"/>
          </p:nvPr>
        </p:nvSpPr>
        <p:spPr>
          <a:xfrm>
            <a:off x="714856" y="0"/>
            <a:ext cx="7706831" cy="1149532"/>
          </a:xfrm>
          <a:prstGeom prst="rect">
            <a:avLst/>
          </a:prstGeom>
          <a:noFill/>
          <a:ln>
            <a:noFill/>
          </a:ln>
        </p:spPr>
        <p:txBody>
          <a:bodyPr spcFirstLastPara="1" vert="horz" wrap="square" lIns="68569" tIns="34275" rIns="68569" bIns="34275" rtlCol="0" anchor="ctr" anchorCtr="0">
            <a:normAutofit/>
          </a:bodyPr>
          <a:lstStyle/>
          <a:p>
            <a:r>
              <a:rPr lang="en-US" b="1" dirty="0"/>
              <a:t>Binders or Gelling Agents</a:t>
            </a:r>
            <a:endParaRPr dirty="0"/>
          </a:p>
        </p:txBody>
      </p:sp>
      <p:sp>
        <p:nvSpPr>
          <p:cNvPr id="153" name="Google Shape;153;p8"/>
          <p:cNvSpPr/>
          <p:nvPr/>
        </p:nvSpPr>
        <p:spPr>
          <a:xfrm>
            <a:off x="7116257" y="5570936"/>
            <a:ext cx="1743658" cy="314540"/>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a:solidFill>
                  <a:srgbClr val="C00000"/>
                </a:solidFill>
                <a:latin typeface="+mj-lt"/>
                <a:ea typeface="Calibri"/>
                <a:cs typeface="Calibri"/>
                <a:sym typeface="Calibri"/>
                <a:hlinkClick r:id="rId3" action="ppaction://hlinksldjump">
                  <a:extLst>
                    <a:ext uri="{A12FA001-AC4F-418D-AE19-62706E023703}">
                      <ahyp:hlinkClr xmlns:ahyp="http://schemas.microsoft.com/office/drawing/2018/hyperlinkcolor" val="tx"/>
                    </a:ext>
                  </a:extLst>
                </a:hlinkClick>
              </a:rPr>
              <a:t>Back to Components</a:t>
            </a:r>
            <a:endParaRPr sz="1200" b="1">
              <a:solidFill>
                <a:srgbClr val="C00000"/>
              </a:solidFill>
              <a:latin typeface="+mj-lt"/>
              <a:ea typeface="Calibri"/>
              <a:cs typeface="Calibri"/>
              <a:sym typeface="Calibri"/>
            </a:endParaRPr>
          </a:p>
        </p:txBody>
      </p:sp>
      <p:sp>
        <p:nvSpPr>
          <p:cNvPr id="2" name="Rectangle 1">
            <a:extLst>
              <a:ext uri="{FF2B5EF4-FFF2-40B4-BE49-F238E27FC236}">
                <a16:creationId xmlns:a16="http://schemas.microsoft.com/office/drawing/2014/main" id="{945C9F82-E896-BEA1-627A-011047F3A4F9}"/>
              </a:ext>
            </a:extLst>
          </p:cNvPr>
          <p:cNvSpPr/>
          <p:nvPr/>
        </p:nvSpPr>
        <p:spPr>
          <a:xfrm>
            <a:off x="722312" y="1777346"/>
            <a:ext cx="7699375" cy="2282825"/>
          </a:xfrm>
          <a:prstGeom prst="rect">
            <a:avLst/>
          </a:prstGeom>
        </p:spPr>
        <p:txBody>
          <a:bodyPr/>
          <a:lstStyle/>
          <a:p>
            <a:pPr lvl="0"/>
            <a:r>
              <a:rPr lang="en-US" sz="2000" b="1" dirty="0"/>
              <a:t>Binders</a:t>
            </a:r>
            <a:endParaRPr lang="en-US" sz="2000" dirty="0"/>
          </a:p>
          <a:p>
            <a:pPr marL="742950" lvl="1" indent="-285750">
              <a:buFont typeface="Arial" panose="020B0604020202020204" pitchFamily="34" charset="0"/>
              <a:buChar char="•"/>
            </a:pPr>
            <a:r>
              <a:rPr lang="en-US" sz="2000" dirty="0"/>
              <a:t>Natural gums - thickening agent</a:t>
            </a:r>
          </a:p>
          <a:p>
            <a:pPr marL="742950" lvl="1" indent="-285750">
              <a:buFont typeface="Arial" panose="020B0604020202020204" pitchFamily="34" charset="0"/>
              <a:buChar char="•"/>
            </a:pPr>
            <a:r>
              <a:rPr lang="en-US" sz="2000" dirty="0"/>
              <a:t>Seaweed extracts – used as a stabilizer</a:t>
            </a:r>
          </a:p>
          <a:p>
            <a:pPr marL="742950" lvl="1" indent="-285750">
              <a:buFont typeface="Arial" panose="020B0604020202020204" pitchFamily="34" charset="0"/>
              <a:buChar char="•"/>
            </a:pPr>
            <a:r>
              <a:rPr lang="en-US" sz="2000" dirty="0"/>
              <a:t>Synthetic cellulose - prevents solids from settling out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D2DBEF2F-3D41-C710-6EA6-244A8F5DBD16}"/>
              </a:ext>
            </a:extLst>
          </p:cNvPr>
          <p:cNvGraphicFramePr>
            <a:graphicFrameLocks noGrp="1"/>
          </p:cNvGraphicFramePr>
          <p:nvPr>
            <p:ph idx="1"/>
            <p:extLst>
              <p:ext uri="{D42A27DB-BD31-4B8C-83A1-F6EECF244321}">
                <p14:modId xmlns:p14="http://schemas.microsoft.com/office/powerpoint/2010/main" val="879062617"/>
              </p:ext>
            </p:extLst>
          </p:nvPr>
        </p:nvGraphicFramePr>
        <p:xfrm>
          <a:off x="1274970" y="1686757"/>
          <a:ext cx="6759063" cy="2987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8" name="Google Shape;158;p9"/>
          <p:cNvSpPr txBox="1">
            <a:spLocks noGrp="1"/>
          </p:cNvSpPr>
          <p:nvPr>
            <p:ph type="title"/>
          </p:nvPr>
        </p:nvSpPr>
        <p:spPr>
          <a:xfrm>
            <a:off x="718584" y="0"/>
            <a:ext cx="7706831" cy="1149532"/>
          </a:xfrm>
          <a:prstGeom prst="rect">
            <a:avLst/>
          </a:prstGeom>
          <a:noFill/>
          <a:ln>
            <a:noFill/>
          </a:ln>
        </p:spPr>
        <p:txBody>
          <a:bodyPr spcFirstLastPara="1" vert="horz" wrap="square" lIns="68569" tIns="34275" rIns="68569" bIns="34275" rtlCol="0" anchor="ctr" anchorCtr="0">
            <a:normAutofit/>
          </a:bodyPr>
          <a:lstStyle/>
          <a:p>
            <a:pPr>
              <a:buClr>
                <a:schemeClr val="lt1"/>
              </a:buClr>
              <a:buSzPts val="5400"/>
            </a:pPr>
            <a:r>
              <a:rPr lang="en-US" b="1" dirty="0">
                <a:solidFill>
                  <a:schemeClr val="lt1"/>
                </a:solidFill>
              </a:rPr>
              <a:t>Surfactant (Foaming Agent)</a:t>
            </a:r>
            <a:endParaRPr dirty="0"/>
          </a:p>
        </p:txBody>
      </p:sp>
      <p:sp>
        <p:nvSpPr>
          <p:cNvPr id="160" name="Google Shape;160;p9"/>
          <p:cNvSpPr/>
          <p:nvPr/>
        </p:nvSpPr>
        <p:spPr>
          <a:xfrm>
            <a:off x="7179520" y="5578529"/>
            <a:ext cx="1709026" cy="314540"/>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a:solidFill>
                  <a:srgbClr val="C00000"/>
                </a:solidFill>
                <a:latin typeface="+mj-lt"/>
                <a:ea typeface="Calibri"/>
                <a:cs typeface="Calibri"/>
                <a:sym typeface="Calibri"/>
                <a:hlinkClick r:id="rId8" action="ppaction://hlinksldjump">
                  <a:extLst>
                    <a:ext uri="{A12FA001-AC4F-418D-AE19-62706E023703}">
                      <ahyp:hlinkClr xmlns:ahyp="http://schemas.microsoft.com/office/drawing/2018/hyperlinkcolor" val="tx"/>
                    </a:ext>
                  </a:extLst>
                </a:hlinkClick>
              </a:rPr>
              <a:t>Back to Components</a:t>
            </a:r>
            <a:endParaRPr sz="1200" b="1">
              <a:solidFill>
                <a:srgbClr val="C00000"/>
              </a:solidFill>
              <a:latin typeface="+mj-lt"/>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0"/>
          <p:cNvSpPr txBox="1">
            <a:spLocks noGrp="1"/>
          </p:cNvSpPr>
          <p:nvPr>
            <p:ph type="title"/>
          </p:nvPr>
        </p:nvSpPr>
        <p:spPr>
          <a:xfrm>
            <a:off x="718584" y="0"/>
            <a:ext cx="7706831" cy="1149532"/>
          </a:xfrm>
          <a:prstGeom prst="rect">
            <a:avLst/>
          </a:prstGeom>
          <a:noFill/>
          <a:ln w="9525" cap="flat" cmpd="sng">
            <a:noFill/>
            <a:prstDash val="solid"/>
            <a:round/>
            <a:headEnd type="none" w="sm" len="sm"/>
            <a:tailEnd type="none" w="sm" len="sm"/>
          </a:ln>
        </p:spPr>
        <p:txBody>
          <a:bodyPr spcFirstLastPara="1" vert="horz" wrap="square" lIns="68569" tIns="34275" rIns="68569" bIns="34275" rtlCol="0" anchor="ctr" anchorCtr="0">
            <a:normAutofit/>
          </a:bodyPr>
          <a:lstStyle/>
          <a:p>
            <a:pPr>
              <a:buSzPts val="4400"/>
            </a:pPr>
            <a:r>
              <a:rPr lang="en-US" b="1" dirty="0"/>
              <a:t>Flavoring Agents</a:t>
            </a:r>
            <a:endParaRPr dirty="0"/>
          </a:p>
        </p:txBody>
      </p:sp>
      <p:graphicFrame>
        <p:nvGraphicFramePr>
          <p:cNvPr id="4" name="Diagram 3">
            <a:extLst>
              <a:ext uri="{FF2B5EF4-FFF2-40B4-BE49-F238E27FC236}">
                <a16:creationId xmlns:a16="http://schemas.microsoft.com/office/drawing/2014/main" id="{0C341B54-F71D-C283-A033-A8FC714FF1AD}"/>
              </a:ext>
            </a:extLst>
          </p:cNvPr>
          <p:cNvGraphicFramePr/>
          <p:nvPr>
            <p:extLst>
              <p:ext uri="{D42A27DB-BD31-4B8C-83A1-F6EECF244321}">
                <p14:modId xmlns:p14="http://schemas.microsoft.com/office/powerpoint/2010/main" val="1270583795"/>
              </p:ext>
            </p:extLst>
          </p:nvPr>
        </p:nvGraphicFramePr>
        <p:xfrm>
          <a:off x="547258" y="1325057"/>
          <a:ext cx="5338638" cy="4969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0" name="Google Shape;170;p10" descr="A picture containing spice, food, chocolate&#10;&#10;Description automatically generated"/>
          <p:cNvPicPr preferRelativeResize="0"/>
          <p:nvPr/>
        </p:nvPicPr>
        <p:blipFill rotWithShape="1">
          <a:blip r:embed="rId8">
            <a:alphaModFix/>
          </a:blip>
          <a:srcRect/>
          <a:stretch/>
        </p:blipFill>
        <p:spPr>
          <a:xfrm>
            <a:off x="6243058" y="1743231"/>
            <a:ext cx="2567756" cy="1711838"/>
          </a:xfrm>
          <a:prstGeom prst="rect">
            <a:avLst/>
          </a:prstGeom>
          <a:noFill/>
          <a:ln>
            <a:noFill/>
          </a:ln>
        </p:spPr>
      </p:pic>
      <p:sp>
        <p:nvSpPr>
          <p:cNvPr id="171" name="Google Shape;171;p10"/>
          <p:cNvSpPr/>
          <p:nvPr/>
        </p:nvSpPr>
        <p:spPr>
          <a:xfrm>
            <a:off x="7022237" y="5656102"/>
            <a:ext cx="1754471" cy="291936"/>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dirty="0">
                <a:solidFill>
                  <a:srgbClr val="C00000"/>
                </a:solidFill>
                <a:latin typeface="+mj-lt"/>
                <a:ea typeface="Calibri"/>
                <a:cs typeface="Calibri"/>
                <a:sym typeface="Calibri"/>
                <a:hlinkClick r:id="rId9" action="ppaction://hlinksldjump">
                  <a:extLst>
                    <a:ext uri="{A12FA001-AC4F-418D-AE19-62706E023703}">
                      <ahyp:hlinkClr xmlns:ahyp="http://schemas.microsoft.com/office/drawing/2018/hyperlinkcolor" val="tx"/>
                    </a:ext>
                  </a:extLst>
                </a:hlinkClick>
              </a:rPr>
              <a:t>Back to Components</a:t>
            </a:r>
            <a:endParaRPr sz="1200" b="1" dirty="0">
              <a:solidFill>
                <a:srgbClr val="C00000"/>
              </a:solidFill>
              <a:latin typeface="+mj-lt"/>
              <a:ea typeface="Calibri"/>
              <a:cs typeface="Calibri"/>
              <a:sym typeface="Calibri"/>
            </a:endParaRPr>
          </a:p>
        </p:txBody>
      </p:sp>
      <p:pic>
        <p:nvPicPr>
          <p:cNvPr id="5" name="Picture 4">
            <a:extLst>
              <a:ext uri="{FF2B5EF4-FFF2-40B4-BE49-F238E27FC236}">
                <a16:creationId xmlns:a16="http://schemas.microsoft.com/office/drawing/2014/main" id="{9D1B2940-415B-E9DA-149A-6C9ECD6E35A9}"/>
              </a:ext>
            </a:extLst>
          </p:cNvPr>
          <p:cNvPicPr>
            <a:picLocks noChangeAspect="1"/>
          </p:cNvPicPr>
          <p:nvPr/>
        </p:nvPicPr>
        <p:blipFill>
          <a:blip r:embed="rId10"/>
          <a:stretch>
            <a:fillRect/>
          </a:stretch>
        </p:blipFill>
        <p:spPr>
          <a:xfrm>
            <a:off x="6243058" y="3655473"/>
            <a:ext cx="2533650" cy="18002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1"/>
          <p:cNvSpPr txBox="1">
            <a:spLocks noGrp="1"/>
          </p:cNvSpPr>
          <p:nvPr>
            <p:ph type="title"/>
          </p:nvPr>
        </p:nvSpPr>
        <p:spPr>
          <a:xfrm>
            <a:off x="637193" y="13162"/>
            <a:ext cx="7706831" cy="1149532"/>
          </a:xfrm>
          <a:prstGeom prst="rect">
            <a:avLst/>
          </a:prstGeom>
          <a:noFill/>
          <a:ln w="9525" cap="flat" cmpd="sng">
            <a:noFill/>
            <a:prstDash val="solid"/>
            <a:round/>
            <a:headEnd type="none" w="sm" len="sm"/>
            <a:tailEnd type="none" w="sm" len="sm"/>
          </a:ln>
        </p:spPr>
        <p:txBody>
          <a:bodyPr spcFirstLastPara="1" vert="horz" wrap="square" lIns="68569" tIns="34275" rIns="68569" bIns="34275" rtlCol="0" anchor="ctr" anchorCtr="0">
            <a:normAutofit/>
          </a:bodyPr>
          <a:lstStyle/>
          <a:p>
            <a:pPr>
              <a:buSzPts val="4400"/>
            </a:pPr>
            <a:r>
              <a:rPr lang="en-US" b="1" dirty="0"/>
              <a:t>Sweetening Agents</a:t>
            </a:r>
            <a:endParaRPr b="1" dirty="0"/>
          </a:p>
        </p:txBody>
      </p:sp>
      <p:sp>
        <p:nvSpPr>
          <p:cNvPr id="179" name="Google Shape;179;p11"/>
          <p:cNvSpPr txBox="1">
            <a:spLocks noGrp="1"/>
          </p:cNvSpPr>
          <p:nvPr>
            <p:ph type="body" idx="4294967295"/>
          </p:nvPr>
        </p:nvSpPr>
        <p:spPr>
          <a:xfrm>
            <a:off x="4124093" y="1654244"/>
            <a:ext cx="3873784" cy="4329305"/>
          </a:xfrm>
          <a:prstGeom prst="rect">
            <a:avLst/>
          </a:prstGeom>
          <a:noFill/>
          <a:ln>
            <a:noFill/>
          </a:ln>
        </p:spPr>
        <p:txBody>
          <a:bodyPr spcFirstLastPara="1" vert="horz" wrap="square" lIns="68569" tIns="34275" rIns="68569" bIns="34275" rtlCol="0" anchor="t" anchorCtr="0">
            <a:normAutofit fontScale="92500" lnSpcReduction="10000"/>
          </a:bodyPr>
          <a:lstStyle/>
          <a:p>
            <a:pPr marL="0" indent="0">
              <a:lnSpc>
                <a:spcPct val="100000"/>
              </a:lnSpc>
              <a:spcBef>
                <a:spcPts val="0"/>
              </a:spcBef>
              <a:buClr>
                <a:schemeClr val="dk1"/>
              </a:buClr>
              <a:buSzPts val="2800"/>
              <a:buNone/>
            </a:pPr>
            <a:r>
              <a:rPr lang="en-US" sz="2200" b="1" dirty="0"/>
              <a:t>Early Sweeteners:</a:t>
            </a:r>
          </a:p>
          <a:p>
            <a:pPr>
              <a:lnSpc>
                <a:spcPct val="100000"/>
              </a:lnSpc>
              <a:spcBef>
                <a:spcPts val="0"/>
              </a:spcBef>
              <a:buClr>
                <a:schemeClr val="dk1"/>
              </a:buClr>
              <a:buSzPct val="100000"/>
            </a:pPr>
            <a:r>
              <a:rPr lang="en-US" sz="2200" dirty="0"/>
              <a:t>Sugar</a:t>
            </a:r>
          </a:p>
          <a:p>
            <a:pPr>
              <a:lnSpc>
                <a:spcPct val="100000"/>
              </a:lnSpc>
              <a:buClr>
                <a:schemeClr val="dk1"/>
              </a:buClr>
              <a:buSzPct val="100000"/>
            </a:pPr>
            <a:r>
              <a:rPr lang="en-US" sz="2200" dirty="0"/>
              <a:t>Honey</a:t>
            </a:r>
          </a:p>
          <a:p>
            <a:pPr marL="0" indent="0">
              <a:lnSpc>
                <a:spcPct val="100000"/>
              </a:lnSpc>
              <a:spcBef>
                <a:spcPts val="0"/>
              </a:spcBef>
              <a:buClr>
                <a:schemeClr val="dk1"/>
              </a:buClr>
              <a:buSzPts val="2800"/>
              <a:buNone/>
            </a:pPr>
            <a:endParaRPr lang="en-US" sz="2200" b="1" dirty="0"/>
          </a:p>
          <a:p>
            <a:pPr marL="0" indent="0">
              <a:lnSpc>
                <a:spcPct val="100000"/>
              </a:lnSpc>
              <a:spcBef>
                <a:spcPts val="0"/>
              </a:spcBef>
              <a:buClr>
                <a:schemeClr val="dk1"/>
              </a:buClr>
              <a:buSzPts val="2800"/>
              <a:buNone/>
            </a:pPr>
            <a:endParaRPr lang="en-US" sz="2200" b="1" dirty="0"/>
          </a:p>
          <a:p>
            <a:pPr marL="0" indent="0">
              <a:lnSpc>
                <a:spcPct val="100000"/>
              </a:lnSpc>
              <a:spcBef>
                <a:spcPts val="0"/>
              </a:spcBef>
              <a:buClr>
                <a:schemeClr val="dk1"/>
              </a:buClr>
              <a:buSzPts val="2800"/>
              <a:buNone/>
            </a:pPr>
            <a:r>
              <a:rPr lang="en-US" sz="2200" b="1" dirty="0"/>
              <a:t>Non-Cariogenic Sweeteners:</a:t>
            </a:r>
          </a:p>
          <a:p>
            <a:pPr>
              <a:lnSpc>
                <a:spcPct val="100000"/>
              </a:lnSpc>
              <a:spcBef>
                <a:spcPts val="0"/>
              </a:spcBef>
              <a:buClr>
                <a:schemeClr val="dk1"/>
              </a:buClr>
              <a:buSzPct val="100000"/>
            </a:pPr>
            <a:r>
              <a:rPr lang="en-US" sz="2200" dirty="0"/>
              <a:t>Saccharin</a:t>
            </a:r>
          </a:p>
          <a:p>
            <a:pPr>
              <a:lnSpc>
                <a:spcPct val="100000"/>
              </a:lnSpc>
              <a:buClr>
                <a:schemeClr val="dk1"/>
              </a:buClr>
              <a:buSzPct val="100000"/>
            </a:pPr>
            <a:r>
              <a:rPr lang="en-US" sz="2200" dirty="0"/>
              <a:t>Cyclamate</a:t>
            </a:r>
          </a:p>
          <a:p>
            <a:pPr>
              <a:lnSpc>
                <a:spcPct val="100000"/>
              </a:lnSpc>
              <a:buClr>
                <a:schemeClr val="dk1"/>
              </a:buClr>
              <a:buSzPct val="100000"/>
            </a:pPr>
            <a:r>
              <a:rPr lang="en-US" sz="2200" dirty="0"/>
              <a:t>Sorbitol*</a:t>
            </a:r>
          </a:p>
          <a:p>
            <a:pPr>
              <a:lnSpc>
                <a:spcPct val="100000"/>
              </a:lnSpc>
              <a:buClr>
                <a:schemeClr val="dk1"/>
              </a:buClr>
              <a:buSzPct val="100000"/>
            </a:pPr>
            <a:r>
              <a:rPr lang="en-US" sz="2200" dirty="0"/>
              <a:t>Mannitol*</a:t>
            </a:r>
          </a:p>
          <a:p>
            <a:pPr>
              <a:lnSpc>
                <a:spcPct val="100000"/>
              </a:lnSpc>
              <a:buClr>
                <a:schemeClr val="dk1"/>
              </a:buClr>
              <a:buSzPct val="100000"/>
            </a:pPr>
            <a:r>
              <a:rPr lang="en-US" sz="2200" dirty="0"/>
              <a:t>Glycerin*</a:t>
            </a:r>
          </a:p>
          <a:p>
            <a:pPr>
              <a:lnSpc>
                <a:spcPct val="100000"/>
              </a:lnSpc>
              <a:buClr>
                <a:schemeClr val="dk1"/>
              </a:buClr>
              <a:buSzPct val="100000"/>
            </a:pPr>
            <a:r>
              <a:rPr lang="en-US" sz="2200" dirty="0"/>
              <a:t>Xylitol</a:t>
            </a:r>
          </a:p>
          <a:p>
            <a:pPr marL="0" indent="0">
              <a:lnSpc>
                <a:spcPct val="100000"/>
              </a:lnSpc>
              <a:spcBef>
                <a:spcPts val="0"/>
              </a:spcBef>
              <a:buClr>
                <a:schemeClr val="dk1"/>
              </a:buClr>
              <a:buSzPts val="2800"/>
              <a:buNone/>
            </a:pPr>
            <a:endParaRPr sz="1800" dirty="0"/>
          </a:p>
        </p:txBody>
      </p:sp>
      <p:sp>
        <p:nvSpPr>
          <p:cNvPr id="181" name="Google Shape;181;p11"/>
          <p:cNvSpPr/>
          <p:nvPr/>
        </p:nvSpPr>
        <p:spPr>
          <a:xfrm>
            <a:off x="6211906" y="5051237"/>
            <a:ext cx="2816685" cy="519371"/>
          </a:xfrm>
          <a:prstGeom prst="rect">
            <a:avLst/>
          </a:prstGeom>
          <a:noFill/>
          <a:ln>
            <a:noFill/>
          </a:ln>
        </p:spPr>
        <p:txBody>
          <a:bodyPr spcFirstLastPara="1" wrap="square" lIns="68569" tIns="34275" rIns="68569" bIns="34275" anchor="ctr" anchorCtr="0">
            <a:noAutofit/>
          </a:bodyPr>
          <a:lstStyle/>
          <a:p>
            <a:r>
              <a:rPr lang="en-US" sz="1350" dirty="0">
                <a:latin typeface="+mj-lt"/>
                <a:ea typeface="Calibri"/>
                <a:cs typeface="Calibri"/>
                <a:sym typeface="Calibri"/>
              </a:rPr>
              <a:t>* Agents that serve as humectants</a:t>
            </a:r>
            <a:endParaRPr sz="1350" dirty="0">
              <a:latin typeface="+mj-lt"/>
            </a:endParaRPr>
          </a:p>
        </p:txBody>
      </p:sp>
      <p:sp>
        <p:nvSpPr>
          <p:cNvPr id="183" name="Google Shape;183;p11"/>
          <p:cNvSpPr/>
          <p:nvPr/>
        </p:nvSpPr>
        <p:spPr>
          <a:xfrm>
            <a:off x="6880955" y="5570608"/>
            <a:ext cx="1751364" cy="314540"/>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a:solidFill>
                  <a:srgbClr val="C00000"/>
                </a:solidFill>
                <a:latin typeface="+mj-lt"/>
                <a:ea typeface="Calibri"/>
                <a:cs typeface="Calibri"/>
                <a:sym typeface="Calibri"/>
                <a:hlinkClick r:id="rId3" action="ppaction://hlinksldjump">
                  <a:extLst>
                    <a:ext uri="{A12FA001-AC4F-418D-AE19-62706E023703}">
                      <ahyp:hlinkClr xmlns:ahyp="http://schemas.microsoft.com/office/drawing/2018/hyperlinkcolor" val="tx"/>
                    </a:ext>
                  </a:extLst>
                </a:hlinkClick>
              </a:rPr>
              <a:t>Back to Components</a:t>
            </a:r>
            <a:endParaRPr sz="1200" b="1">
              <a:solidFill>
                <a:srgbClr val="C00000"/>
              </a:solidFill>
              <a:latin typeface="+mj-lt"/>
              <a:ea typeface="Calibri"/>
              <a:cs typeface="Calibri"/>
              <a:sym typeface="Calibri"/>
            </a:endParaRPr>
          </a:p>
        </p:txBody>
      </p:sp>
      <p:pic>
        <p:nvPicPr>
          <p:cNvPr id="2" name="Picture 1">
            <a:extLst>
              <a:ext uri="{FF2B5EF4-FFF2-40B4-BE49-F238E27FC236}">
                <a16:creationId xmlns:a16="http://schemas.microsoft.com/office/drawing/2014/main" id="{29286CEA-E3DA-7A61-AB65-5CFF3B19C2DC}"/>
              </a:ext>
            </a:extLst>
          </p:cNvPr>
          <p:cNvPicPr>
            <a:picLocks noChangeAspect="1"/>
          </p:cNvPicPr>
          <p:nvPr/>
        </p:nvPicPr>
        <p:blipFill>
          <a:blip r:embed="rId4"/>
          <a:stretch>
            <a:fillRect/>
          </a:stretch>
        </p:blipFill>
        <p:spPr>
          <a:xfrm>
            <a:off x="617916" y="4023365"/>
            <a:ext cx="2983082" cy="1704513"/>
          </a:xfrm>
          <a:prstGeom prst="rect">
            <a:avLst/>
          </a:prstGeom>
        </p:spPr>
      </p:pic>
      <p:pic>
        <p:nvPicPr>
          <p:cNvPr id="3" name="Picture 2">
            <a:extLst>
              <a:ext uri="{FF2B5EF4-FFF2-40B4-BE49-F238E27FC236}">
                <a16:creationId xmlns:a16="http://schemas.microsoft.com/office/drawing/2014/main" id="{7058D319-FAD5-ADAB-DFA2-6179B5D17701}"/>
              </a:ext>
            </a:extLst>
          </p:cNvPr>
          <p:cNvPicPr>
            <a:picLocks noChangeAspect="1"/>
          </p:cNvPicPr>
          <p:nvPr/>
        </p:nvPicPr>
        <p:blipFill>
          <a:blip r:embed="rId5"/>
          <a:stretch>
            <a:fillRect/>
          </a:stretch>
        </p:blipFill>
        <p:spPr>
          <a:xfrm>
            <a:off x="617916" y="1654184"/>
            <a:ext cx="2983082" cy="18776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12"/>
          <p:cNvSpPr txBox="1">
            <a:spLocks noGrp="1"/>
          </p:cNvSpPr>
          <p:nvPr>
            <p:ph idx="1"/>
          </p:nvPr>
        </p:nvSpPr>
        <p:spPr>
          <a:xfrm>
            <a:off x="388061" y="1604029"/>
            <a:ext cx="8367879" cy="3658713"/>
          </a:xfrm>
          <a:prstGeom prst="rect">
            <a:avLst/>
          </a:prstGeom>
          <a:noFill/>
          <a:ln>
            <a:noFill/>
          </a:ln>
        </p:spPr>
        <p:txBody>
          <a:bodyPr spcFirstLastPara="1" vert="horz" wrap="square" lIns="68569" tIns="34275" rIns="68569" bIns="34275" rtlCol="0" anchor="t" anchorCtr="0">
            <a:noAutofit/>
          </a:bodyPr>
          <a:lstStyle/>
          <a:p>
            <a:pPr marL="0" indent="0">
              <a:spcBef>
                <a:spcPts val="0"/>
              </a:spcBef>
              <a:buClr>
                <a:schemeClr val="dk1"/>
              </a:buClr>
              <a:buSzPct val="100000"/>
              <a:buNone/>
            </a:pPr>
            <a:r>
              <a:rPr lang="en-US" dirty="0"/>
              <a:t>Requirements:</a:t>
            </a:r>
            <a:endParaRPr dirty="0"/>
          </a:p>
          <a:p>
            <a:pPr>
              <a:buClr>
                <a:schemeClr val="dk1"/>
              </a:buClr>
              <a:buSzPct val="100000"/>
            </a:pPr>
            <a:r>
              <a:rPr lang="en-US" dirty="0"/>
              <a:t>Studies demonstrating safety &amp; effectiveness </a:t>
            </a:r>
            <a:endParaRPr dirty="0"/>
          </a:p>
          <a:p>
            <a:pPr>
              <a:buClr>
                <a:schemeClr val="dk1"/>
              </a:buClr>
              <a:buSzPct val="100000"/>
            </a:pPr>
            <a:r>
              <a:rPr lang="en-US" dirty="0"/>
              <a:t>At least 6 months in length </a:t>
            </a:r>
            <a:endParaRPr dirty="0"/>
          </a:p>
          <a:p>
            <a:pPr>
              <a:buClr>
                <a:schemeClr val="dk1"/>
              </a:buClr>
              <a:buSzPct val="100000"/>
            </a:pPr>
            <a:r>
              <a:rPr lang="en-US" dirty="0"/>
              <a:t>Demonstrate statistically significant reductions in both plaque &amp; gingivitis </a:t>
            </a:r>
            <a:endParaRPr dirty="0"/>
          </a:p>
          <a:p>
            <a:pPr>
              <a:buClr>
                <a:schemeClr val="dk1"/>
              </a:buClr>
              <a:buSzPct val="100000"/>
            </a:pPr>
            <a:r>
              <a:rPr lang="en-US" dirty="0"/>
              <a:t>FDA-approved ingredients </a:t>
            </a:r>
            <a:endParaRPr dirty="0"/>
          </a:p>
          <a:p>
            <a:pPr>
              <a:buClr>
                <a:schemeClr val="dk1"/>
              </a:buClr>
              <a:buSzPct val="100000"/>
            </a:pPr>
            <a:r>
              <a:rPr lang="en-US" dirty="0"/>
              <a:t>Assured purity &amp; uniformity </a:t>
            </a:r>
            <a:endParaRPr dirty="0"/>
          </a:p>
          <a:p>
            <a:pPr>
              <a:buClr>
                <a:schemeClr val="dk1"/>
              </a:buClr>
              <a:buSzPct val="100000"/>
            </a:pPr>
            <a:r>
              <a:rPr lang="en-US" dirty="0"/>
              <a:t>Packaging and advertising claims that are supported by science</a:t>
            </a:r>
            <a:endParaRPr dirty="0"/>
          </a:p>
          <a:p>
            <a:pPr>
              <a:buClr>
                <a:schemeClr val="dk1"/>
              </a:buClr>
              <a:buSzPct val="100000"/>
            </a:pPr>
            <a:r>
              <a:rPr lang="en-US" dirty="0"/>
              <a:t>All ADA Accepted toothpastes contain Fluoride</a:t>
            </a:r>
            <a:endParaRPr dirty="0"/>
          </a:p>
          <a:p>
            <a:pPr>
              <a:buClr>
                <a:schemeClr val="dk1"/>
              </a:buClr>
              <a:buSzPct val="100000"/>
            </a:pPr>
            <a:r>
              <a:rPr lang="en-US" dirty="0"/>
              <a:t>No ADA Accepted toothpastes contain sugar</a:t>
            </a:r>
            <a:endParaRPr dirty="0"/>
          </a:p>
          <a:p>
            <a:pPr indent="-48101">
              <a:buClr>
                <a:schemeClr val="dk1"/>
              </a:buClr>
              <a:buSzPct val="100000"/>
              <a:buNone/>
            </a:pPr>
            <a:endParaRPr dirty="0"/>
          </a:p>
        </p:txBody>
      </p:sp>
      <p:sp>
        <p:nvSpPr>
          <p:cNvPr id="188" name="Google Shape;188;p12"/>
          <p:cNvSpPr txBox="1">
            <a:spLocks noGrp="1"/>
          </p:cNvSpPr>
          <p:nvPr>
            <p:ph type="title"/>
          </p:nvPr>
        </p:nvSpPr>
        <p:spPr>
          <a:xfrm>
            <a:off x="530102" y="109419"/>
            <a:ext cx="8367880"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sz="3600" b="1" dirty="0"/>
              <a:t>  </a:t>
            </a:r>
            <a:r>
              <a:rPr lang="en-US" b="1" dirty="0"/>
              <a:t>ADA Seal of Acceptance</a:t>
            </a:r>
            <a:endParaRPr dirty="0"/>
          </a:p>
        </p:txBody>
      </p:sp>
      <p:pic>
        <p:nvPicPr>
          <p:cNvPr id="13" name="Picture 12">
            <a:extLst>
              <a:ext uri="{FF2B5EF4-FFF2-40B4-BE49-F238E27FC236}">
                <a16:creationId xmlns:a16="http://schemas.microsoft.com/office/drawing/2014/main" id="{6C8F73F2-6E44-6049-C39A-24E11DB34350}"/>
              </a:ext>
            </a:extLst>
          </p:cNvPr>
          <p:cNvPicPr>
            <a:picLocks noChangeAspect="1"/>
          </p:cNvPicPr>
          <p:nvPr/>
        </p:nvPicPr>
        <p:blipFill rotWithShape="1">
          <a:blip r:embed="rId3"/>
          <a:srcRect l="14326" t="1262" r="15165"/>
          <a:stretch/>
        </p:blipFill>
        <p:spPr>
          <a:xfrm>
            <a:off x="6962775" y="219537"/>
            <a:ext cx="1793164" cy="176810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13"/>
          <p:cNvSpPr txBox="1">
            <a:spLocks noGrp="1"/>
          </p:cNvSpPr>
          <p:nvPr>
            <p:ph idx="1"/>
          </p:nvPr>
        </p:nvSpPr>
        <p:spPr>
          <a:xfrm>
            <a:off x="817481" y="1402673"/>
            <a:ext cx="7509038" cy="3879542"/>
          </a:xfrm>
          <a:prstGeom prst="rect">
            <a:avLst/>
          </a:prstGeom>
          <a:noFill/>
          <a:ln>
            <a:noFill/>
          </a:ln>
        </p:spPr>
        <p:txBody>
          <a:bodyPr spcFirstLastPara="1" vert="horz" wrap="square" lIns="68569" tIns="34275" rIns="68569" bIns="34275" rtlCol="0" anchor="t" anchorCtr="0">
            <a:normAutofit/>
          </a:bodyPr>
          <a:lstStyle/>
          <a:p>
            <a:pPr marL="586026" indent="-571500">
              <a:spcBef>
                <a:spcPts val="0"/>
              </a:spcBef>
              <a:buClr>
                <a:schemeClr val="tx1"/>
              </a:buClr>
              <a:buSzPct val="100000"/>
            </a:pPr>
            <a:r>
              <a:rPr lang="en-US" u="sng" dirty="0">
                <a:solidFill>
                  <a:schemeClr val="accent1"/>
                </a:solidFill>
                <a:hlinkClick r:id="rId3" action="ppaction://hlinksldjump">
                  <a:extLst>
                    <a:ext uri="{A12FA001-AC4F-418D-AE19-62706E023703}">
                      <ahyp:hlinkClr xmlns:ahyp="http://schemas.microsoft.com/office/drawing/2018/hyperlinkcolor" val="tx"/>
                    </a:ext>
                  </a:extLst>
                </a:hlinkClick>
              </a:rPr>
              <a:t>Anti-Caries Dentifrices</a:t>
            </a:r>
            <a:endParaRPr dirty="0">
              <a:solidFill>
                <a:schemeClr val="accent1"/>
              </a:solidFill>
            </a:endParaRPr>
          </a:p>
          <a:p>
            <a:pPr marL="586026" indent="-571500">
              <a:buClr>
                <a:schemeClr val="tx1"/>
              </a:buClr>
              <a:buSzPct val="100000"/>
            </a:pPr>
            <a:r>
              <a:rPr lang="en-US" u="sng" dirty="0">
                <a:solidFill>
                  <a:schemeClr val="accent1"/>
                </a:solidFill>
                <a:hlinkClick r:id="rId4" action="ppaction://hlinksldjump">
                  <a:extLst>
                    <a:ext uri="{A12FA001-AC4F-418D-AE19-62706E023703}">
                      <ahyp:hlinkClr xmlns:ahyp="http://schemas.microsoft.com/office/drawing/2018/hyperlinkcolor" val="tx"/>
                    </a:ext>
                  </a:extLst>
                </a:hlinkClick>
              </a:rPr>
              <a:t>Desensitizing Dentifrices</a:t>
            </a:r>
            <a:endParaRPr dirty="0">
              <a:solidFill>
                <a:schemeClr val="accent1"/>
              </a:solidFill>
            </a:endParaRPr>
          </a:p>
          <a:p>
            <a:pPr marL="1515190" lvl="2" indent="-571500">
              <a:buClr>
                <a:schemeClr val="tx1"/>
              </a:buClr>
              <a:buSzPct val="100000"/>
              <a:buFont typeface="Courier New" panose="02070309020205020404" pitchFamily="49" charset="0"/>
              <a:buChar char="o"/>
            </a:pPr>
            <a:r>
              <a:rPr lang="en-US" dirty="0"/>
              <a:t>Potassium Nitrate</a:t>
            </a:r>
            <a:endParaRPr dirty="0"/>
          </a:p>
          <a:p>
            <a:pPr marL="1515190" lvl="2" indent="-571500">
              <a:buClr>
                <a:schemeClr val="tx1"/>
              </a:buClr>
              <a:buSzPct val="100000"/>
              <a:buFont typeface="Courier New" panose="02070309020205020404" pitchFamily="49" charset="0"/>
              <a:buChar char="o"/>
            </a:pPr>
            <a:r>
              <a:rPr lang="en-US" dirty="0"/>
              <a:t>Stannous Fluoride</a:t>
            </a:r>
            <a:endParaRPr dirty="0"/>
          </a:p>
          <a:p>
            <a:pPr marL="1515190" lvl="2" indent="-571500">
              <a:buClr>
                <a:schemeClr val="tx1"/>
              </a:buClr>
              <a:buSzPct val="100000"/>
              <a:buFont typeface="Courier New" panose="02070309020205020404" pitchFamily="49" charset="0"/>
              <a:buChar char="o"/>
            </a:pPr>
            <a:r>
              <a:rPr lang="en-US" dirty="0"/>
              <a:t>Amorphous Calcium Phosphate</a:t>
            </a:r>
            <a:endParaRPr dirty="0"/>
          </a:p>
          <a:p>
            <a:pPr marL="586026" indent="-571500">
              <a:buClr>
                <a:schemeClr val="tx1"/>
              </a:buClr>
              <a:buSzPct val="100000"/>
            </a:pPr>
            <a:r>
              <a:rPr lang="en-US" u="sng" dirty="0">
                <a:solidFill>
                  <a:schemeClr val="accent1"/>
                </a:solidFill>
                <a:hlinkClick r:id="rId5" action="ppaction://hlinksldjump">
                  <a:extLst>
                    <a:ext uri="{A12FA001-AC4F-418D-AE19-62706E023703}">
                      <ahyp:hlinkClr xmlns:ahyp="http://schemas.microsoft.com/office/drawing/2018/hyperlinkcolor" val="tx"/>
                    </a:ext>
                  </a:extLst>
                </a:hlinkClick>
              </a:rPr>
              <a:t>Anti-Gingivitis &amp; Anti-Plaque Dentifrices </a:t>
            </a:r>
            <a:endParaRPr dirty="0">
              <a:solidFill>
                <a:schemeClr val="accent1"/>
              </a:solidFill>
            </a:endParaRPr>
          </a:p>
          <a:p>
            <a:pPr marL="1529953" lvl="2" indent="-571500">
              <a:buClr>
                <a:schemeClr val="tx1"/>
              </a:buClr>
              <a:buSzPct val="100000"/>
              <a:buFont typeface="Courier New" panose="02070309020205020404" pitchFamily="49" charset="0"/>
              <a:buChar char="o"/>
            </a:pPr>
            <a:r>
              <a:rPr lang="en-US" dirty="0"/>
              <a:t>Triclosan (for historical reference)</a:t>
            </a:r>
            <a:endParaRPr dirty="0"/>
          </a:p>
          <a:p>
            <a:pPr marL="1515190" lvl="2" indent="-571500">
              <a:buClr>
                <a:schemeClr val="tx1"/>
              </a:buClr>
              <a:buSzPct val="100000"/>
              <a:buFont typeface="Courier New" panose="02070309020205020404" pitchFamily="49" charset="0"/>
              <a:buChar char="o"/>
            </a:pPr>
            <a:r>
              <a:rPr lang="en-US" dirty="0"/>
              <a:t>Stannous fluoride</a:t>
            </a:r>
            <a:endParaRPr dirty="0"/>
          </a:p>
          <a:p>
            <a:pPr marL="586026" indent="-571500">
              <a:buClr>
                <a:schemeClr val="tx1"/>
              </a:buClr>
              <a:buSzPct val="100000"/>
            </a:pPr>
            <a:r>
              <a:rPr lang="en-US" u="sng" dirty="0">
                <a:solidFill>
                  <a:schemeClr val="accent1"/>
                </a:solidFill>
                <a:hlinkClick r:id="rId6" action="ppaction://hlinksldjump">
                  <a:extLst>
                    <a:ext uri="{A12FA001-AC4F-418D-AE19-62706E023703}">
                      <ahyp:hlinkClr xmlns:ahyp="http://schemas.microsoft.com/office/drawing/2018/hyperlinkcolor" val="tx"/>
                    </a:ext>
                  </a:extLst>
                </a:hlinkClick>
              </a:rPr>
              <a:t>Natural/Herbal Dentifrices</a:t>
            </a:r>
            <a:endParaRPr dirty="0">
              <a:solidFill>
                <a:schemeClr val="accent1"/>
              </a:solidFill>
            </a:endParaRPr>
          </a:p>
        </p:txBody>
      </p:sp>
      <p:sp>
        <p:nvSpPr>
          <p:cNvPr id="203" name="Google Shape;203;p13"/>
          <p:cNvSpPr txBox="1">
            <a:spLocks noGrp="1"/>
          </p:cNvSpPr>
          <p:nvPr>
            <p:ph type="title"/>
          </p:nvPr>
        </p:nvSpPr>
        <p:spPr>
          <a:xfrm>
            <a:off x="658419" y="91925"/>
            <a:ext cx="8247413" cy="942975"/>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800"/>
            </a:pPr>
            <a:r>
              <a:rPr lang="en-US" b="1" dirty="0"/>
              <a:t>Types of Dentifrices</a:t>
            </a:r>
            <a:endParaRPr dirty="0"/>
          </a:p>
        </p:txBody>
      </p:sp>
      <p:sp>
        <p:nvSpPr>
          <p:cNvPr id="4" name="TextBox 3">
            <a:extLst>
              <a:ext uri="{FF2B5EF4-FFF2-40B4-BE49-F238E27FC236}">
                <a16:creationId xmlns:a16="http://schemas.microsoft.com/office/drawing/2014/main" id="{8D87B772-4DCC-BF17-36DC-359CB0869EA1}"/>
              </a:ext>
            </a:extLst>
          </p:cNvPr>
          <p:cNvSpPr txBox="1"/>
          <p:nvPr/>
        </p:nvSpPr>
        <p:spPr>
          <a:xfrm>
            <a:off x="209006" y="6417659"/>
            <a:ext cx="3962400" cy="276999"/>
          </a:xfrm>
          <a:prstGeom prst="rect">
            <a:avLst/>
          </a:prstGeom>
          <a:noFill/>
        </p:spPr>
        <p:txBody>
          <a:bodyPr wrap="square" rtlCol="0">
            <a:spAutoFit/>
          </a:bodyPr>
          <a:lstStyle/>
          <a:p>
            <a:r>
              <a:rPr lang="en-US" sz="1200" i="1" dirty="0"/>
              <a:t>Click the </a:t>
            </a:r>
            <a:r>
              <a:rPr lang="en-US" sz="1200" i="1" dirty="0">
                <a:solidFill>
                  <a:schemeClr val="accent1"/>
                </a:solidFill>
              </a:rPr>
              <a:t>links </a:t>
            </a:r>
            <a:r>
              <a:rPr lang="en-US" sz="1200" i="1" dirty="0"/>
              <a:t>for additional information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14"/>
          <p:cNvSpPr txBox="1">
            <a:spLocks noGrp="1"/>
          </p:cNvSpPr>
          <p:nvPr>
            <p:ph idx="1"/>
          </p:nvPr>
        </p:nvSpPr>
        <p:spPr>
          <a:xfrm>
            <a:off x="604953" y="1386618"/>
            <a:ext cx="7934091" cy="4801118"/>
          </a:xfrm>
          <a:prstGeom prst="rect">
            <a:avLst/>
          </a:prstGeom>
          <a:noFill/>
          <a:ln>
            <a:noFill/>
          </a:ln>
        </p:spPr>
        <p:txBody>
          <a:bodyPr spcFirstLastPara="1" vert="horz" wrap="square" lIns="68569" tIns="34275" rIns="68569" bIns="34275" rtlCol="0" anchor="t" anchorCtr="0">
            <a:noAutofit/>
          </a:bodyPr>
          <a:lstStyle/>
          <a:p>
            <a:pPr marL="0" indent="0">
              <a:spcBef>
                <a:spcPts val="0"/>
              </a:spcBef>
              <a:buClr>
                <a:schemeClr val="dk1"/>
              </a:buClr>
              <a:buSzPts val="2000"/>
              <a:buNone/>
            </a:pPr>
            <a:r>
              <a:rPr lang="en-US" sz="1600" b="1" dirty="0"/>
              <a:t>Anti-Caries</a:t>
            </a:r>
            <a:endParaRPr sz="1600" dirty="0"/>
          </a:p>
          <a:p>
            <a:pPr>
              <a:buClr>
                <a:schemeClr val="dk1"/>
              </a:buClr>
              <a:buSzPts val="2000"/>
            </a:pPr>
            <a:r>
              <a:rPr lang="en-US" sz="1600" dirty="0"/>
              <a:t>Fluoride is the most common therapeutic agent</a:t>
            </a:r>
            <a:endParaRPr sz="1600" dirty="0"/>
          </a:p>
          <a:p>
            <a:pPr>
              <a:buClr>
                <a:schemeClr val="dk1"/>
              </a:buClr>
              <a:buSzPts val="2000"/>
            </a:pPr>
            <a:r>
              <a:rPr lang="en-US" sz="1600" dirty="0"/>
              <a:t>Most OTC dentifrices have approximately 1000 ppm</a:t>
            </a:r>
            <a:endParaRPr sz="1600" dirty="0"/>
          </a:p>
          <a:p>
            <a:pPr>
              <a:buClr>
                <a:schemeClr val="dk1"/>
              </a:buClr>
              <a:buSzPts val="2000"/>
            </a:pPr>
            <a:r>
              <a:rPr lang="en-US" sz="1600" dirty="0"/>
              <a:t>Prescription F dentifrices have 5000 ppm fluoride content</a:t>
            </a:r>
            <a:endParaRPr sz="1600" dirty="0"/>
          </a:p>
          <a:p>
            <a:pPr>
              <a:buClr>
                <a:schemeClr val="dk1"/>
              </a:buClr>
              <a:buSzPts val="2000"/>
            </a:pPr>
            <a:r>
              <a:rPr lang="en-US" sz="1600" dirty="0"/>
              <a:t>Mechanism of action: Acts by being incorporated to the tooth substrates (enamel and dentin) rendering teeth more resistant to acid attack associated with cariogenic bacteria and diet. </a:t>
            </a:r>
            <a:endParaRPr sz="1600" dirty="0"/>
          </a:p>
          <a:p>
            <a:pPr indent="-76200">
              <a:buClr>
                <a:schemeClr val="dk1"/>
              </a:buClr>
              <a:buSzPts val="2000"/>
              <a:buNone/>
            </a:pPr>
            <a:endParaRPr lang="en-US" sz="1600" dirty="0"/>
          </a:p>
          <a:p>
            <a:pPr indent="-76200">
              <a:buClr>
                <a:schemeClr val="dk1"/>
              </a:buClr>
              <a:buSzPts val="2000"/>
              <a:buNone/>
            </a:pPr>
            <a:endParaRPr sz="1600" dirty="0"/>
          </a:p>
          <a:p>
            <a:pPr marL="0" indent="0">
              <a:buClr>
                <a:schemeClr val="dk1"/>
              </a:buClr>
              <a:buSzPts val="2000"/>
              <a:buNone/>
            </a:pPr>
            <a:r>
              <a:rPr lang="en-US" sz="1600" b="1" dirty="0"/>
              <a:t>Types of Fluoride</a:t>
            </a:r>
            <a:endParaRPr sz="1600" dirty="0"/>
          </a:p>
          <a:p>
            <a:pPr>
              <a:buClr>
                <a:schemeClr val="dk1"/>
              </a:buClr>
              <a:buSzPts val="1600"/>
            </a:pPr>
            <a:r>
              <a:rPr lang="en-US" sz="1600" dirty="0"/>
              <a:t>Sodium Fluoride (</a:t>
            </a:r>
            <a:r>
              <a:rPr lang="en-US" sz="1600" dirty="0" err="1"/>
              <a:t>NaF</a:t>
            </a:r>
            <a:r>
              <a:rPr lang="en-US" sz="1600" dirty="0"/>
              <a:t>) -0.22% at 1,100 ppm</a:t>
            </a:r>
            <a:endParaRPr sz="1600" dirty="0"/>
          </a:p>
          <a:p>
            <a:pPr>
              <a:buClr>
                <a:schemeClr val="dk1"/>
              </a:buClr>
              <a:buSzPts val="1600"/>
            </a:pPr>
            <a:r>
              <a:rPr lang="en-US" sz="1600" dirty="0"/>
              <a:t>Sodium </a:t>
            </a:r>
            <a:r>
              <a:rPr lang="en-US" sz="1600" dirty="0" err="1"/>
              <a:t>Monofluorophosphate</a:t>
            </a:r>
            <a:r>
              <a:rPr lang="en-US" sz="1600" dirty="0"/>
              <a:t> (MFP) -0.76% at 1,000 ppm</a:t>
            </a:r>
            <a:endParaRPr sz="1600" dirty="0"/>
          </a:p>
          <a:p>
            <a:pPr>
              <a:buClr>
                <a:schemeClr val="dk1"/>
              </a:buClr>
              <a:buSzPts val="1600"/>
            </a:pPr>
            <a:r>
              <a:rPr lang="en-US" sz="1600" dirty="0"/>
              <a:t>Stannous Fluoride (CnF2) -0.4% at 1,000 ppm</a:t>
            </a:r>
            <a:endParaRPr sz="1600" dirty="0"/>
          </a:p>
          <a:p>
            <a:pPr>
              <a:buClr>
                <a:schemeClr val="dk1"/>
              </a:buClr>
              <a:buSzPts val="1600"/>
            </a:pPr>
            <a:r>
              <a:rPr lang="en-US" sz="1600" dirty="0"/>
              <a:t>Prescription strength dentifrice-  Sodium Fluoride at 5000 ppm</a:t>
            </a:r>
            <a:endParaRPr sz="1600" dirty="0"/>
          </a:p>
        </p:txBody>
      </p:sp>
      <p:sp>
        <p:nvSpPr>
          <p:cNvPr id="209" name="Google Shape;209;p14"/>
          <p:cNvSpPr txBox="1">
            <a:spLocks noGrp="1"/>
          </p:cNvSpPr>
          <p:nvPr>
            <p:ph type="title"/>
          </p:nvPr>
        </p:nvSpPr>
        <p:spPr>
          <a:xfrm>
            <a:off x="604953" y="83636"/>
            <a:ext cx="7934091" cy="942975"/>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Anti-Caries</a:t>
            </a:r>
            <a:endParaRPr dirty="0"/>
          </a:p>
        </p:txBody>
      </p:sp>
      <p:sp>
        <p:nvSpPr>
          <p:cNvPr id="211" name="Google Shape;211;p14"/>
          <p:cNvSpPr/>
          <p:nvPr/>
        </p:nvSpPr>
        <p:spPr>
          <a:xfrm>
            <a:off x="7335038" y="5479241"/>
            <a:ext cx="1409468" cy="497592"/>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dirty="0">
                <a:solidFill>
                  <a:srgbClr val="C00000"/>
                </a:solidFill>
                <a:latin typeface="+mj-lt"/>
                <a:ea typeface="Calibri"/>
                <a:cs typeface="Calibri"/>
                <a:sym typeface="Calibri"/>
                <a:hlinkClick r:id="rId3" action="ppaction://hlinksldjump">
                  <a:extLst>
                    <a:ext uri="{A12FA001-AC4F-418D-AE19-62706E023703}">
                      <ahyp:hlinkClr xmlns:ahyp="http://schemas.microsoft.com/office/drawing/2018/hyperlinkcolor" val="tx"/>
                    </a:ext>
                  </a:extLst>
                </a:hlinkClick>
              </a:rPr>
              <a:t>Back to types of dentifrices</a:t>
            </a:r>
            <a:endParaRPr sz="1200" b="1" dirty="0">
              <a:solidFill>
                <a:srgbClr val="C00000"/>
              </a:solidFill>
              <a:latin typeface="+mj-lt"/>
              <a:ea typeface="Calibri"/>
              <a:cs typeface="Calibri"/>
              <a:sym typeface="Calibri"/>
            </a:endParaRPr>
          </a:p>
        </p:txBody>
      </p:sp>
      <p:pic>
        <p:nvPicPr>
          <p:cNvPr id="212" name="Google Shape;212;p14"/>
          <p:cNvPicPr preferRelativeResize="0"/>
          <p:nvPr/>
        </p:nvPicPr>
        <p:blipFill rotWithShape="1">
          <a:blip r:embed="rId4">
            <a:alphaModFix/>
          </a:blip>
          <a:srcRect/>
          <a:stretch/>
        </p:blipFill>
        <p:spPr>
          <a:xfrm>
            <a:off x="5495278" y="3544410"/>
            <a:ext cx="2821825" cy="10808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15"/>
          <p:cNvSpPr txBox="1">
            <a:spLocks noGrp="1"/>
          </p:cNvSpPr>
          <p:nvPr>
            <p:ph idx="1"/>
          </p:nvPr>
        </p:nvSpPr>
        <p:spPr>
          <a:xfrm>
            <a:off x="547259" y="1576567"/>
            <a:ext cx="7886700" cy="43513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sz="2000" dirty="0"/>
              <a:t>Potassium salts </a:t>
            </a:r>
            <a:endParaRPr sz="2000" dirty="0"/>
          </a:p>
          <a:p>
            <a:pPr>
              <a:buClr>
                <a:schemeClr val="dk1"/>
              </a:buClr>
              <a:buSzPts val="2800"/>
            </a:pPr>
            <a:r>
              <a:rPr lang="en-US" sz="2000" dirty="0"/>
              <a:t>By depolarization of nerve endings</a:t>
            </a:r>
            <a:endParaRPr sz="2000" dirty="0"/>
          </a:p>
          <a:p>
            <a:pPr>
              <a:buClr>
                <a:schemeClr val="dk1"/>
              </a:buClr>
              <a:buSzPts val="2800"/>
            </a:pPr>
            <a:r>
              <a:rPr lang="en-US" sz="2000" dirty="0"/>
              <a:t>While they are effective, the relief only tends to last as long as the product is used</a:t>
            </a:r>
            <a:endParaRPr sz="2000" dirty="0"/>
          </a:p>
          <a:p>
            <a:pPr marL="27675" indent="0">
              <a:buClr>
                <a:schemeClr val="dk1"/>
              </a:buClr>
              <a:buSzPts val="2800"/>
              <a:buNone/>
            </a:pPr>
            <a:endParaRPr sz="2000" dirty="0"/>
          </a:p>
        </p:txBody>
      </p:sp>
      <p:sp>
        <p:nvSpPr>
          <p:cNvPr id="217" name="Google Shape;217;p15"/>
          <p:cNvSpPr txBox="1">
            <a:spLocks noGrp="1"/>
          </p:cNvSpPr>
          <p:nvPr>
            <p:ph type="title"/>
          </p:nvPr>
        </p:nvSpPr>
        <p:spPr>
          <a:xfrm>
            <a:off x="637193" y="29359"/>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lt1"/>
              </a:buClr>
              <a:buSzPts val="4400"/>
            </a:pPr>
            <a:r>
              <a:rPr lang="en-US" b="1" dirty="0">
                <a:solidFill>
                  <a:schemeClr val="lt1"/>
                </a:solidFill>
              </a:rPr>
              <a:t>Dentifrices with Desensitizing Properties</a:t>
            </a:r>
            <a:endParaRPr dirty="0"/>
          </a:p>
        </p:txBody>
      </p:sp>
      <p:pic>
        <p:nvPicPr>
          <p:cNvPr id="219" name="Google Shape;219;p15"/>
          <p:cNvPicPr preferRelativeResize="0"/>
          <p:nvPr/>
        </p:nvPicPr>
        <p:blipFill rotWithShape="1">
          <a:blip r:embed="rId3">
            <a:alphaModFix/>
          </a:blip>
          <a:srcRect/>
          <a:stretch/>
        </p:blipFill>
        <p:spPr>
          <a:xfrm>
            <a:off x="3059688" y="2945174"/>
            <a:ext cx="2861840" cy="2485139"/>
          </a:xfrm>
          <a:prstGeom prst="rect">
            <a:avLst/>
          </a:prstGeom>
          <a:noFill/>
          <a:ln>
            <a:noFill/>
          </a:ln>
        </p:spPr>
      </p:pic>
      <p:sp>
        <p:nvSpPr>
          <p:cNvPr id="220" name="Google Shape;220;p15"/>
          <p:cNvSpPr/>
          <p:nvPr/>
        </p:nvSpPr>
        <p:spPr>
          <a:xfrm>
            <a:off x="7261351" y="5430313"/>
            <a:ext cx="1456521" cy="497592"/>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a:solidFill>
                  <a:srgbClr val="C00000"/>
                </a:solidFill>
                <a:latin typeface="+mj-lt"/>
                <a:ea typeface="Calibri"/>
                <a:cs typeface="Calibri"/>
                <a:sym typeface="Calibri"/>
                <a:hlinkClick r:id="rId4" action="ppaction://hlinksldjump">
                  <a:extLst>
                    <a:ext uri="{A12FA001-AC4F-418D-AE19-62706E023703}">
                      <ahyp:hlinkClr xmlns:ahyp="http://schemas.microsoft.com/office/drawing/2018/hyperlinkcolor" val="tx"/>
                    </a:ext>
                  </a:extLst>
                </a:hlinkClick>
              </a:rPr>
              <a:t>Back to types of dentifrices</a:t>
            </a:r>
            <a:endParaRPr sz="1200" b="1">
              <a:solidFill>
                <a:srgbClr val="C00000"/>
              </a:solidFill>
              <a:latin typeface="+mj-lt"/>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6" name="Google Shape;226;p16"/>
          <p:cNvSpPr txBox="1">
            <a:spLocks noGrp="1"/>
          </p:cNvSpPr>
          <p:nvPr>
            <p:ph idx="1"/>
          </p:nvPr>
        </p:nvSpPr>
        <p:spPr>
          <a:xfrm>
            <a:off x="628650" y="1553593"/>
            <a:ext cx="7886700" cy="3793142"/>
          </a:xfrm>
          <a:prstGeom prst="rect">
            <a:avLst/>
          </a:prstGeom>
          <a:noFill/>
          <a:ln>
            <a:noFill/>
          </a:ln>
        </p:spPr>
        <p:txBody>
          <a:bodyPr spcFirstLastPara="1" vert="horz" wrap="square" lIns="68569" tIns="34275" rIns="68569" bIns="34275" rtlCol="0" anchor="t" anchorCtr="0">
            <a:noAutofit/>
          </a:bodyPr>
          <a:lstStyle/>
          <a:p>
            <a:pPr marL="370574" indent="-342900">
              <a:spcBef>
                <a:spcPts val="0"/>
              </a:spcBef>
              <a:buClr>
                <a:schemeClr val="dk1"/>
              </a:buClr>
              <a:buSzPts val="2800"/>
            </a:pPr>
            <a:r>
              <a:rPr lang="en-US" b="1" dirty="0"/>
              <a:t>Stannous fluoride</a:t>
            </a:r>
            <a:endParaRPr dirty="0"/>
          </a:p>
          <a:p>
            <a:pPr marL="713475" lvl="1" indent="-342900">
              <a:buClr>
                <a:schemeClr val="dk1"/>
              </a:buClr>
              <a:buSzPct val="100000"/>
            </a:pPr>
            <a:r>
              <a:rPr lang="en-US" b="1" dirty="0"/>
              <a:t>Act by tubular occlusion</a:t>
            </a:r>
            <a:endParaRPr dirty="0"/>
          </a:p>
          <a:p>
            <a:pPr marL="713475" lvl="1" indent="-342900">
              <a:buClr>
                <a:schemeClr val="dk1"/>
              </a:buClr>
              <a:buSzPct val="100000"/>
            </a:pPr>
            <a:r>
              <a:rPr lang="en-US" b="1" dirty="0"/>
              <a:t>SNF2</a:t>
            </a:r>
            <a:r>
              <a:rPr lang="en-US" b="1" dirty="0">
                <a:solidFill>
                  <a:srgbClr val="FFFF00"/>
                </a:solidFill>
              </a:rPr>
              <a:t> </a:t>
            </a:r>
            <a:r>
              <a:rPr lang="en-US" dirty="0"/>
              <a:t>products are successful desensitizers by precipitating the stannous (tin) ion to occlude the dentinal tubules. SnF2 dentifrices and gels are proven to effectively relieve dentinal hypersensitivity and can be used long term.</a:t>
            </a:r>
          </a:p>
          <a:p>
            <a:pPr marL="370575" lvl="1" indent="0">
              <a:buClr>
                <a:schemeClr val="dk1"/>
              </a:buClr>
              <a:buSzPts val="2400"/>
              <a:buNone/>
            </a:pPr>
            <a:endParaRPr lang="en-US" dirty="0"/>
          </a:p>
          <a:p>
            <a:pPr marL="370574" indent="-342900">
              <a:spcBef>
                <a:spcPts val="0"/>
              </a:spcBef>
              <a:buClr>
                <a:schemeClr val="dk1"/>
              </a:buClr>
              <a:buSzPts val="2800"/>
            </a:pPr>
            <a:r>
              <a:rPr lang="en-US" b="1" dirty="0"/>
              <a:t>Amorphous Calcium Phosphate (ACP)</a:t>
            </a:r>
            <a:endParaRPr lang="en-US" dirty="0"/>
          </a:p>
          <a:p>
            <a:pPr marL="713475" lvl="1" indent="-342900">
              <a:buClr>
                <a:schemeClr val="dk1"/>
              </a:buClr>
              <a:buSzPct val="100000"/>
            </a:pPr>
            <a:r>
              <a:rPr lang="en-US" dirty="0"/>
              <a:t>Dentifrice designed to deliver calcium and phosphate salts have provided relief from sensitivity greater than the control product without ACP </a:t>
            </a:r>
          </a:p>
          <a:p>
            <a:pPr marL="713475" lvl="1" indent="-342900">
              <a:buClr>
                <a:schemeClr val="dk1"/>
              </a:buClr>
              <a:buSzPct val="100000"/>
            </a:pPr>
            <a:r>
              <a:rPr lang="en-US" dirty="0"/>
              <a:t>ACP and fluoride provide semi-permanent occlusion with fluorapatite</a:t>
            </a:r>
          </a:p>
          <a:p>
            <a:pPr marL="713475" lvl="1" indent="-342900">
              <a:buClr>
                <a:schemeClr val="dk1"/>
              </a:buClr>
              <a:buSzPct val="100000"/>
            </a:pPr>
            <a:r>
              <a:rPr lang="en-US" dirty="0"/>
              <a:t>ACP provides long lasting relief</a:t>
            </a:r>
          </a:p>
        </p:txBody>
      </p:sp>
      <p:sp>
        <p:nvSpPr>
          <p:cNvPr id="225" name="Google Shape;225;p16"/>
          <p:cNvSpPr txBox="1">
            <a:spLocks noGrp="1"/>
          </p:cNvSpPr>
          <p:nvPr>
            <p:ph type="title"/>
          </p:nvPr>
        </p:nvSpPr>
        <p:spPr>
          <a:xfrm>
            <a:off x="628650" y="8878"/>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Desensitizing Ingredients</a:t>
            </a:r>
            <a:endParaRPr dirty="0"/>
          </a:p>
        </p:txBody>
      </p:sp>
      <p:sp>
        <p:nvSpPr>
          <p:cNvPr id="227" name="Google Shape;227;p16"/>
          <p:cNvSpPr/>
          <p:nvPr/>
        </p:nvSpPr>
        <p:spPr>
          <a:xfrm>
            <a:off x="7269358" y="5346735"/>
            <a:ext cx="1430759" cy="497592"/>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a:solidFill>
                  <a:srgbClr val="C00000"/>
                </a:solidFill>
                <a:latin typeface="+mj-lt"/>
                <a:ea typeface="Calibri"/>
                <a:cs typeface="Calibri"/>
                <a:sym typeface="Calibri"/>
                <a:hlinkClick r:id="rId3" action="ppaction://hlinksldjump">
                  <a:extLst>
                    <a:ext uri="{A12FA001-AC4F-418D-AE19-62706E023703}">
                      <ahyp:hlinkClr xmlns:ahyp="http://schemas.microsoft.com/office/drawing/2018/hyperlinkcolor" val="tx"/>
                    </a:ext>
                  </a:extLst>
                </a:hlinkClick>
              </a:rPr>
              <a:t>Back to types of dentifrices</a:t>
            </a:r>
            <a:endParaRPr sz="1200" b="1">
              <a:solidFill>
                <a:srgbClr val="C00000"/>
              </a:solidFill>
              <a:latin typeface="+mj-lt"/>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p:cNvGrpSpPr/>
        <p:nvPr/>
      </p:nvGrpSpPr>
      <p:grpSpPr>
        <a:xfrm>
          <a:off x="0" y="0"/>
          <a:ext cx="0" cy="0"/>
          <a:chOff x="0" y="0"/>
          <a:chExt cx="0" cy="0"/>
        </a:xfrm>
      </p:grpSpPr>
      <p:sp useBgFill="1">
        <p:nvSpPr>
          <p:cNvPr id="115" name="Rectangle 106">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6" name="Rectangle 108">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nvGrpSpPr>
          <p:cNvPr id="117" name="Group 110">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12"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6C73"/>
                </a:solidFill>
                <a:effectLst/>
                <a:uLnTx/>
                <a:uFillTx/>
                <a:latin typeface="Tahoma"/>
                <a:ea typeface="+mn-ea"/>
                <a:cs typeface="+mn-cs"/>
              </a:endParaRPr>
            </a:p>
          </p:txBody>
        </p:sp>
        <p:sp>
          <p:nvSpPr>
            <p:cNvPr id="118"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6C73"/>
                </a:solidFill>
                <a:effectLst/>
                <a:uLnTx/>
                <a:uFillTx/>
                <a:latin typeface="Tahoma"/>
                <a:ea typeface="+mn-ea"/>
                <a:cs typeface="+mn-cs"/>
              </a:endParaRPr>
            </a:p>
          </p:txBody>
        </p:sp>
      </p:grpSp>
      <p:grpSp>
        <p:nvGrpSpPr>
          <p:cNvPr id="10" name="Group 9">
            <a:extLst>
              <a:ext uri="{FF2B5EF4-FFF2-40B4-BE49-F238E27FC236}">
                <a16:creationId xmlns:a16="http://schemas.microsoft.com/office/drawing/2014/main" id="{14451DC3-CE9A-5BB6-C13E-F081E34F471F}"/>
              </a:ext>
            </a:extLst>
          </p:cNvPr>
          <p:cNvGrpSpPr/>
          <p:nvPr/>
        </p:nvGrpSpPr>
        <p:grpSpPr>
          <a:xfrm>
            <a:off x="3931671" y="1189036"/>
            <a:ext cx="4806950" cy="4479927"/>
            <a:chOff x="3929063" y="895350"/>
            <a:chExt cx="4806950" cy="4479927"/>
          </a:xfrm>
        </p:grpSpPr>
        <p:pic>
          <p:nvPicPr>
            <p:cNvPr id="102" name="Google Shape;102;p1" descr="Portrait of Tobias K. Boehm, DDS, PhD"/>
            <p:cNvPicPr preferRelativeResize="0"/>
            <p:nvPr/>
          </p:nvPicPr>
          <p:blipFill rotWithShape="1">
            <a:blip r:embed="rId3">
              <a:alphaModFix/>
            </a:blip>
            <a:srcRect/>
            <a:stretch/>
          </p:blipFill>
          <p:spPr>
            <a:xfrm>
              <a:off x="3929063" y="895350"/>
              <a:ext cx="1566863" cy="2212975"/>
            </a:xfrm>
            <a:prstGeom prst="rect">
              <a:avLst/>
            </a:prstGeom>
          </p:spPr>
        </p:pic>
        <p:sp>
          <p:nvSpPr>
            <p:cNvPr id="99" name="Google Shape;99;p1"/>
            <p:cNvSpPr txBox="1"/>
            <p:nvPr/>
          </p:nvSpPr>
          <p:spPr>
            <a:xfrm>
              <a:off x="3929063" y="2512267"/>
              <a:ext cx="1566863" cy="596059"/>
            </a:xfrm>
            <a:prstGeom prst="rect">
              <a:avLst/>
            </a:prstGeom>
            <a:solidFill>
              <a:srgbClr val="000000">
                <a:alpha val="50000"/>
              </a:srgbClr>
            </a:solidFill>
            <a:ln>
              <a:no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rPr>
                <a:t>Dr. Tobias Boehm, Western University of Health Science</a:t>
              </a:r>
              <a:endParaRPr kumimoji="0" lang="en-US" sz="900" b="1" i="0" u="none" strike="noStrike" kern="1200" cap="none" spc="0" normalizeH="0" baseline="0" noProof="0" dirty="0">
                <a:ln>
                  <a:noFill/>
                </a:ln>
                <a:solidFill>
                  <a:srgbClr val="FFFFFF"/>
                </a:solidFill>
                <a:effectLst/>
                <a:uLnTx/>
                <a:uFillTx/>
                <a:latin typeface="Tahoma"/>
                <a:ea typeface="+mn-ea"/>
                <a:cs typeface="+mn-cs"/>
              </a:endParaRPr>
            </a:p>
          </p:txBody>
        </p:sp>
        <p:pic>
          <p:nvPicPr>
            <p:cNvPr id="100" name="Google Shape;100;p1" descr="A person with long hair&#10;&#10;Description automatically generated with low confidence"/>
            <p:cNvPicPr preferRelativeResize="0"/>
            <p:nvPr/>
          </p:nvPicPr>
          <p:blipFill rotWithShape="1">
            <a:blip r:embed="rId4">
              <a:alphaModFix/>
            </a:blip>
            <a:srcRect/>
            <a:stretch/>
          </p:blipFill>
          <p:spPr>
            <a:xfrm>
              <a:off x="5549900" y="895350"/>
              <a:ext cx="1563688" cy="2212975"/>
            </a:xfrm>
            <a:prstGeom prst="rect">
              <a:avLst/>
            </a:prstGeom>
          </p:spPr>
        </p:pic>
        <p:sp>
          <p:nvSpPr>
            <p:cNvPr id="101" name="Google Shape;101;p1"/>
            <p:cNvSpPr txBox="1"/>
            <p:nvPr/>
          </p:nvSpPr>
          <p:spPr>
            <a:xfrm>
              <a:off x="5549900" y="2512267"/>
              <a:ext cx="1563688" cy="596059"/>
            </a:xfrm>
            <a:prstGeom prst="rect">
              <a:avLst/>
            </a:prstGeom>
            <a:solidFill>
              <a:srgbClr val="000000">
                <a:alpha val="50000"/>
              </a:srgbClr>
            </a:solidFill>
            <a:ln>
              <a:no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rPr>
                <a:t>Dr. Lea El </a:t>
              </a:r>
              <a:r>
                <a:rPr kumimoji="0" lang="en-US" sz="900" b="1" i="0" u="none" strike="noStrike" kern="1200" cap="none" spc="0" normalizeH="0" baseline="0" noProof="0" dirty="0" err="1">
                  <a:ln>
                    <a:noFill/>
                  </a:ln>
                  <a:solidFill>
                    <a:srgbClr val="FFFFFF"/>
                  </a:solidFill>
                  <a:effectLst/>
                  <a:uLnTx/>
                  <a:uFillTx/>
                  <a:latin typeface="Tahoma"/>
                  <a:ea typeface="Calibri"/>
                  <a:cs typeface="Calibri"/>
                  <a:sym typeface="Calibri"/>
                </a:rPr>
                <a:t>Hachem</a:t>
              </a:r>
              <a:endPar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rPr>
                <a:t>University of Texas Health San Antonio</a:t>
              </a:r>
            </a:p>
          </p:txBody>
        </p:sp>
        <p:pic>
          <p:nvPicPr>
            <p:cNvPr id="97" name="Google Shape;97;p1" descr="A person smiling for the camera&#10;&#10;Description automatically generated with medium confidence"/>
            <p:cNvPicPr preferRelativeResize="0"/>
            <p:nvPr/>
          </p:nvPicPr>
          <p:blipFill rotWithShape="1">
            <a:blip r:embed="rId5">
              <a:alphaModFix/>
            </a:blip>
            <a:srcRect/>
            <a:stretch/>
          </p:blipFill>
          <p:spPr>
            <a:xfrm>
              <a:off x="7169150" y="895350"/>
              <a:ext cx="1566863" cy="2212975"/>
            </a:xfrm>
            <a:prstGeom prst="rect">
              <a:avLst/>
            </a:prstGeom>
          </p:spPr>
        </p:pic>
        <p:sp>
          <p:nvSpPr>
            <p:cNvPr id="98" name="Google Shape;98;p1"/>
            <p:cNvSpPr txBox="1"/>
            <p:nvPr/>
          </p:nvSpPr>
          <p:spPr>
            <a:xfrm>
              <a:off x="7169150" y="2512267"/>
              <a:ext cx="1566863" cy="596059"/>
            </a:xfrm>
            <a:prstGeom prst="rect">
              <a:avLst/>
            </a:prstGeom>
            <a:solidFill>
              <a:srgbClr val="000000">
                <a:alpha val="50000"/>
              </a:srgbClr>
            </a:solidFill>
            <a:ln>
              <a:no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rPr>
                <a:t>Dr. Keerthana Sateesh</a:t>
              </a:r>
              <a:endParaRPr kumimoji="0" lang="en-US" sz="900" b="1"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rPr>
                <a:t>University of Missouri-Kansas City</a:t>
              </a:r>
              <a:endParaRPr kumimoji="0" lang="en-US" sz="900" b="1" i="0" u="none" strike="noStrike" kern="1200" cap="none" spc="0" normalizeH="0" baseline="0" noProof="0" dirty="0">
                <a:ln>
                  <a:noFill/>
                </a:ln>
                <a:solidFill>
                  <a:srgbClr val="FFFFFF"/>
                </a:solidFill>
                <a:effectLst/>
                <a:uLnTx/>
                <a:uFillTx/>
                <a:latin typeface="Tahoma"/>
                <a:ea typeface="+mn-ea"/>
                <a:cs typeface="+mn-cs"/>
              </a:endParaRPr>
            </a:p>
          </p:txBody>
        </p:sp>
        <p:pic>
          <p:nvPicPr>
            <p:cNvPr id="91" name="Google Shape;91;p1" descr="A picture containing person, wall, person, smiling&#10;&#10;Description automatically generated"/>
            <p:cNvPicPr preferRelativeResize="0"/>
            <p:nvPr/>
          </p:nvPicPr>
          <p:blipFill rotWithShape="1">
            <a:blip r:embed="rId6">
              <a:alphaModFix/>
            </a:blip>
            <a:srcRect/>
            <a:stretch/>
          </p:blipFill>
          <p:spPr>
            <a:xfrm>
              <a:off x="3929063" y="3162300"/>
              <a:ext cx="1563688" cy="2212975"/>
            </a:xfrm>
            <a:prstGeom prst="rect">
              <a:avLst/>
            </a:prstGeom>
          </p:spPr>
        </p:pic>
        <p:sp>
          <p:nvSpPr>
            <p:cNvPr id="94" name="Google Shape;94;p1"/>
            <p:cNvSpPr txBox="1"/>
            <p:nvPr/>
          </p:nvSpPr>
          <p:spPr>
            <a:xfrm>
              <a:off x="3929063" y="4794811"/>
              <a:ext cx="1563688" cy="580466"/>
            </a:xfrm>
            <a:prstGeom prst="rect">
              <a:avLst/>
            </a:prstGeom>
            <a:solidFill>
              <a:srgbClr val="000000">
                <a:alpha val="50000"/>
              </a:srgbClr>
            </a:solidFill>
            <a:ln>
              <a:no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rPr>
                <a:t>Dr. Binnaz Leblebicioglu</a:t>
              </a:r>
              <a:endParaRPr kumimoji="0" lang="en-US" sz="900" b="1"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rPr>
                <a:t> The Ohio State University</a:t>
              </a:r>
              <a:endParaRPr kumimoji="0" lang="en-US" sz="900" b="1" i="0" u="none" strike="noStrike" kern="1200" cap="none" spc="0" normalizeH="0" baseline="0" noProof="0" dirty="0">
                <a:ln>
                  <a:noFill/>
                </a:ln>
                <a:solidFill>
                  <a:srgbClr val="FFFFFF"/>
                </a:solidFill>
                <a:effectLst/>
                <a:uLnTx/>
                <a:uFillTx/>
                <a:latin typeface="Tahoma"/>
                <a:ea typeface="+mn-ea"/>
                <a:cs typeface="+mn-cs"/>
              </a:endParaRPr>
            </a:p>
          </p:txBody>
        </p:sp>
        <p:pic>
          <p:nvPicPr>
            <p:cNvPr id="93" name="Google Shape;93;p1" descr="A picture containing person, clothing, shirt&#10;&#10;Description automatically generated"/>
            <p:cNvPicPr preferRelativeResize="0"/>
            <p:nvPr/>
          </p:nvPicPr>
          <p:blipFill rotWithShape="1">
            <a:blip r:embed="rId7">
              <a:alphaModFix/>
            </a:blip>
            <a:srcRect/>
            <a:stretch/>
          </p:blipFill>
          <p:spPr>
            <a:xfrm>
              <a:off x="5548313" y="3162300"/>
              <a:ext cx="1566863" cy="2212975"/>
            </a:xfrm>
            <a:prstGeom prst="rect">
              <a:avLst/>
            </a:prstGeom>
          </p:spPr>
        </p:pic>
        <p:sp>
          <p:nvSpPr>
            <p:cNvPr id="96" name="Google Shape;96;p1"/>
            <p:cNvSpPr txBox="1"/>
            <p:nvPr/>
          </p:nvSpPr>
          <p:spPr>
            <a:xfrm>
              <a:off x="5548313" y="4794811"/>
              <a:ext cx="1566863" cy="580466"/>
            </a:xfrm>
            <a:prstGeom prst="rect">
              <a:avLst/>
            </a:prstGeom>
            <a:solidFill>
              <a:srgbClr val="000000">
                <a:alpha val="50000"/>
              </a:srgbClr>
            </a:solidFill>
            <a:ln>
              <a:no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rPr>
                <a:t>Dr. Nathalia Garcia </a:t>
              </a:r>
              <a:endParaRPr kumimoji="0" lang="en-US" sz="900" b="1"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rPr>
                <a:t>Southern Illinois University</a:t>
              </a:r>
              <a:endParaRPr kumimoji="0" lang="en-US" sz="900" b="1" i="0" u="none" strike="noStrike" kern="1200" cap="none" spc="0" normalizeH="0" baseline="0" noProof="0" dirty="0">
                <a:ln>
                  <a:noFill/>
                </a:ln>
                <a:solidFill>
                  <a:srgbClr val="FFFFFF"/>
                </a:solidFill>
                <a:effectLst/>
                <a:uLnTx/>
                <a:uFillTx/>
                <a:latin typeface="Tahoma"/>
                <a:ea typeface="+mn-ea"/>
                <a:cs typeface="+mn-cs"/>
              </a:endParaRPr>
            </a:p>
          </p:txBody>
        </p:sp>
        <p:pic>
          <p:nvPicPr>
            <p:cNvPr id="92" name="Google Shape;92;p1" descr="A person in a suit smiling&#10;&#10;Description automatically generated with low confidence"/>
            <p:cNvPicPr preferRelativeResize="0"/>
            <p:nvPr/>
          </p:nvPicPr>
          <p:blipFill rotWithShape="1">
            <a:blip r:embed="rId8">
              <a:alphaModFix/>
            </a:blip>
            <a:srcRect/>
            <a:stretch/>
          </p:blipFill>
          <p:spPr>
            <a:xfrm>
              <a:off x="7169150" y="3162300"/>
              <a:ext cx="1566863" cy="2212975"/>
            </a:xfrm>
            <a:prstGeom prst="rect">
              <a:avLst/>
            </a:prstGeom>
          </p:spPr>
        </p:pic>
        <p:sp>
          <p:nvSpPr>
            <p:cNvPr id="95" name="Google Shape;95;p1"/>
            <p:cNvSpPr txBox="1"/>
            <p:nvPr/>
          </p:nvSpPr>
          <p:spPr>
            <a:xfrm>
              <a:off x="7169150" y="4794811"/>
              <a:ext cx="1566863" cy="580466"/>
            </a:xfrm>
            <a:prstGeom prst="rect">
              <a:avLst/>
            </a:prstGeom>
            <a:solidFill>
              <a:srgbClr val="000000">
                <a:alpha val="50000"/>
              </a:srgbClr>
            </a:solidFill>
            <a:ln>
              <a:no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ahoma"/>
                  <a:ea typeface="Calibri"/>
                  <a:cs typeface="Calibri"/>
                  <a:sym typeface="Calibri"/>
                </a:rPr>
                <a:t>Dr. Antonio Moretti University of North Carolina</a:t>
              </a:r>
              <a:endParaRPr kumimoji="0" lang="en-US" sz="900" b="1" i="0" u="none" strike="noStrike" kern="1200" cap="none" spc="0" normalizeH="0" baseline="0" noProof="0" dirty="0">
                <a:ln>
                  <a:noFill/>
                </a:ln>
                <a:solidFill>
                  <a:srgbClr val="FFFFFF"/>
                </a:solidFill>
                <a:effectLst/>
                <a:uLnTx/>
                <a:uFillTx/>
                <a:latin typeface="Tahoma"/>
                <a:ea typeface="+mn-ea"/>
                <a:cs typeface="+mn-cs"/>
              </a:endParaRPr>
            </a:p>
          </p:txBody>
        </p:sp>
      </p:grpSp>
      <p:sp>
        <p:nvSpPr>
          <p:cNvPr id="90" name="Google Shape;90;p1"/>
          <p:cNvSpPr txBox="1">
            <a:spLocks noGrp="1"/>
          </p:cNvSpPr>
          <p:nvPr>
            <p:ph type="subTitle" idx="1"/>
          </p:nvPr>
        </p:nvSpPr>
        <p:spPr>
          <a:xfrm>
            <a:off x="200966" y="3428999"/>
            <a:ext cx="3044651" cy="2495547"/>
          </a:xfrm>
          <a:prstGeom prst="rect">
            <a:avLst/>
          </a:prstGeom>
        </p:spPr>
        <p:txBody>
          <a:bodyPr spcFirstLastPara="1" vert="horz" lIns="68569" tIns="34275" rIns="68569" bIns="34275" rtlCol="0" anchor="t" anchorCtr="0">
            <a:normAutofit/>
          </a:bodyPr>
          <a:lstStyle/>
          <a:p>
            <a:pPr algn="l">
              <a:spcBef>
                <a:spcPts val="0"/>
              </a:spcBef>
            </a:pPr>
            <a:r>
              <a:rPr lang="en-US" sz="2000" b="1" dirty="0">
                <a:solidFill>
                  <a:schemeClr val="bg1"/>
                </a:solidFill>
              </a:rPr>
              <a:t>Prepared by a Subgroup of the American Academy of Periodontology’s Education Committee</a:t>
            </a:r>
            <a:endParaRPr lang="en-US" sz="2000" dirty="0">
              <a:solidFill>
                <a:schemeClr val="bg1"/>
              </a:solidFill>
            </a:endParaRPr>
          </a:p>
          <a:p>
            <a:pPr algn="l"/>
            <a:endParaRPr lang="en-US" dirty="0">
              <a:solidFill>
                <a:schemeClr val="bg1"/>
              </a:solidFill>
            </a:endParaRPr>
          </a:p>
        </p:txBody>
      </p:sp>
      <p:pic>
        <p:nvPicPr>
          <p:cNvPr id="34" name="Picture 33" descr="A picture containing logo&#10;&#10;Description automatically generated">
            <a:extLst>
              <a:ext uri="{FF2B5EF4-FFF2-40B4-BE49-F238E27FC236}">
                <a16:creationId xmlns:a16="http://schemas.microsoft.com/office/drawing/2014/main" id="{9F8F807D-1C45-4CC5-599C-833CD67FA937}"/>
              </a:ext>
            </a:extLst>
          </p:cNvPr>
          <p:cNvPicPr>
            <a:picLocks noChangeAspect="1"/>
          </p:cNvPicPr>
          <p:nvPr/>
        </p:nvPicPr>
        <p:blipFill>
          <a:blip r:embed="rId9"/>
          <a:stretch>
            <a:fillRect/>
          </a:stretch>
        </p:blipFill>
        <p:spPr>
          <a:xfrm>
            <a:off x="0" y="609600"/>
            <a:ext cx="3520910" cy="986314"/>
          </a:xfrm>
          <a:prstGeom prst="rect">
            <a:avLst/>
          </a:prstGeom>
        </p:spPr>
      </p:pic>
    </p:spTree>
    <p:extLst>
      <p:ext uri="{BB962C8B-B14F-4D97-AF65-F5344CB8AC3E}">
        <p14:creationId xmlns:p14="http://schemas.microsoft.com/office/powerpoint/2010/main" val="1858853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18"/>
          <p:cNvSpPr txBox="1">
            <a:spLocks noGrp="1"/>
          </p:cNvSpPr>
          <p:nvPr>
            <p:ph idx="1"/>
          </p:nvPr>
        </p:nvSpPr>
        <p:spPr>
          <a:xfrm>
            <a:off x="806289" y="1629833"/>
            <a:ext cx="7531421" cy="2666959"/>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Triclosan (discontinued) </a:t>
            </a:r>
            <a:endParaRPr dirty="0"/>
          </a:p>
          <a:p>
            <a:pPr indent="-38100">
              <a:buClr>
                <a:schemeClr val="dk1"/>
              </a:buClr>
              <a:buSzPts val="2800"/>
              <a:buNone/>
            </a:pPr>
            <a:endParaRPr dirty="0"/>
          </a:p>
          <a:p>
            <a:pPr>
              <a:buClr>
                <a:schemeClr val="dk1"/>
              </a:buClr>
              <a:buSzPts val="2800"/>
            </a:pPr>
            <a:r>
              <a:rPr lang="en-US" dirty="0"/>
              <a:t>Stannous Fluoride</a:t>
            </a:r>
            <a:endParaRPr dirty="0"/>
          </a:p>
          <a:p>
            <a:pPr indent="-38100">
              <a:buClr>
                <a:schemeClr val="dk1"/>
              </a:buClr>
              <a:buSzPts val="2800"/>
              <a:buNone/>
            </a:pPr>
            <a:endParaRPr dirty="0"/>
          </a:p>
          <a:p>
            <a:pPr>
              <a:buClr>
                <a:schemeClr val="dk1"/>
              </a:buClr>
              <a:buSzPts val="2800"/>
            </a:pPr>
            <a:r>
              <a:rPr lang="en-US" dirty="0"/>
              <a:t>Colgate Total and Crest Pro-Health are the only two dentifrices with antiplaque and anti-gingivitis properties accepted by the ADA </a:t>
            </a:r>
            <a:endParaRPr dirty="0"/>
          </a:p>
        </p:txBody>
      </p:sp>
      <p:sp>
        <p:nvSpPr>
          <p:cNvPr id="239" name="Google Shape;239;p18"/>
          <p:cNvSpPr txBox="1">
            <a:spLocks noGrp="1"/>
          </p:cNvSpPr>
          <p:nvPr>
            <p:ph type="title"/>
          </p:nvPr>
        </p:nvSpPr>
        <p:spPr>
          <a:xfrm>
            <a:off x="591646" y="0"/>
            <a:ext cx="8490210"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Anti-Plaque &amp; Anti-Gingivitis Properties</a:t>
            </a:r>
            <a:endParaRPr dirty="0"/>
          </a:p>
        </p:txBody>
      </p:sp>
      <p:sp>
        <p:nvSpPr>
          <p:cNvPr id="241" name="Google Shape;241;p18"/>
          <p:cNvSpPr/>
          <p:nvPr/>
        </p:nvSpPr>
        <p:spPr>
          <a:xfrm>
            <a:off x="7408052" y="5401218"/>
            <a:ext cx="1430032" cy="497592"/>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dirty="0">
                <a:solidFill>
                  <a:srgbClr val="C00000"/>
                </a:solidFill>
                <a:latin typeface="+mj-lt"/>
                <a:ea typeface="Calibri"/>
                <a:cs typeface="Calibri"/>
                <a:sym typeface="Calibri"/>
                <a:hlinkClick r:id="rId3" action="ppaction://hlinksldjump">
                  <a:extLst>
                    <a:ext uri="{A12FA001-AC4F-418D-AE19-62706E023703}">
                      <ahyp:hlinkClr xmlns:ahyp="http://schemas.microsoft.com/office/drawing/2018/hyperlinkcolor" val="tx"/>
                    </a:ext>
                  </a:extLst>
                </a:hlinkClick>
              </a:rPr>
              <a:t>Back to types of dentifrices</a:t>
            </a:r>
            <a:endParaRPr sz="1200" b="1" dirty="0">
              <a:solidFill>
                <a:srgbClr val="C00000"/>
              </a:solidFill>
              <a:latin typeface="+mj-lt"/>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19"/>
          <p:cNvSpPr txBox="1">
            <a:spLocks noGrp="1"/>
          </p:cNvSpPr>
          <p:nvPr>
            <p:ph idx="1"/>
          </p:nvPr>
        </p:nvSpPr>
        <p:spPr>
          <a:xfrm>
            <a:off x="628649" y="1638924"/>
            <a:ext cx="7886700" cy="4124926"/>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Triclosan (</a:t>
            </a:r>
            <a:r>
              <a:rPr lang="en-US" dirty="0" err="1"/>
              <a:t>Tcs</a:t>
            </a:r>
            <a:r>
              <a:rPr lang="en-US" dirty="0"/>
              <a:t>; 2,4,4’–trichloro-2′-hydroxy-diphenyl) </a:t>
            </a:r>
          </a:p>
          <a:p>
            <a:pPr lvl="1">
              <a:spcBef>
                <a:spcPts val="0"/>
              </a:spcBef>
              <a:buClr>
                <a:schemeClr val="dk1"/>
              </a:buClr>
              <a:buSzPct val="100000"/>
            </a:pPr>
            <a:r>
              <a:rPr lang="en-US" b="1" dirty="0"/>
              <a:t>   Broad-spectrum antimicrobial agent</a:t>
            </a:r>
            <a:endParaRPr dirty="0"/>
          </a:p>
          <a:p>
            <a:pPr marL="370574" indent="-342900">
              <a:buClr>
                <a:schemeClr val="dk1"/>
              </a:buClr>
              <a:buSzPts val="2800"/>
            </a:pPr>
            <a:r>
              <a:rPr lang="en-US" dirty="0"/>
              <a:t>Additional Mechanism of Action: </a:t>
            </a:r>
            <a:endParaRPr dirty="0"/>
          </a:p>
          <a:p>
            <a:pPr marL="770625" lvl="1" indent="-285750">
              <a:buClr>
                <a:schemeClr val="dk1"/>
              </a:buClr>
              <a:buSzPct val="100000"/>
            </a:pPr>
            <a:r>
              <a:rPr lang="en-US" dirty="0"/>
              <a:t>	</a:t>
            </a:r>
            <a:r>
              <a:rPr lang="en-US" b="1" dirty="0"/>
              <a:t>Anti-inflammatory</a:t>
            </a:r>
            <a:r>
              <a:rPr lang="en-US" dirty="0"/>
              <a:t> effects because of its inhibition of the 	cyclooxygenase/lipoxygenase pathway of arachidonic acid 	metabolism</a:t>
            </a:r>
            <a:endParaRPr dirty="0"/>
          </a:p>
          <a:p>
            <a:pPr marL="770625" lvl="1" indent="-285750">
              <a:buClr>
                <a:schemeClr val="dk1"/>
              </a:buClr>
              <a:buSzPct val="100000"/>
            </a:pPr>
            <a:r>
              <a:rPr lang="en-US" dirty="0"/>
              <a:t>	Various formulations of this dentifrice used to be available </a:t>
            </a:r>
            <a:endParaRPr dirty="0"/>
          </a:p>
        </p:txBody>
      </p:sp>
      <p:sp>
        <p:nvSpPr>
          <p:cNvPr id="246" name="Google Shape;246;p19"/>
          <p:cNvSpPr txBox="1">
            <a:spLocks noGrp="1"/>
          </p:cNvSpPr>
          <p:nvPr>
            <p:ph type="title"/>
          </p:nvPr>
        </p:nvSpPr>
        <p:spPr>
          <a:xfrm>
            <a:off x="718584" y="90172"/>
            <a:ext cx="7706831" cy="1089719"/>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solidFill>
                  <a:schemeClr val="tx2"/>
                </a:solidFill>
              </a:rPr>
              <a:t>Triclosan (</a:t>
            </a:r>
            <a:r>
              <a:rPr lang="en-US" b="1" dirty="0" err="1">
                <a:solidFill>
                  <a:schemeClr val="tx2"/>
                </a:solidFill>
              </a:rPr>
              <a:t>Tcs</a:t>
            </a:r>
            <a:r>
              <a:rPr lang="en-US" b="1" dirty="0">
                <a:solidFill>
                  <a:schemeClr val="tx2"/>
                </a:solidFill>
              </a:rPr>
              <a:t>) </a:t>
            </a:r>
            <a:endParaRPr dirty="0">
              <a:solidFill>
                <a:schemeClr val="tx2"/>
              </a:solidFill>
            </a:endParaRPr>
          </a:p>
        </p:txBody>
      </p:sp>
      <p:sp>
        <p:nvSpPr>
          <p:cNvPr id="248" name="Google Shape;248;p19"/>
          <p:cNvSpPr/>
          <p:nvPr/>
        </p:nvSpPr>
        <p:spPr>
          <a:xfrm>
            <a:off x="435003" y="5217964"/>
            <a:ext cx="6365291" cy="860950"/>
          </a:xfrm>
          <a:prstGeom prst="rect">
            <a:avLst/>
          </a:prstGeom>
          <a:no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dirty="0">
                <a:latin typeface="+mj-lt"/>
                <a:ea typeface="Calibri"/>
                <a:cs typeface="Calibri"/>
                <a:sym typeface="Calibri"/>
              </a:rPr>
              <a:t>S </a:t>
            </a:r>
            <a:r>
              <a:rPr lang="en-US" sz="1200" dirty="0" err="1">
                <a:latin typeface="+mj-lt"/>
                <a:ea typeface="Calibri"/>
                <a:cs typeface="Calibri"/>
                <a:sym typeface="Calibri"/>
              </a:rPr>
              <a:t>Salzer</a:t>
            </a:r>
            <a:r>
              <a:rPr lang="en-US" sz="1200" dirty="0">
                <a:latin typeface="+mj-lt"/>
                <a:ea typeface="Calibri"/>
                <a:cs typeface="Calibri"/>
                <a:sym typeface="Calibri"/>
              </a:rPr>
              <a:t> et al. Comparison of triclosan  and stannous fluoride dentifrices on parameters of gingival inflammation and plaque scores: A systematic review and meta-analysis. Int J Dent Hygiene 13, 2015; 1–17.</a:t>
            </a:r>
            <a:endParaRPr sz="1200" dirty="0">
              <a:latin typeface="+mj-lt"/>
            </a:endParaRPr>
          </a:p>
        </p:txBody>
      </p:sp>
      <p:sp>
        <p:nvSpPr>
          <p:cNvPr id="249" name="Google Shape;249;p19"/>
          <p:cNvSpPr/>
          <p:nvPr/>
        </p:nvSpPr>
        <p:spPr>
          <a:xfrm>
            <a:off x="7326377" y="5412589"/>
            <a:ext cx="1382617" cy="471701"/>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dirty="0">
                <a:solidFill>
                  <a:srgbClr val="C00000"/>
                </a:solidFill>
                <a:latin typeface="+mj-lt"/>
                <a:ea typeface="Calibri"/>
                <a:cs typeface="Calibri"/>
                <a:sym typeface="Calibri"/>
                <a:hlinkClick r:id="rId3" action="ppaction://hlinksldjump">
                  <a:extLst>
                    <a:ext uri="{A12FA001-AC4F-418D-AE19-62706E023703}">
                      <ahyp:hlinkClr xmlns:ahyp="http://schemas.microsoft.com/office/drawing/2018/hyperlinkcolor" val="tx"/>
                    </a:ext>
                  </a:extLst>
                </a:hlinkClick>
              </a:rPr>
              <a:t>Back to types of dentifrices</a:t>
            </a:r>
            <a:endParaRPr sz="1200" b="1" dirty="0">
              <a:solidFill>
                <a:srgbClr val="C00000"/>
              </a:solidFill>
              <a:latin typeface="+mj-lt"/>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20"/>
          <p:cNvSpPr txBox="1">
            <a:spLocks noGrp="1"/>
          </p:cNvSpPr>
          <p:nvPr>
            <p:ph idx="1"/>
          </p:nvPr>
        </p:nvSpPr>
        <p:spPr>
          <a:xfrm>
            <a:off x="628650" y="1658298"/>
            <a:ext cx="7886700" cy="272776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The environmental and health effects of </a:t>
            </a:r>
            <a:r>
              <a:rPr lang="en-US" dirty="0" err="1"/>
              <a:t>Tcs</a:t>
            </a:r>
            <a:r>
              <a:rPr lang="en-US" dirty="0"/>
              <a:t> have been widely discussed.*</a:t>
            </a:r>
            <a:endParaRPr dirty="0"/>
          </a:p>
          <a:p>
            <a:pPr>
              <a:buClr>
                <a:schemeClr val="dk1"/>
              </a:buClr>
              <a:buSzPts val="2800"/>
            </a:pPr>
            <a:r>
              <a:rPr lang="en-US" dirty="0"/>
              <a:t>Some animal studies have demonstrated an alteration in hormone regulation. Furthermore, </a:t>
            </a:r>
            <a:r>
              <a:rPr lang="en-US" dirty="0" err="1"/>
              <a:t>Tcs</a:t>
            </a:r>
            <a:r>
              <a:rPr lang="en-US" dirty="0"/>
              <a:t> might influence bacterial resistance. </a:t>
            </a:r>
            <a:endParaRPr dirty="0"/>
          </a:p>
          <a:p>
            <a:pPr>
              <a:buClr>
                <a:schemeClr val="dk1"/>
              </a:buClr>
              <a:buSzPts val="2800"/>
            </a:pPr>
            <a:r>
              <a:rPr lang="en-US" dirty="0" err="1"/>
              <a:t>Tcs</a:t>
            </a:r>
            <a:r>
              <a:rPr lang="en-US" dirty="0"/>
              <a:t> used to be included in many products in addition to dentifrices, such as soaps, deodorants, toys and kitchen utensil.*</a:t>
            </a:r>
            <a:endParaRPr dirty="0"/>
          </a:p>
          <a:p>
            <a:pPr>
              <a:buClr>
                <a:schemeClr val="dk1"/>
              </a:buClr>
              <a:buSzPts val="2400"/>
            </a:pPr>
            <a:r>
              <a:rPr lang="en-US" b="1" dirty="0"/>
              <a:t>Currently, triclosan-containing dentifrices are no longer available in the USA. </a:t>
            </a:r>
            <a:endParaRPr dirty="0"/>
          </a:p>
        </p:txBody>
      </p:sp>
      <p:sp>
        <p:nvSpPr>
          <p:cNvPr id="254" name="Google Shape;254;p20"/>
          <p:cNvSpPr txBox="1">
            <a:spLocks noGrp="1"/>
          </p:cNvSpPr>
          <p:nvPr>
            <p:ph type="title"/>
          </p:nvPr>
        </p:nvSpPr>
        <p:spPr>
          <a:xfrm>
            <a:off x="628650" y="19839"/>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Triclosan (</a:t>
            </a:r>
            <a:r>
              <a:rPr lang="en-US" b="1" dirty="0" err="1"/>
              <a:t>Tcs</a:t>
            </a:r>
            <a:r>
              <a:rPr lang="en-US" b="1" dirty="0"/>
              <a:t>) </a:t>
            </a:r>
            <a:endParaRPr dirty="0"/>
          </a:p>
        </p:txBody>
      </p:sp>
      <p:sp>
        <p:nvSpPr>
          <p:cNvPr id="256" name="Google Shape;256;p20"/>
          <p:cNvSpPr/>
          <p:nvPr/>
        </p:nvSpPr>
        <p:spPr>
          <a:xfrm>
            <a:off x="1223454" y="5372459"/>
            <a:ext cx="4562186" cy="652191"/>
          </a:xfrm>
          <a:prstGeom prst="rect">
            <a:avLst/>
          </a:prstGeom>
          <a:no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dirty="0">
                <a:latin typeface="+mj-lt"/>
                <a:ea typeface="Calibri"/>
                <a:cs typeface="Calibri"/>
                <a:sym typeface="Calibri"/>
              </a:rPr>
              <a:t>*FDA. Triclosan: What Consumers Should Know. In: Administration </a:t>
            </a:r>
            <a:r>
              <a:rPr lang="en-US" sz="1200" dirty="0" err="1">
                <a:latin typeface="+mj-lt"/>
                <a:ea typeface="Calibri"/>
                <a:cs typeface="Calibri"/>
                <a:sym typeface="Calibri"/>
              </a:rPr>
              <a:t>USFaD</a:t>
            </a:r>
            <a:r>
              <a:rPr lang="en-US" sz="1200" dirty="0">
                <a:latin typeface="+mj-lt"/>
                <a:ea typeface="Calibri"/>
                <a:cs typeface="Calibri"/>
                <a:sym typeface="Calibri"/>
              </a:rPr>
              <a:t>, ed. 2012. 61 SCCP </a:t>
            </a:r>
            <a:r>
              <a:rPr lang="en-US" sz="1200" dirty="0" err="1">
                <a:latin typeface="+mj-lt"/>
                <a:ea typeface="Calibri"/>
                <a:cs typeface="Calibri"/>
                <a:sym typeface="Calibri"/>
              </a:rPr>
              <a:t>SCoCP</a:t>
            </a:r>
            <a:r>
              <a:rPr lang="en-US" sz="1200" dirty="0">
                <a:latin typeface="+mj-lt"/>
                <a:ea typeface="Calibri"/>
                <a:cs typeface="Calibri"/>
                <a:sym typeface="Calibri"/>
              </a:rPr>
              <a:t>-. Opinion on triclosan – COLIPA P32. 2009</a:t>
            </a:r>
            <a:endParaRPr sz="1200" dirty="0">
              <a:latin typeface="+mj-lt"/>
            </a:endParaRPr>
          </a:p>
        </p:txBody>
      </p:sp>
      <p:sp>
        <p:nvSpPr>
          <p:cNvPr id="257" name="Google Shape;257;p20"/>
          <p:cNvSpPr/>
          <p:nvPr/>
        </p:nvSpPr>
        <p:spPr>
          <a:xfrm>
            <a:off x="7333936" y="5449759"/>
            <a:ext cx="1383935" cy="497592"/>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dirty="0">
                <a:solidFill>
                  <a:srgbClr val="C00000"/>
                </a:solidFill>
                <a:latin typeface="+mj-lt"/>
                <a:ea typeface="Calibri"/>
                <a:cs typeface="Calibri"/>
                <a:sym typeface="Calibri"/>
                <a:hlinkClick r:id="rId3" action="ppaction://hlinksldjump">
                  <a:extLst>
                    <a:ext uri="{A12FA001-AC4F-418D-AE19-62706E023703}">
                      <ahyp:hlinkClr xmlns:ahyp="http://schemas.microsoft.com/office/drawing/2018/hyperlinkcolor" val="tx"/>
                    </a:ext>
                  </a:extLst>
                </a:hlinkClick>
              </a:rPr>
              <a:t>Back to types of dentifrices</a:t>
            </a:r>
            <a:endParaRPr sz="1200" b="1" dirty="0">
              <a:solidFill>
                <a:srgbClr val="C00000"/>
              </a:solidFill>
              <a:latin typeface="+mj-lt"/>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21"/>
          <p:cNvSpPr txBox="1">
            <a:spLocks noGrp="1"/>
          </p:cNvSpPr>
          <p:nvPr>
            <p:ph idx="1"/>
          </p:nvPr>
        </p:nvSpPr>
        <p:spPr>
          <a:xfrm>
            <a:off x="628650" y="1615997"/>
            <a:ext cx="7886700" cy="2799020"/>
          </a:xfrm>
          <a:prstGeom prst="rect">
            <a:avLst/>
          </a:prstGeom>
          <a:noFill/>
          <a:ln>
            <a:noFill/>
          </a:ln>
        </p:spPr>
        <p:txBody>
          <a:bodyPr spcFirstLastPara="1" vert="horz" wrap="square" lIns="68569" tIns="34275" rIns="68569" bIns="34275" rtlCol="0" anchor="t" anchorCtr="0">
            <a:normAutofit lnSpcReduction="10000"/>
          </a:bodyPr>
          <a:lstStyle/>
          <a:p>
            <a:pPr>
              <a:spcBef>
                <a:spcPts val="0"/>
              </a:spcBef>
              <a:buClr>
                <a:schemeClr val="dk1"/>
              </a:buClr>
              <a:buSzPts val="2600"/>
            </a:pPr>
            <a:r>
              <a:rPr lang="en-US" dirty="0"/>
              <a:t>First introduced  in the 1950s</a:t>
            </a:r>
            <a:endParaRPr dirty="0"/>
          </a:p>
          <a:p>
            <a:pPr>
              <a:buClr>
                <a:schemeClr val="dk1"/>
              </a:buClr>
              <a:buSzPts val="2600"/>
            </a:pPr>
            <a:r>
              <a:rPr lang="en-US" dirty="0"/>
              <a:t>Due to tooth staining and bitter taste, it is reformulated as stabilized SnF2</a:t>
            </a:r>
            <a:endParaRPr dirty="0"/>
          </a:p>
          <a:p>
            <a:pPr>
              <a:buClr>
                <a:schemeClr val="dk1"/>
              </a:buClr>
              <a:buSzPts val="2600"/>
            </a:pPr>
            <a:r>
              <a:rPr lang="en-US" dirty="0"/>
              <a:t>Various formulations of dentifrices with Stannous Fluoride are available</a:t>
            </a:r>
            <a:endParaRPr dirty="0"/>
          </a:p>
          <a:p>
            <a:pPr>
              <a:buClr>
                <a:schemeClr val="dk1"/>
              </a:buClr>
              <a:buSzPts val="2600"/>
            </a:pPr>
            <a:r>
              <a:rPr lang="en-US" dirty="0"/>
              <a:t>It is shown to reduce gingival inflammation and bleeding  through its effect as a broad-spectrum antimicrobial agent</a:t>
            </a:r>
            <a:endParaRPr dirty="0"/>
          </a:p>
          <a:p>
            <a:pPr>
              <a:buClr>
                <a:schemeClr val="dk1"/>
              </a:buClr>
              <a:buSzPts val="2600"/>
            </a:pPr>
            <a:r>
              <a:rPr lang="en-US" dirty="0"/>
              <a:t>It also manages and prevents dental caries by promoting enamel mineralization</a:t>
            </a:r>
            <a:endParaRPr dirty="0"/>
          </a:p>
          <a:p>
            <a:pPr indent="-38100">
              <a:buClr>
                <a:schemeClr val="dk1"/>
              </a:buClr>
              <a:buSzPts val="2800"/>
              <a:buNone/>
            </a:pPr>
            <a:endParaRPr dirty="0"/>
          </a:p>
        </p:txBody>
      </p:sp>
      <p:sp>
        <p:nvSpPr>
          <p:cNvPr id="262" name="Google Shape;262;p21"/>
          <p:cNvSpPr txBox="1">
            <a:spLocks noGrp="1"/>
          </p:cNvSpPr>
          <p:nvPr>
            <p:ph type="title"/>
          </p:nvPr>
        </p:nvSpPr>
        <p:spPr>
          <a:xfrm>
            <a:off x="718584" y="2341"/>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Stannous Fluoride (SnF2)</a:t>
            </a:r>
            <a:endParaRPr dirty="0"/>
          </a:p>
        </p:txBody>
      </p:sp>
      <p:sp>
        <p:nvSpPr>
          <p:cNvPr id="264" name="Google Shape;264;p21"/>
          <p:cNvSpPr/>
          <p:nvPr/>
        </p:nvSpPr>
        <p:spPr>
          <a:xfrm>
            <a:off x="628651" y="5435743"/>
            <a:ext cx="6402464" cy="533920"/>
          </a:xfrm>
          <a:prstGeom prst="rect">
            <a:avLst/>
          </a:prstGeom>
          <a:no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dirty="0">
                <a:latin typeface="+mj-lt"/>
                <a:ea typeface="Calibri"/>
                <a:cs typeface="Calibri"/>
                <a:sym typeface="Calibri"/>
              </a:rPr>
              <a:t>S </a:t>
            </a:r>
            <a:r>
              <a:rPr lang="en-US" sz="1200" dirty="0" err="1">
                <a:latin typeface="+mj-lt"/>
                <a:ea typeface="Calibri"/>
                <a:cs typeface="Calibri"/>
                <a:sym typeface="Calibri"/>
              </a:rPr>
              <a:t>Salzer</a:t>
            </a:r>
            <a:r>
              <a:rPr lang="en-US" sz="1200" dirty="0">
                <a:latin typeface="+mj-lt"/>
                <a:ea typeface="Calibri"/>
                <a:cs typeface="Calibri"/>
                <a:sym typeface="Calibri"/>
              </a:rPr>
              <a:t> et al. Comparison of triclosan  and stannous fluoride dentifrices on parameters of gingival inflammation and plaque scores: A systematic review and meta-analysis. Int J Dent Hygiene 13, 2015; 1–17.</a:t>
            </a:r>
            <a:endParaRPr sz="1200" dirty="0">
              <a:latin typeface="+mj-lt"/>
            </a:endParaRPr>
          </a:p>
        </p:txBody>
      </p:sp>
      <p:sp>
        <p:nvSpPr>
          <p:cNvPr id="265" name="Google Shape;265;p21"/>
          <p:cNvSpPr/>
          <p:nvPr/>
        </p:nvSpPr>
        <p:spPr>
          <a:xfrm>
            <a:off x="7360539" y="5453907"/>
            <a:ext cx="1428354" cy="497592"/>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dirty="0">
                <a:solidFill>
                  <a:srgbClr val="C00000"/>
                </a:solidFill>
                <a:latin typeface="+mj-lt"/>
                <a:ea typeface="Calibri"/>
                <a:cs typeface="Calibri"/>
                <a:sym typeface="Calibri"/>
                <a:hlinkClick r:id="rId3" action="ppaction://hlinksldjump">
                  <a:extLst>
                    <a:ext uri="{A12FA001-AC4F-418D-AE19-62706E023703}">
                      <ahyp:hlinkClr xmlns:ahyp="http://schemas.microsoft.com/office/drawing/2018/hyperlinkcolor" val="tx"/>
                    </a:ext>
                  </a:extLst>
                </a:hlinkClick>
              </a:rPr>
              <a:t>Back to types of dentifrices</a:t>
            </a:r>
            <a:endParaRPr sz="1200" b="1" dirty="0">
              <a:solidFill>
                <a:srgbClr val="C00000"/>
              </a:solidFill>
              <a:latin typeface="+mj-lt"/>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22"/>
          <p:cNvSpPr txBox="1">
            <a:spLocks noGrp="1"/>
          </p:cNvSpPr>
          <p:nvPr>
            <p:ph idx="1"/>
          </p:nvPr>
        </p:nvSpPr>
        <p:spPr>
          <a:xfrm>
            <a:off x="547258" y="2168370"/>
            <a:ext cx="4868120" cy="2521259"/>
          </a:xfrm>
          <a:prstGeom prst="rect">
            <a:avLst/>
          </a:prstGeom>
          <a:noFill/>
          <a:ln>
            <a:noFill/>
          </a:ln>
        </p:spPr>
        <p:txBody>
          <a:bodyPr spcFirstLastPara="1" vert="horz" wrap="square" lIns="68569" tIns="34275" rIns="68569" bIns="34275" rtlCol="0" anchor="ctr" anchorCtr="0">
            <a:normAutofit/>
          </a:bodyPr>
          <a:lstStyle/>
          <a:p>
            <a:pPr marL="171450">
              <a:spcBef>
                <a:spcPts val="0"/>
              </a:spcBef>
              <a:buSzPts val="2800"/>
              <a:buChar char="•"/>
            </a:pPr>
            <a:r>
              <a:rPr lang="en-US" sz="2000" dirty="0"/>
              <a:t>In the recent years, there has  been an increased preference for natural remedies/herbal products.</a:t>
            </a:r>
            <a:endParaRPr sz="2000" dirty="0"/>
          </a:p>
          <a:p>
            <a:pPr marL="171450">
              <a:buSzPts val="2800"/>
              <a:buChar char="•"/>
            </a:pPr>
            <a:r>
              <a:rPr lang="en-US" sz="2000" dirty="0"/>
              <a:t>Several herbs/natural products have been studied. A few are listed on the right side of the screen. </a:t>
            </a:r>
            <a:endParaRPr sz="2000" dirty="0"/>
          </a:p>
        </p:txBody>
      </p:sp>
      <p:sp>
        <p:nvSpPr>
          <p:cNvPr id="270" name="Google Shape;270;p22"/>
          <p:cNvSpPr txBox="1">
            <a:spLocks noGrp="1"/>
          </p:cNvSpPr>
          <p:nvPr>
            <p:ph type="title"/>
          </p:nvPr>
        </p:nvSpPr>
        <p:spPr>
          <a:xfrm>
            <a:off x="718584" y="12333"/>
            <a:ext cx="7706831" cy="1149532"/>
          </a:xfrm>
          <a:prstGeom prst="rect">
            <a:avLst/>
          </a:prstGeom>
          <a:noFill/>
          <a:ln>
            <a:noFill/>
          </a:ln>
        </p:spPr>
        <p:txBody>
          <a:bodyPr spcFirstLastPara="1" vert="horz" wrap="square" lIns="68569" tIns="34275" rIns="68569" bIns="34275" rtlCol="0" anchor="ctr" anchorCtr="0">
            <a:normAutofit/>
          </a:bodyPr>
          <a:lstStyle/>
          <a:p>
            <a:pPr>
              <a:buSzPts val="4400"/>
            </a:pPr>
            <a:r>
              <a:rPr lang="en-US" b="1" dirty="0"/>
              <a:t>Dentifrices with Natural/Herbal Ingredients</a:t>
            </a:r>
            <a:endParaRPr dirty="0"/>
          </a:p>
        </p:txBody>
      </p:sp>
      <p:sp>
        <p:nvSpPr>
          <p:cNvPr id="272" name="Google Shape;272;p22"/>
          <p:cNvSpPr txBox="1">
            <a:spLocks noGrp="1"/>
          </p:cNvSpPr>
          <p:nvPr>
            <p:ph type="body" sz="quarter" idx="4294967295"/>
          </p:nvPr>
        </p:nvSpPr>
        <p:spPr>
          <a:xfrm>
            <a:off x="5842700" y="2421666"/>
            <a:ext cx="2754042" cy="2014665"/>
          </a:xfrm>
          <a:prstGeom prst="rect">
            <a:avLst/>
          </a:prstGeom>
          <a:noFill/>
          <a:ln>
            <a:noFill/>
          </a:ln>
        </p:spPr>
        <p:txBody>
          <a:bodyPr spcFirstLastPara="1" vert="horz" wrap="square" lIns="68569" tIns="34275" rIns="68569" bIns="34275" rtlCol="0" anchor="t" anchorCtr="0">
            <a:normAutofit/>
          </a:bodyPr>
          <a:lstStyle/>
          <a:p>
            <a:pPr marL="171450" indent="-171450">
              <a:spcBef>
                <a:spcPts val="0"/>
              </a:spcBef>
              <a:buSzPts val="2800"/>
            </a:pPr>
            <a:r>
              <a:rPr lang="en-US" b="1" dirty="0"/>
              <a:t>Aloe Vera</a:t>
            </a:r>
            <a:endParaRPr dirty="0"/>
          </a:p>
          <a:p>
            <a:pPr marL="171450" indent="-171450">
              <a:buSzPts val="2800"/>
            </a:pPr>
            <a:r>
              <a:rPr lang="en-US" b="1" dirty="0"/>
              <a:t>Neem</a:t>
            </a:r>
            <a:endParaRPr dirty="0"/>
          </a:p>
          <a:p>
            <a:pPr marL="171450" indent="-171450">
              <a:buSzPts val="2800"/>
            </a:pPr>
            <a:r>
              <a:rPr lang="en-US" b="1" dirty="0"/>
              <a:t>Miswak</a:t>
            </a:r>
            <a:endParaRPr dirty="0"/>
          </a:p>
          <a:p>
            <a:pPr marL="171450" indent="-171450">
              <a:buSzPts val="2800"/>
            </a:pPr>
            <a:r>
              <a:rPr lang="en-US" b="1" dirty="0"/>
              <a:t>Tea tree oil</a:t>
            </a:r>
            <a:endParaRPr dirty="0"/>
          </a:p>
          <a:p>
            <a:pPr marL="171450" indent="-171450">
              <a:buSzPts val="2800"/>
            </a:pPr>
            <a:r>
              <a:rPr lang="en-US" b="1" dirty="0"/>
              <a:t>Turmeric</a:t>
            </a:r>
            <a:endParaRPr dirty="0"/>
          </a:p>
          <a:p>
            <a:pPr marL="171450" indent="-38100">
              <a:buSzPts val="2800"/>
              <a:buNone/>
            </a:pPr>
            <a:endParaRPr b="1" dirty="0"/>
          </a:p>
          <a:p>
            <a:pPr marL="171450" indent="-38100">
              <a:buSzPts val="2800"/>
              <a:buNone/>
            </a:pPr>
            <a:endParaRPr b="1" dirty="0"/>
          </a:p>
          <a:p>
            <a:pPr marL="171450" indent="-38100">
              <a:buSzPts val="2800"/>
              <a:buNone/>
            </a:pPr>
            <a:endParaRPr dirty="0"/>
          </a:p>
        </p:txBody>
      </p:sp>
      <p:sp>
        <p:nvSpPr>
          <p:cNvPr id="273" name="Google Shape;273;p22"/>
          <p:cNvSpPr/>
          <p:nvPr/>
        </p:nvSpPr>
        <p:spPr>
          <a:xfrm>
            <a:off x="7219721" y="5299810"/>
            <a:ext cx="1471545" cy="608303"/>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dirty="0">
                <a:solidFill>
                  <a:srgbClr val="C00000"/>
                </a:solidFill>
                <a:latin typeface="+mj-lt"/>
                <a:ea typeface="Calibri"/>
                <a:cs typeface="Calibri"/>
                <a:sym typeface="Calibri"/>
                <a:hlinkClick r:id="rId3" action="ppaction://hlinksldjump">
                  <a:extLst>
                    <a:ext uri="{A12FA001-AC4F-418D-AE19-62706E023703}">
                      <ahyp:hlinkClr xmlns:ahyp="http://schemas.microsoft.com/office/drawing/2018/hyperlinkcolor" val="tx"/>
                    </a:ext>
                  </a:extLst>
                </a:hlinkClick>
              </a:rPr>
              <a:t>Back to types of dentifrices</a:t>
            </a:r>
            <a:endParaRPr sz="1200" b="1" dirty="0">
              <a:solidFill>
                <a:srgbClr val="C00000"/>
              </a:solidFill>
              <a:latin typeface="+mj-lt"/>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9" name="Google Shape;279;p23"/>
          <p:cNvSpPr txBox="1">
            <a:spLocks noGrp="1"/>
          </p:cNvSpPr>
          <p:nvPr>
            <p:ph idx="1"/>
          </p:nvPr>
        </p:nvSpPr>
        <p:spPr>
          <a:xfrm>
            <a:off x="246855" y="1624932"/>
            <a:ext cx="6751483" cy="2956314"/>
          </a:xfrm>
          <a:prstGeom prst="rect">
            <a:avLst/>
          </a:prstGeom>
          <a:noFill/>
          <a:ln>
            <a:noFill/>
          </a:ln>
        </p:spPr>
        <p:txBody>
          <a:bodyPr spcFirstLastPara="1" vert="horz" wrap="square" lIns="68569" tIns="34275" rIns="68569" bIns="34275" rtlCol="0" anchor="t" anchorCtr="0">
            <a:normAutofit lnSpcReduction="10000"/>
          </a:bodyPr>
          <a:lstStyle/>
          <a:p>
            <a:pPr>
              <a:spcBef>
                <a:spcPts val="0"/>
              </a:spcBef>
              <a:buClr>
                <a:schemeClr val="dk1"/>
              </a:buClr>
              <a:buSzPts val="2800"/>
            </a:pPr>
            <a:r>
              <a:rPr lang="en-US" b="1" dirty="0"/>
              <a:t>Aloe Vera </a:t>
            </a:r>
            <a:r>
              <a:rPr lang="en-US" dirty="0"/>
              <a:t>- used for its natural bactericidal properties.</a:t>
            </a:r>
            <a:endParaRPr dirty="0"/>
          </a:p>
          <a:p>
            <a:pPr>
              <a:buClr>
                <a:schemeClr val="dk1"/>
              </a:buClr>
              <a:buSzPts val="2800"/>
            </a:pPr>
            <a:r>
              <a:rPr lang="en-US" dirty="0"/>
              <a:t>Gel of the Aloe Vera leaf has properties such as immuno-simulation, anti-inflammatory effects, wound healing,  antibacterial, anti-fungal and anti-cancer action.</a:t>
            </a:r>
            <a:endParaRPr dirty="0"/>
          </a:p>
          <a:p>
            <a:pPr>
              <a:buClr>
                <a:schemeClr val="dk1"/>
              </a:buClr>
              <a:buSzPts val="2800"/>
            </a:pPr>
            <a:r>
              <a:rPr lang="en-US" dirty="0"/>
              <a:t>Studies have shown mixed results. </a:t>
            </a:r>
            <a:endParaRPr dirty="0"/>
          </a:p>
          <a:p>
            <a:pPr>
              <a:buClr>
                <a:schemeClr val="dk1"/>
              </a:buClr>
              <a:buSzPts val="2800"/>
            </a:pPr>
            <a:r>
              <a:rPr lang="en-US" dirty="0"/>
              <a:t>A recent study showed a significant reduction in plaque and gingivitis with the use of a dentifrice containing aloe vera however the results were not statistically significant when compared to a fluoride dentifrice*</a:t>
            </a:r>
            <a:endParaRPr dirty="0"/>
          </a:p>
        </p:txBody>
      </p:sp>
      <p:sp>
        <p:nvSpPr>
          <p:cNvPr id="278" name="Google Shape;278;p23"/>
          <p:cNvSpPr txBox="1">
            <a:spLocks noGrp="1"/>
          </p:cNvSpPr>
          <p:nvPr>
            <p:ph type="title"/>
          </p:nvPr>
        </p:nvSpPr>
        <p:spPr>
          <a:xfrm>
            <a:off x="612188" y="0"/>
            <a:ext cx="8629466" cy="113634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Dentifrices with Natural/Herbal Ingredients</a:t>
            </a:r>
            <a:endParaRPr dirty="0"/>
          </a:p>
        </p:txBody>
      </p:sp>
      <p:sp>
        <p:nvSpPr>
          <p:cNvPr id="280" name="Google Shape;280;p23"/>
          <p:cNvSpPr/>
          <p:nvPr/>
        </p:nvSpPr>
        <p:spPr>
          <a:xfrm>
            <a:off x="333607" y="5323543"/>
            <a:ext cx="6577978" cy="483305"/>
          </a:xfrm>
          <a:prstGeom prst="rect">
            <a:avLst/>
          </a:prstGeom>
          <a:no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r>
              <a:rPr lang="en-US" sz="1050" dirty="0">
                <a:latin typeface="+mj-lt"/>
                <a:ea typeface="Calibri"/>
                <a:cs typeface="Calibri"/>
                <a:sym typeface="Calibri"/>
              </a:rPr>
              <a:t>*The Effect of Commercial Toothpaste Containing Aloe vera on Dental Plaque and Gingivitis: A Double-Blind Randomized Clinical Trial </a:t>
            </a:r>
            <a:r>
              <a:rPr lang="en-US" sz="1050" dirty="0" err="1">
                <a:latin typeface="+mj-lt"/>
                <a:ea typeface="Calibri"/>
                <a:cs typeface="Calibri"/>
                <a:sym typeface="Calibri"/>
              </a:rPr>
              <a:t>Ousama</a:t>
            </a:r>
            <a:r>
              <a:rPr lang="en-US" sz="1050" dirty="0">
                <a:latin typeface="+mj-lt"/>
                <a:ea typeface="Calibri"/>
                <a:cs typeface="Calibri"/>
                <a:sym typeface="Calibri"/>
              </a:rPr>
              <a:t> Aziz Ibrahim, Ahmed Ali Mohsin, Mohammad Hasan </a:t>
            </a:r>
            <a:r>
              <a:rPr lang="en-US" sz="1050" dirty="0" err="1">
                <a:latin typeface="+mj-lt"/>
                <a:ea typeface="Calibri"/>
                <a:cs typeface="Calibri"/>
                <a:sym typeface="Calibri"/>
              </a:rPr>
              <a:t>Alhammashi</a:t>
            </a:r>
            <a:r>
              <a:rPr lang="en-US" sz="1050" dirty="0">
                <a:latin typeface="+mj-lt"/>
                <a:ea typeface="Calibri"/>
                <a:cs typeface="Calibri"/>
                <a:sym typeface="Calibri"/>
              </a:rPr>
              <a:t>, </a:t>
            </a:r>
            <a:r>
              <a:rPr lang="en-US" sz="1050" dirty="0" err="1">
                <a:latin typeface="+mj-lt"/>
                <a:ea typeface="Calibri"/>
                <a:cs typeface="Calibri"/>
                <a:sym typeface="Calibri"/>
              </a:rPr>
              <a:t>Jafar</a:t>
            </a:r>
            <a:r>
              <a:rPr lang="en-US" sz="1050" dirty="0">
                <a:latin typeface="+mj-lt"/>
                <a:ea typeface="Calibri"/>
                <a:cs typeface="Calibri"/>
                <a:sym typeface="Calibri"/>
              </a:rPr>
              <a:t> </a:t>
            </a:r>
            <a:r>
              <a:rPr lang="en-US" sz="1050" dirty="0" err="1">
                <a:latin typeface="+mj-lt"/>
                <a:ea typeface="Calibri"/>
                <a:cs typeface="Calibri"/>
                <a:sym typeface="Calibri"/>
              </a:rPr>
              <a:t>Sadik</a:t>
            </a:r>
            <a:r>
              <a:rPr lang="en-US" sz="1050" dirty="0">
                <a:latin typeface="+mj-lt"/>
                <a:ea typeface="Calibri"/>
                <a:cs typeface="Calibri"/>
                <a:sym typeface="Calibri"/>
              </a:rPr>
              <a:t> </a:t>
            </a:r>
            <a:r>
              <a:rPr lang="en-US" sz="1050" dirty="0" err="1">
                <a:latin typeface="+mj-lt"/>
                <a:ea typeface="Calibri"/>
                <a:cs typeface="Calibri"/>
                <a:sym typeface="Calibri"/>
              </a:rPr>
              <a:t>Jafar</a:t>
            </a:r>
            <a:r>
              <a:rPr lang="en-US" sz="1050" dirty="0">
                <a:latin typeface="+mj-lt"/>
                <a:ea typeface="Calibri"/>
                <a:cs typeface="Calibri"/>
                <a:sym typeface="Calibri"/>
              </a:rPr>
              <a:t>. International Medical Journal Vol. 28, Supplement No. 1, pp. 80 - 82 , June 2021 </a:t>
            </a:r>
            <a:endParaRPr sz="1350" dirty="0">
              <a:latin typeface="+mj-lt"/>
            </a:endParaRPr>
          </a:p>
        </p:txBody>
      </p:sp>
      <p:pic>
        <p:nvPicPr>
          <p:cNvPr id="281" name="Google Shape;281;p23"/>
          <p:cNvPicPr preferRelativeResize="0"/>
          <p:nvPr/>
        </p:nvPicPr>
        <p:blipFill rotWithShape="1">
          <a:blip r:embed="rId3">
            <a:alphaModFix/>
          </a:blip>
          <a:srcRect r="58695"/>
          <a:stretch/>
        </p:blipFill>
        <p:spPr>
          <a:xfrm>
            <a:off x="7367016" y="1589262"/>
            <a:ext cx="1181784" cy="3108366"/>
          </a:xfrm>
          <a:prstGeom prst="rect">
            <a:avLst/>
          </a:prstGeom>
          <a:noFill/>
          <a:ln>
            <a:noFill/>
          </a:ln>
        </p:spPr>
      </p:pic>
      <p:sp>
        <p:nvSpPr>
          <p:cNvPr id="282" name="Google Shape;282;p23"/>
          <p:cNvSpPr/>
          <p:nvPr/>
        </p:nvSpPr>
        <p:spPr>
          <a:xfrm>
            <a:off x="7187895" y="5323543"/>
            <a:ext cx="1540026" cy="497592"/>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dirty="0">
                <a:solidFill>
                  <a:srgbClr val="C00000"/>
                </a:solidFill>
                <a:latin typeface="+mj-lt"/>
                <a:ea typeface="Calibri"/>
                <a:cs typeface="Calibri"/>
                <a:sym typeface="Calibri"/>
                <a:hlinkClick r:id="rId4" action="ppaction://hlinksldjump">
                  <a:extLst>
                    <a:ext uri="{A12FA001-AC4F-418D-AE19-62706E023703}">
                      <ahyp:hlinkClr xmlns:ahyp="http://schemas.microsoft.com/office/drawing/2018/hyperlinkcolor" val="tx"/>
                    </a:ext>
                  </a:extLst>
                </a:hlinkClick>
              </a:rPr>
              <a:t>Back to types of dentifrices</a:t>
            </a:r>
            <a:endParaRPr sz="1200" b="1" dirty="0">
              <a:solidFill>
                <a:srgbClr val="C00000"/>
              </a:solidFill>
              <a:latin typeface="+mj-lt"/>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4"/>
          <p:cNvSpPr txBox="1">
            <a:spLocks noGrp="1"/>
          </p:cNvSpPr>
          <p:nvPr>
            <p:ph idx="1"/>
          </p:nvPr>
        </p:nvSpPr>
        <p:spPr>
          <a:xfrm>
            <a:off x="276584" y="1676964"/>
            <a:ext cx="5651775" cy="3399003"/>
          </a:xfrm>
          <a:prstGeom prst="rect">
            <a:avLst/>
          </a:prstGeom>
          <a:noFill/>
          <a:ln>
            <a:noFill/>
          </a:ln>
        </p:spPr>
        <p:txBody>
          <a:bodyPr spcFirstLastPara="1" vert="horz" wrap="square" lIns="68569" tIns="34275" rIns="68569" bIns="34275" rtlCol="0" anchor="t" anchorCtr="0">
            <a:normAutofit fontScale="70000" lnSpcReduction="20000"/>
          </a:bodyPr>
          <a:lstStyle/>
          <a:p>
            <a:pPr indent="-161449">
              <a:spcBef>
                <a:spcPts val="0"/>
              </a:spcBef>
              <a:buClr>
                <a:schemeClr val="dk1"/>
              </a:buClr>
              <a:buSzPct val="100000"/>
            </a:pPr>
            <a:r>
              <a:rPr lang="en-US" sz="2900" b="1" dirty="0"/>
              <a:t>Neem </a:t>
            </a:r>
            <a:r>
              <a:rPr lang="en-US" sz="2900" dirty="0"/>
              <a:t>has been used in treatment of gingivitis and periodontitis.</a:t>
            </a:r>
            <a:endParaRPr sz="2900" dirty="0"/>
          </a:p>
          <a:p>
            <a:pPr indent="-161449">
              <a:buClr>
                <a:schemeClr val="dk1"/>
              </a:buClr>
              <a:buSzPct val="100000"/>
            </a:pPr>
            <a:r>
              <a:rPr lang="en-US" sz="2900" dirty="0"/>
              <a:t>Anti-inflammatory action by inhibiting prostaglandin E and 5HT thus reducing inflammation. </a:t>
            </a:r>
            <a:endParaRPr sz="2900" dirty="0"/>
          </a:p>
          <a:p>
            <a:pPr indent="-161449">
              <a:buClr>
                <a:schemeClr val="dk1"/>
              </a:buClr>
              <a:buSzPct val="100000"/>
            </a:pPr>
            <a:r>
              <a:rPr lang="en-US" sz="2900" dirty="0"/>
              <a:t>Azadirachtin in Neem contributes to its antibacterial property by destroying bacterial cell wall.</a:t>
            </a:r>
            <a:endParaRPr sz="2900" dirty="0"/>
          </a:p>
          <a:p>
            <a:pPr indent="-161449">
              <a:buClr>
                <a:schemeClr val="dk1"/>
              </a:buClr>
              <a:buSzPct val="100000"/>
            </a:pPr>
            <a:r>
              <a:rPr lang="en-US" sz="2900" dirty="0"/>
              <a:t>A double-blind controlled trial, use of Neem containing dentifrice provided a significant reduction of  dental plaque  accumulation and improved gingival health compared to a control dentifrice.*</a:t>
            </a:r>
            <a:endParaRPr sz="2900" dirty="0"/>
          </a:p>
          <a:p>
            <a:pPr indent="-48101">
              <a:buClr>
                <a:schemeClr val="dk1"/>
              </a:buClr>
              <a:buSzPct val="100000"/>
              <a:buNone/>
            </a:pPr>
            <a:endParaRPr dirty="0"/>
          </a:p>
        </p:txBody>
      </p:sp>
      <p:sp>
        <p:nvSpPr>
          <p:cNvPr id="288" name="Google Shape;288;p24"/>
          <p:cNvSpPr/>
          <p:nvPr/>
        </p:nvSpPr>
        <p:spPr>
          <a:xfrm>
            <a:off x="352353" y="5075968"/>
            <a:ext cx="6803049" cy="973613"/>
          </a:xfrm>
          <a:prstGeom prst="rect">
            <a:avLst/>
          </a:prstGeom>
          <a:no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r>
              <a:rPr lang="en-US" sz="1050" dirty="0">
                <a:latin typeface="+mj-lt"/>
                <a:ea typeface="Calibri"/>
                <a:cs typeface="Calibri"/>
                <a:sym typeface="Calibri"/>
              </a:rPr>
              <a:t>*Abhishek KN, </a:t>
            </a:r>
            <a:r>
              <a:rPr lang="en-US" sz="1050" dirty="0" err="1">
                <a:latin typeface="+mj-lt"/>
                <a:ea typeface="Calibri"/>
                <a:cs typeface="Calibri"/>
                <a:sym typeface="Calibri"/>
              </a:rPr>
              <a:t>Supreetha</a:t>
            </a:r>
            <a:r>
              <a:rPr lang="en-US" sz="1050" dirty="0">
                <a:latin typeface="+mj-lt"/>
                <a:ea typeface="Calibri"/>
                <a:cs typeface="Calibri"/>
                <a:sym typeface="Calibri"/>
              </a:rPr>
              <a:t> S, Sam G, Khan SN, </a:t>
            </a:r>
            <a:r>
              <a:rPr lang="en-US" sz="1050" dirty="0" err="1">
                <a:latin typeface="+mj-lt"/>
                <a:ea typeface="Calibri"/>
                <a:cs typeface="Calibri"/>
                <a:sym typeface="Calibri"/>
              </a:rPr>
              <a:t>Chaithanya</a:t>
            </a:r>
            <a:r>
              <a:rPr lang="en-US" sz="1050" dirty="0">
                <a:latin typeface="+mj-lt"/>
                <a:ea typeface="Calibri"/>
                <a:cs typeface="Calibri"/>
                <a:sym typeface="Calibri"/>
              </a:rPr>
              <a:t> KH, Abdul N. Effect of Neem containing Toothpaste on Plaque and Gingivitis—A Randomized Double Blind Clinical Trial. J </a:t>
            </a:r>
            <a:r>
              <a:rPr lang="en-US" sz="1050" dirty="0" err="1">
                <a:latin typeface="+mj-lt"/>
                <a:ea typeface="Calibri"/>
                <a:cs typeface="Calibri"/>
                <a:sym typeface="Calibri"/>
              </a:rPr>
              <a:t>Contemp</a:t>
            </a:r>
            <a:r>
              <a:rPr lang="en-US" sz="1050" dirty="0">
                <a:latin typeface="+mj-lt"/>
                <a:ea typeface="Calibri"/>
                <a:cs typeface="Calibri"/>
                <a:sym typeface="Calibri"/>
              </a:rPr>
              <a:t> Dent </a:t>
            </a:r>
            <a:r>
              <a:rPr lang="en-US" sz="1050" dirty="0" err="1">
                <a:latin typeface="+mj-lt"/>
                <a:ea typeface="Calibri"/>
                <a:cs typeface="Calibri"/>
                <a:sym typeface="Calibri"/>
              </a:rPr>
              <a:t>Pract</a:t>
            </a:r>
            <a:r>
              <a:rPr lang="en-US" sz="1050" dirty="0">
                <a:latin typeface="+mj-lt"/>
                <a:ea typeface="Calibri"/>
                <a:cs typeface="Calibri"/>
                <a:sym typeface="Calibri"/>
              </a:rPr>
              <a:t> 2015;16(11):880-883.</a:t>
            </a:r>
            <a:endParaRPr sz="1050" dirty="0">
              <a:latin typeface="+mj-lt"/>
            </a:endParaRPr>
          </a:p>
        </p:txBody>
      </p:sp>
      <p:pic>
        <p:nvPicPr>
          <p:cNvPr id="289" name="Google Shape;289;p24"/>
          <p:cNvPicPr preferRelativeResize="0"/>
          <p:nvPr/>
        </p:nvPicPr>
        <p:blipFill rotWithShape="1">
          <a:blip r:embed="rId3">
            <a:alphaModFix/>
          </a:blip>
          <a:srcRect/>
          <a:stretch/>
        </p:blipFill>
        <p:spPr>
          <a:xfrm>
            <a:off x="6398769" y="2229381"/>
            <a:ext cx="2392878" cy="1657717"/>
          </a:xfrm>
          <a:prstGeom prst="rect">
            <a:avLst/>
          </a:prstGeom>
          <a:noFill/>
          <a:ln>
            <a:noFill/>
          </a:ln>
        </p:spPr>
      </p:pic>
      <p:sp>
        <p:nvSpPr>
          <p:cNvPr id="290" name="Google Shape;290;p24"/>
          <p:cNvSpPr/>
          <p:nvPr/>
        </p:nvSpPr>
        <p:spPr>
          <a:xfrm>
            <a:off x="7408432" y="5419045"/>
            <a:ext cx="1383215" cy="497592"/>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a:solidFill>
                  <a:srgbClr val="C00000"/>
                </a:solidFill>
                <a:latin typeface="+mj-lt"/>
                <a:ea typeface="Calibri"/>
                <a:cs typeface="Calibri"/>
                <a:sym typeface="Calibri"/>
                <a:hlinkClick r:id="rId4" action="ppaction://hlinksldjump">
                  <a:extLst>
                    <a:ext uri="{A12FA001-AC4F-418D-AE19-62706E023703}">
                      <ahyp:hlinkClr xmlns:ahyp="http://schemas.microsoft.com/office/drawing/2018/hyperlinkcolor" val="tx"/>
                    </a:ext>
                  </a:extLst>
                </a:hlinkClick>
              </a:rPr>
              <a:t>Back to types of dentifrices</a:t>
            </a:r>
            <a:endParaRPr sz="1200" b="1">
              <a:solidFill>
                <a:srgbClr val="C00000"/>
              </a:solidFill>
              <a:latin typeface="+mj-lt"/>
              <a:ea typeface="Calibri"/>
              <a:cs typeface="Calibri"/>
              <a:sym typeface="Calibri"/>
            </a:endParaRPr>
          </a:p>
        </p:txBody>
      </p:sp>
      <p:sp>
        <p:nvSpPr>
          <p:cNvPr id="291" name="Google Shape;291;p24"/>
          <p:cNvSpPr txBox="1"/>
          <p:nvPr/>
        </p:nvSpPr>
        <p:spPr>
          <a:xfrm>
            <a:off x="693779" y="107915"/>
            <a:ext cx="8097868" cy="1053224"/>
          </a:xfrm>
          <a:prstGeom prst="rect">
            <a:avLst/>
          </a:prstGeom>
          <a:noFill/>
          <a:ln>
            <a:noFill/>
          </a:ln>
        </p:spPr>
        <p:txBody>
          <a:bodyPr spcFirstLastPara="1" wrap="square" lIns="68569" tIns="34275" rIns="68569" bIns="34275" anchor="ctr" anchorCtr="0">
            <a:normAutofit/>
          </a:bodyPr>
          <a:lstStyle/>
          <a:p>
            <a:pPr>
              <a:lnSpc>
                <a:spcPct val="90000"/>
              </a:lnSpc>
              <a:buClr>
                <a:schemeClr val="dk1"/>
              </a:buClr>
              <a:buSzPts val="4400"/>
            </a:pPr>
            <a:r>
              <a:rPr lang="en-US" sz="3200" b="1" dirty="0">
                <a:solidFill>
                  <a:schemeClr val="bg1"/>
                </a:solidFill>
                <a:latin typeface="+mj-lt"/>
                <a:ea typeface="Calibri"/>
                <a:cs typeface="Calibri"/>
                <a:sym typeface="Calibri"/>
              </a:rPr>
              <a:t>Dentifrices with Natural/Herbal Ingredients</a:t>
            </a:r>
            <a:endParaRPr sz="3200" dirty="0">
              <a:solidFill>
                <a:schemeClr val="bg1"/>
              </a:solidFill>
              <a:latin typeface="+mj-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5"/>
          <p:cNvPicPr preferRelativeResize="0"/>
          <p:nvPr/>
        </p:nvPicPr>
        <p:blipFill rotWithShape="1">
          <a:blip r:embed="rId3">
            <a:alphaModFix/>
          </a:blip>
          <a:srcRect/>
          <a:stretch/>
        </p:blipFill>
        <p:spPr>
          <a:xfrm>
            <a:off x="5399967" y="4283837"/>
            <a:ext cx="1318161" cy="1827449"/>
          </a:xfrm>
          <a:prstGeom prst="rect">
            <a:avLst/>
          </a:prstGeom>
          <a:noFill/>
          <a:ln>
            <a:noFill/>
          </a:ln>
        </p:spPr>
      </p:pic>
      <p:sp>
        <p:nvSpPr>
          <p:cNvPr id="297" name="Google Shape;297;p25"/>
          <p:cNvSpPr txBox="1">
            <a:spLocks noGrp="1"/>
          </p:cNvSpPr>
          <p:nvPr>
            <p:ph idx="1"/>
          </p:nvPr>
        </p:nvSpPr>
        <p:spPr>
          <a:xfrm>
            <a:off x="591038" y="1487156"/>
            <a:ext cx="7961923" cy="2672861"/>
          </a:xfrm>
          <a:prstGeom prst="rect">
            <a:avLst/>
          </a:prstGeom>
          <a:noFill/>
          <a:ln>
            <a:noFill/>
          </a:ln>
        </p:spPr>
        <p:txBody>
          <a:bodyPr spcFirstLastPara="1" vert="horz" wrap="square" lIns="68569" tIns="34275" rIns="68569" bIns="34275" rtlCol="0" anchor="t" anchorCtr="0">
            <a:normAutofit fontScale="92500"/>
          </a:bodyPr>
          <a:lstStyle/>
          <a:p>
            <a:pPr>
              <a:spcBef>
                <a:spcPts val="0"/>
              </a:spcBef>
              <a:buClr>
                <a:schemeClr val="dk1"/>
              </a:buClr>
              <a:buSzPts val="2000"/>
            </a:pPr>
            <a:r>
              <a:rPr lang="en-US" b="1" dirty="0">
                <a:ea typeface="Arial"/>
                <a:cs typeface="Arial"/>
                <a:sym typeface="Arial"/>
              </a:rPr>
              <a:t>Miswak </a:t>
            </a:r>
            <a:r>
              <a:rPr lang="en-US" dirty="0">
                <a:ea typeface="Arial"/>
                <a:cs typeface="Arial"/>
                <a:sym typeface="Arial"/>
              </a:rPr>
              <a:t>is derived from </a:t>
            </a:r>
            <a:r>
              <a:rPr lang="en-US" dirty="0" err="1">
                <a:ea typeface="Arial"/>
                <a:cs typeface="Arial"/>
                <a:sym typeface="Arial"/>
              </a:rPr>
              <a:t>salvadora</a:t>
            </a:r>
            <a:r>
              <a:rPr lang="en-US" dirty="0">
                <a:ea typeface="Arial"/>
                <a:cs typeface="Arial"/>
                <a:sym typeface="Arial"/>
              </a:rPr>
              <a:t> persica, a small tree or shrub with a spongy stem and root, which is easy to crush between the teeth.</a:t>
            </a:r>
            <a:endParaRPr dirty="0"/>
          </a:p>
          <a:p>
            <a:pPr>
              <a:buClr>
                <a:schemeClr val="dk1"/>
              </a:buClr>
              <a:buSzPts val="2000"/>
            </a:pPr>
            <a:r>
              <a:rPr lang="en-US" dirty="0">
                <a:ea typeface="Arial"/>
                <a:cs typeface="Arial"/>
                <a:sym typeface="Arial"/>
              </a:rPr>
              <a:t>It is inexpensive and has been reported to have anti-plaque and many therapeutic pharmacological properties.</a:t>
            </a:r>
            <a:endParaRPr i="1" dirty="0"/>
          </a:p>
          <a:p>
            <a:pPr>
              <a:buClr>
                <a:schemeClr val="dk1"/>
              </a:buClr>
              <a:buSzPts val="2000"/>
            </a:pPr>
            <a:r>
              <a:rPr lang="en-US" dirty="0">
                <a:solidFill>
                  <a:schemeClr val="dk1"/>
                </a:solidFill>
                <a:ea typeface="Arial"/>
                <a:cs typeface="Arial"/>
                <a:sym typeface="Arial"/>
              </a:rPr>
              <a:t>The efficacy of a miswak extract-containing toothpaste (</a:t>
            </a:r>
            <a:r>
              <a:rPr lang="en-US" dirty="0" err="1">
                <a:solidFill>
                  <a:schemeClr val="dk1"/>
                </a:solidFill>
                <a:ea typeface="Arial"/>
                <a:cs typeface="Arial"/>
                <a:sym typeface="Arial"/>
              </a:rPr>
              <a:t>salvadora</a:t>
            </a:r>
            <a:r>
              <a:rPr lang="en-US" dirty="0">
                <a:solidFill>
                  <a:schemeClr val="dk1"/>
                </a:solidFill>
                <a:ea typeface="Arial"/>
                <a:cs typeface="Arial"/>
                <a:sym typeface="Arial"/>
              </a:rPr>
              <a:t> persica) on gingival inflammation was compared with that of herbal and conventional toothpaste. The miswak extract-containing toothpaste showed similar effect as the herbal toothpaste and can be safely used for domestic oral hygiene in patients with gingivitis.*</a:t>
            </a:r>
            <a:endParaRPr dirty="0">
              <a:solidFill>
                <a:schemeClr val="dk1"/>
              </a:solidFill>
            </a:endParaRPr>
          </a:p>
        </p:txBody>
      </p:sp>
      <p:sp>
        <p:nvSpPr>
          <p:cNvPr id="298" name="Google Shape;298;p25"/>
          <p:cNvSpPr/>
          <p:nvPr/>
        </p:nvSpPr>
        <p:spPr>
          <a:xfrm>
            <a:off x="1137688" y="5250462"/>
            <a:ext cx="3993605" cy="860824"/>
          </a:xfrm>
          <a:prstGeom prst="rect">
            <a:avLst/>
          </a:prstGeom>
          <a:no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r>
              <a:rPr lang="en-US" sz="1050" dirty="0">
                <a:latin typeface="+mj-lt"/>
                <a:ea typeface="Calibri"/>
                <a:cs typeface="Calibri"/>
                <a:sym typeface="Calibri"/>
              </a:rPr>
              <a:t>*</a:t>
            </a:r>
            <a:r>
              <a:rPr lang="en-US" sz="1050" dirty="0" err="1">
                <a:latin typeface="+mj-lt"/>
                <a:ea typeface="Calibri"/>
                <a:cs typeface="Calibri"/>
                <a:sym typeface="Calibri"/>
              </a:rPr>
              <a:t>Azaripour</a:t>
            </a:r>
            <a:r>
              <a:rPr lang="en-US" sz="1050" dirty="0">
                <a:latin typeface="+mj-lt"/>
                <a:ea typeface="Calibri"/>
                <a:cs typeface="Calibri"/>
                <a:sym typeface="Calibri"/>
              </a:rPr>
              <a:t> et al. Effectiveness of  miswak extract-containing  toothpaste  on gingival inflammation. A randomized control trial. Int J Dent </a:t>
            </a:r>
            <a:r>
              <a:rPr lang="en-US" sz="1050" dirty="0" err="1">
                <a:latin typeface="+mj-lt"/>
                <a:ea typeface="Calibri"/>
                <a:cs typeface="Calibri"/>
                <a:sym typeface="Calibri"/>
              </a:rPr>
              <a:t>Hyg</a:t>
            </a:r>
            <a:r>
              <a:rPr lang="en-US" sz="1050" dirty="0">
                <a:latin typeface="+mj-lt"/>
                <a:ea typeface="Calibri"/>
                <a:cs typeface="Calibri"/>
                <a:sym typeface="Calibri"/>
              </a:rPr>
              <a:t> Aug; 15(3):195-202</a:t>
            </a:r>
            <a:endParaRPr sz="1050" dirty="0">
              <a:latin typeface="+mj-lt"/>
            </a:endParaRPr>
          </a:p>
        </p:txBody>
      </p:sp>
      <p:sp>
        <p:nvSpPr>
          <p:cNvPr id="299" name="Google Shape;299;p25"/>
          <p:cNvSpPr/>
          <p:nvPr/>
        </p:nvSpPr>
        <p:spPr>
          <a:xfrm>
            <a:off x="7359263" y="5420512"/>
            <a:ext cx="1318161" cy="497592"/>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dirty="0">
                <a:solidFill>
                  <a:srgbClr val="C00000"/>
                </a:solidFill>
                <a:latin typeface="+mj-lt"/>
                <a:ea typeface="Calibri"/>
                <a:cs typeface="Calibri"/>
                <a:sym typeface="Calibri"/>
                <a:hlinkClick r:id="rId4" action="ppaction://hlinksldjump">
                  <a:extLst>
                    <a:ext uri="{A12FA001-AC4F-418D-AE19-62706E023703}">
                      <ahyp:hlinkClr xmlns:ahyp="http://schemas.microsoft.com/office/drawing/2018/hyperlinkcolor" val="tx"/>
                    </a:ext>
                  </a:extLst>
                </a:hlinkClick>
              </a:rPr>
              <a:t>Back to types of dentifrices</a:t>
            </a:r>
            <a:endParaRPr sz="1200" b="1" dirty="0">
              <a:solidFill>
                <a:srgbClr val="C00000"/>
              </a:solidFill>
              <a:latin typeface="+mj-lt"/>
              <a:ea typeface="Calibri"/>
              <a:cs typeface="Calibri"/>
              <a:sym typeface="Calibri"/>
            </a:endParaRPr>
          </a:p>
        </p:txBody>
      </p:sp>
      <p:sp>
        <p:nvSpPr>
          <p:cNvPr id="300" name="Google Shape;300;p25"/>
          <p:cNvSpPr txBox="1"/>
          <p:nvPr/>
        </p:nvSpPr>
        <p:spPr>
          <a:xfrm>
            <a:off x="658295" y="115409"/>
            <a:ext cx="8629466" cy="1049507"/>
          </a:xfrm>
          <a:prstGeom prst="rect">
            <a:avLst/>
          </a:prstGeom>
          <a:noFill/>
          <a:ln>
            <a:noFill/>
          </a:ln>
        </p:spPr>
        <p:txBody>
          <a:bodyPr spcFirstLastPara="1" wrap="square" lIns="68569" tIns="34275" rIns="68569" bIns="34275" anchor="ctr" anchorCtr="0">
            <a:normAutofit/>
          </a:bodyPr>
          <a:lstStyle/>
          <a:p>
            <a:pPr>
              <a:lnSpc>
                <a:spcPct val="90000"/>
              </a:lnSpc>
              <a:buClr>
                <a:schemeClr val="dk1"/>
              </a:buClr>
              <a:buSzPts val="4400"/>
            </a:pPr>
            <a:r>
              <a:rPr lang="en-US" sz="3200" b="1" dirty="0">
                <a:solidFill>
                  <a:schemeClr val="bg1"/>
                </a:solidFill>
                <a:latin typeface="+mj-lt"/>
                <a:ea typeface="Calibri"/>
                <a:cs typeface="Calibri"/>
                <a:sym typeface="Calibri"/>
              </a:rPr>
              <a:t>Dentifrices with Natural/Herbal Ingredients</a:t>
            </a:r>
            <a:endParaRPr sz="3200" dirty="0">
              <a:solidFill>
                <a:schemeClr val="bg1"/>
              </a:solidFill>
              <a:latin typeface="+mj-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p26"/>
          <p:cNvSpPr txBox="1">
            <a:spLocks noGrp="1"/>
          </p:cNvSpPr>
          <p:nvPr>
            <p:ph idx="1"/>
          </p:nvPr>
        </p:nvSpPr>
        <p:spPr>
          <a:xfrm>
            <a:off x="399308" y="1702687"/>
            <a:ext cx="8345384" cy="3263504"/>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Almost any dentifrice can cause contact stomatitis, also known as dentifrice stomatitis. Symptoms can include burning sensation, tissue irritation, vesicle formation and tissue sloughing</a:t>
            </a:r>
            <a:endParaRPr dirty="0"/>
          </a:p>
          <a:p>
            <a:pPr>
              <a:buClr>
                <a:schemeClr val="dk1"/>
              </a:buClr>
              <a:buSzPts val="2800"/>
            </a:pPr>
            <a:r>
              <a:rPr lang="en-US" dirty="0"/>
              <a:t>Ingredients such as Sodium Lauryl Sulfate (SLS) is linked to this reaction as it enhances the permeability</a:t>
            </a:r>
            <a:endParaRPr dirty="0"/>
          </a:p>
          <a:p>
            <a:pPr>
              <a:buClr>
                <a:schemeClr val="dk1"/>
              </a:buClr>
              <a:buSzPts val="2800"/>
            </a:pPr>
            <a:r>
              <a:rPr lang="en-US" dirty="0"/>
              <a:t>A few ingredients in dentifrice added as “anti-calculus” are associated with a higher burning sensation of the gingiva and oral mucosa. </a:t>
            </a:r>
            <a:endParaRPr dirty="0"/>
          </a:p>
        </p:txBody>
      </p:sp>
      <p:sp>
        <p:nvSpPr>
          <p:cNvPr id="305" name="Google Shape;305;p26"/>
          <p:cNvSpPr txBox="1">
            <a:spLocks noGrp="1"/>
          </p:cNvSpPr>
          <p:nvPr>
            <p:ph type="title"/>
          </p:nvPr>
        </p:nvSpPr>
        <p:spPr>
          <a:xfrm>
            <a:off x="692271" y="65774"/>
            <a:ext cx="8345384" cy="1123834"/>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Clinical</a:t>
            </a:r>
            <a:r>
              <a:rPr lang="en-US" dirty="0"/>
              <a:t> </a:t>
            </a:r>
            <a:r>
              <a:rPr lang="en-US" b="1" dirty="0"/>
              <a:t>Considerations </a:t>
            </a:r>
            <a:br>
              <a:rPr lang="en-US" b="1" dirty="0"/>
            </a:br>
            <a:r>
              <a:rPr lang="en-US" b="1" dirty="0"/>
              <a:t>(Undesirable Side Effects)</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7"/>
          <p:cNvSpPr txBox="1">
            <a:spLocks noGrp="1"/>
          </p:cNvSpPr>
          <p:nvPr>
            <p:ph type="title"/>
          </p:nvPr>
        </p:nvSpPr>
        <p:spPr>
          <a:prstGeom prst="rect">
            <a:avLst/>
          </a:prstGeom>
          <a:noFill/>
          <a:ln>
            <a:noFill/>
          </a:ln>
        </p:spPr>
        <p:txBody>
          <a:bodyPr spcFirstLastPara="1" vert="horz" wrap="square" lIns="68569" tIns="34275" rIns="68569" bIns="34275" rtlCol="0" anchor="ctr" anchorCtr="0">
            <a:normAutofit/>
          </a:bodyPr>
          <a:lstStyle/>
          <a:p>
            <a:pPr algn="ctr">
              <a:buClr>
                <a:schemeClr val="lt1"/>
              </a:buClr>
            </a:pPr>
            <a:r>
              <a:rPr lang="en-US" sz="5400" b="1" dirty="0">
                <a:solidFill>
                  <a:schemeClr val="lt1"/>
                </a:solidFill>
              </a:rPr>
              <a:t>Case Studies</a:t>
            </a:r>
            <a:endParaRPr sz="5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94040-7B20-C81C-DC54-B7FAA8DD47D3}"/>
              </a:ext>
            </a:extLst>
          </p:cNvPr>
          <p:cNvSpPr>
            <a:spLocks noGrp="1"/>
          </p:cNvSpPr>
          <p:nvPr>
            <p:ph type="title"/>
          </p:nvPr>
        </p:nvSpPr>
        <p:spPr>
          <a:xfrm>
            <a:off x="0" y="4536141"/>
            <a:ext cx="9144000" cy="1252241"/>
          </a:xfrm>
          <a:solidFill>
            <a:schemeClr val="tx1"/>
          </a:solidFill>
        </p:spPr>
        <p:txBody>
          <a:bodyPr vert="horz" lIns="91440" tIns="45720" rIns="91440" bIns="45720" rtlCol="0" anchor="ctr">
            <a:normAutofit/>
          </a:bodyPr>
          <a:lstStyle/>
          <a:p>
            <a:pPr algn="ctr"/>
            <a:r>
              <a:rPr lang="en-US" sz="2800" i="1" kern="1200" dirty="0">
                <a:latin typeface="+mj-lt"/>
                <a:ea typeface="+mj-ea"/>
                <a:cs typeface="+mj-cs"/>
              </a:rPr>
              <a:t>Thank you to </a:t>
            </a:r>
            <a:r>
              <a:rPr lang="en-US" sz="2800" i="1" kern="1200" dirty="0" err="1">
                <a:latin typeface="+mj-lt"/>
                <a:ea typeface="+mj-ea"/>
                <a:cs typeface="+mj-cs"/>
              </a:rPr>
              <a:t>TePe</a:t>
            </a:r>
            <a:r>
              <a:rPr lang="en-US" sz="2800" i="1" kern="1200" dirty="0">
                <a:latin typeface="+mj-lt"/>
                <a:ea typeface="+mj-ea"/>
                <a:cs typeface="+mj-cs"/>
              </a:rPr>
              <a:t> Oral Health Care, Inc. </a:t>
            </a:r>
            <a:br>
              <a:rPr lang="en-US" sz="2800" i="1" kern="1200" dirty="0">
                <a:latin typeface="+mj-lt"/>
                <a:ea typeface="+mj-ea"/>
                <a:cs typeface="+mj-cs"/>
              </a:rPr>
            </a:br>
            <a:r>
              <a:rPr lang="en-US" sz="2800" i="1" kern="1200" dirty="0">
                <a:latin typeface="+mj-lt"/>
                <a:ea typeface="+mj-ea"/>
                <a:cs typeface="+mj-cs"/>
              </a:rPr>
              <a:t>for sponsoring AAP Education Access</a:t>
            </a:r>
          </a:p>
        </p:txBody>
      </p:sp>
      <p:pic>
        <p:nvPicPr>
          <p:cNvPr id="14" name="Picture 13" descr="Logo&#10;&#10;Description automatically generated">
            <a:extLst>
              <a:ext uri="{FF2B5EF4-FFF2-40B4-BE49-F238E27FC236}">
                <a16:creationId xmlns:a16="http://schemas.microsoft.com/office/drawing/2014/main" id="{273E9944-8B48-7BBD-F9BD-E5C28439404A}"/>
              </a:ext>
            </a:extLst>
          </p:cNvPr>
          <p:cNvPicPr>
            <a:picLocks noChangeAspect="1"/>
          </p:cNvPicPr>
          <p:nvPr/>
        </p:nvPicPr>
        <p:blipFill>
          <a:blip r:embed="rId2"/>
          <a:stretch>
            <a:fillRect/>
          </a:stretch>
        </p:blipFill>
        <p:spPr>
          <a:xfrm>
            <a:off x="3602319" y="1069618"/>
            <a:ext cx="4958243" cy="2417143"/>
          </a:xfrm>
          <a:prstGeom prst="rect">
            <a:avLst/>
          </a:prstGeom>
        </p:spPr>
      </p:pic>
    </p:spTree>
    <p:extLst>
      <p:ext uri="{BB962C8B-B14F-4D97-AF65-F5344CB8AC3E}">
        <p14:creationId xmlns:p14="http://schemas.microsoft.com/office/powerpoint/2010/main" val="2540863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9"/>
          <p:cNvSpPr txBox="1">
            <a:spLocks noGrp="1"/>
          </p:cNvSpPr>
          <p:nvPr>
            <p:ph type="ctrTitle"/>
          </p:nvPr>
        </p:nvSpPr>
        <p:spPr>
          <a:xfrm>
            <a:off x="823403" y="917521"/>
            <a:ext cx="7337544" cy="3179950"/>
          </a:xfrm>
          <a:prstGeom prst="rect">
            <a:avLst/>
          </a:prstGeom>
          <a:noFill/>
          <a:ln>
            <a:noFill/>
          </a:ln>
        </p:spPr>
        <p:txBody>
          <a:bodyPr spcFirstLastPara="1" vert="horz" wrap="square" lIns="68569" tIns="34275" rIns="68569" bIns="34275" rtlCol="0" anchor="b" anchorCtr="0">
            <a:normAutofit fontScale="90000"/>
          </a:bodyPr>
          <a:lstStyle/>
          <a:p>
            <a:pPr>
              <a:buSzPct val="100000"/>
            </a:pPr>
            <a:br>
              <a:rPr lang="en-US" dirty="0"/>
            </a:br>
            <a:br>
              <a:rPr lang="en-US" dirty="0"/>
            </a:br>
            <a:br>
              <a:rPr lang="en-US" dirty="0"/>
            </a:br>
            <a:br>
              <a:rPr lang="en-US" dirty="0"/>
            </a:br>
            <a:br>
              <a:rPr lang="en-US" dirty="0"/>
            </a:br>
            <a:r>
              <a:rPr lang="en-US" b="1" dirty="0"/>
              <a:t>What would you add to the following patients’ oral health regimen? </a:t>
            </a:r>
            <a:endParaRPr dirty="0"/>
          </a:p>
        </p:txBody>
      </p:sp>
      <p:sp>
        <p:nvSpPr>
          <p:cNvPr id="326" name="Google Shape;326;p29"/>
          <p:cNvSpPr txBox="1">
            <a:spLocks noGrp="1"/>
          </p:cNvSpPr>
          <p:nvPr>
            <p:ph type="subTitle" idx="1"/>
          </p:nvPr>
        </p:nvSpPr>
        <p:spPr>
          <a:xfrm>
            <a:off x="743578" y="4554432"/>
            <a:ext cx="7497194" cy="1520150"/>
          </a:xfrm>
          <a:prstGeom prst="rect">
            <a:avLst/>
          </a:prstGeom>
          <a:noFill/>
          <a:ln>
            <a:noFill/>
          </a:ln>
        </p:spPr>
        <p:txBody>
          <a:bodyPr spcFirstLastPara="1" vert="horz" wrap="square" lIns="68569" tIns="34275" rIns="68569" bIns="34275" rtlCol="0" anchor="t" anchorCtr="0">
            <a:normAutofit/>
          </a:bodyPr>
          <a:lstStyle/>
          <a:p>
            <a:pPr marL="0" indent="0">
              <a:spcBef>
                <a:spcPts val="0"/>
              </a:spcBef>
            </a:pPr>
            <a:r>
              <a:rPr lang="en-US" u="sng" dirty="0">
                <a:solidFill>
                  <a:schemeClr val="hlink"/>
                </a:solidFill>
                <a:hlinkClick r:id="rId3" action="ppaction://hlinksldjump"/>
              </a:rPr>
              <a:t>Recommend a dentifrice that works well as an adjunct</a:t>
            </a:r>
            <a:endParaRPr dirty="0"/>
          </a:p>
        </p:txBody>
      </p:sp>
      <p:sp>
        <p:nvSpPr>
          <p:cNvPr id="4" name="TextBox 3">
            <a:extLst>
              <a:ext uri="{FF2B5EF4-FFF2-40B4-BE49-F238E27FC236}">
                <a16:creationId xmlns:a16="http://schemas.microsoft.com/office/drawing/2014/main" id="{B53C38BE-CD1E-A2E5-AF60-16A199B49013}"/>
              </a:ext>
            </a:extLst>
          </p:cNvPr>
          <p:cNvSpPr txBox="1"/>
          <p:nvPr/>
        </p:nvSpPr>
        <p:spPr>
          <a:xfrm>
            <a:off x="209006" y="6417659"/>
            <a:ext cx="3962400" cy="276999"/>
          </a:xfrm>
          <a:prstGeom prst="rect">
            <a:avLst/>
          </a:prstGeom>
          <a:noFill/>
        </p:spPr>
        <p:txBody>
          <a:bodyPr wrap="square" rtlCol="0">
            <a:spAutoFit/>
          </a:bodyPr>
          <a:lstStyle/>
          <a:p>
            <a:r>
              <a:rPr lang="en-US" sz="1200" i="1" dirty="0"/>
              <a:t>Click the </a:t>
            </a:r>
            <a:r>
              <a:rPr lang="en-US" sz="1200" i="1" dirty="0">
                <a:solidFill>
                  <a:schemeClr val="accent1"/>
                </a:solidFill>
              </a:rPr>
              <a:t>link </a:t>
            </a:r>
            <a:r>
              <a:rPr lang="en-US" sz="1200" i="1" dirty="0"/>
              <a:t>for additional information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8"/>
          <p:cNvSpPr txBox="1">
            <a:spLocks noGrp="1"/>
          </p:cNvSpPr>
          <p:nvPr>
            <p:ph type="title"/>
          </p:nvPr>
        </p:nvSpPr>
        <p:spPr>
          <a:xfrm>
            <a:off x="285168" y="272565"/>
            <a:ext cx="8585699" cy="727838"/>
          </a:xfrm>
          <a:prstGeom prst="rect">
            <a:avLst/>
          </a:prstGeom>
          <a:noFill/>
          <a:ln>
            <a:noFill/>
          </a:ln>
        </p:spPr>
        <p:txBody>
          <a:bodyPr spcFirstLastPara="1" vert="horz" wrap="square" lIns="68569" tIns="34275" rIns="68569" bIns="34275" rtlCol="0" anchor="ctr" anchorCtr="0">
            <a:normAutofit/>
          </a:bodyPr>
          <a:lstStyle/>
          <a:p>
            <a:pPr algn="ctr">
              <a:buSzPts val="4400"/>
            </a:pPr>
            <a:r>
              <a:rPr lang="en-US" b="1" dirty="0"/>
              <a:t>Case Study 1</a:t>
            </a:r>
            <a:endParaRPr dirty="0"/>
          </a:p>
        </p:txBody>
      </p:sp>
      <p:pic>
        <p:nvPicPr>
          <p:cNvPr id="318" name="Google Shape;318;p28"/>
          <p:cNvPicPr preferRelativeResize="0">
            <a:picLocks noGrp="1"/>
          </p:cNvPicPr>
          <p:nvPr>
            <p:ph type="body" idx="1"/>
          </p:nvPr>
        </p:nvPicPr>
        <p:blipFill rotWithShape="1">
          <a:blip r:embed="rId3">
            <a:alphaModFix/>
          </a:blip>
          <a:stretch/>
        </p:blipFill>
        <p:spPr>
          <a:xfrm>
            <a:off x="4656821" y="2223584"/>
            <a:ext cx="4009789" cy="2410831"/>
          </a:xfrm>
          <a:prstGeom prst="rect">
            <a:avLst/>
          </a:prstGeom>
          <a:noFill/>
          <a:ln>
            <a:noFill/>
          </a:ln>
        </p:spPr>
      </p:pic>
      <p:sp>
        <p:nvSpPr>
          <p:cNvPr id="320" name="Google Shape;320;p28"/>
          <p:cNvSpPr/>
          <p:nvPr/>
        </p:nvSpPr>
        <p:spPr>
          <a:xfrm>
            <a:off x="2257619" y="6449205"/>
            <a:ext cx="4628762" cy="326108"/>
          </a:xfrm>
          <a:prstGeom prst="rect">
            <a:avLst/>
          </a:prstGeom>
          <a:no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dirty="0">
                <a:latin typeface="+mj-lt"/>
                <a:ea typeface="Calibri"/>
                <a:cs typeface="Calibri"/>
                <a:sym typeface="Calibri"/>
              </a:rPr>
              <a:t>Case Courtesy: Dr. Jessica Scully </a:t>
            </a:r>
          </a:p>
          <a:p>
            <a:pPr algn="ctr"/>
            <a:r>
              <a:rPr lang="en-US" sz="1350" dirty="0">
                <a:latin typeface="+mj-lt"/>
                <a:ea typeface="Calibri"/>
                <a:cs typeface="Calibri"/>
                <a:sym typeface="Calibri"/>
              </a:rPr>
              <a:t>UMKC Adv Periodontics</a:t>
            </a:r>
            <a:endParaRPr sz="1350" dirty="0">
              <a:latin typeface="+mj-lt"/>
            </a:endParaRPr>
          </a:p>
        </p:txBody>
      </p:sp>
      <p:graphicFrame>
        <p:nvGraphicFramePr>
          <p:cNvPr id="6" name="Google Shape;271;p22">
            <a:extLst>
              <a:ext uri="{FF2B5EF4-FFF2-40B4-BE49-F238E27FC236}">
                <a16:creationId xmlns:a16="http://schemas.microsoft.com/office/drawing/2014/main" id="{33763841-011B-E14D-1539-E267F17086B6}"/>
              </a:ext>
            </a:extLst>
          </p:cNvPr>
          <p:cNvGraphicFramePr/>
          <p:nvPr>
            <p:extLst>
              <p:ext uri="{D42A27DB-BD31-4B8C-83A1-F6EECF244321}">
                <p14:modId xmlns:p14="http://schemas.microsoft.com/office/powerpoint/2010/main" val="2487090042"/>
              </p:ext>
            </p:extLst>
          </p:nvPr>
        </p:nvGraphicFramePr>
        <p:xfrm>
          <a:off x="285168" y="1575050"/>
          <a:ext cx="4286832" cy="3426639"/>
        </p:xfrm>
        <a:graphic>
          <a:graphicData uri="http://schemas.openxmlformats.org/drawingml/2006/table">
            <a:tbl>
              <a:tblPr firstRow="1" firstCol="1" bandRow="1">
                <a:tableStyleId>{ED083AE6-46FA-4A59-8FB0-9F97EB10719F}</a:tableStyleId>
              </a:tblPr>
              <a:tblGrid>
                <a:gridCol w="4286832">
                  <a:extLst>
                    <a:ext uri="{9D8B030D-6E8A-4147-A177-3AD203B41FA5}">
                      <a16:colId xmlns:a16="http://schemas.microsoft.com/office/drawing/2014/main" val="20000"/>
                    </a:ext>
                  </a:extLst>
                </a:gridCol>
              </a:tblGrid>
              <a:tr h="302545">
                <a:tc>
                  <a:txBody>
                    <a:bodyPr/>
                    <a:lstStyle/>
                    <a:p>
                      <a:pPr marL="0" marR="0" lvl="0" indent="0" algn="l" rtl="0">
                        <a:lnSpc>
                          <a:spcPct val="107000"/>
                        </a:lnSpc>
                        <a:spcBef>
                          <a:spcPts val="0"/>
                        </a:spcBef>
                        <a:spcAft>
                          <a:spcPts val="0"/>
                        </a:spcAft>
                        <a:buNone/>
                      </a:pPr>
                      <a:r>
                        <a:rPr lang="en-US" sz="1800" b="1" u="none" strike="noStrike" cap="none" dirty="0"/>
                        <a:t>Patient Information</a:t>
                      </a:r>
                      <a:endParaRPr sz="1800" b="1" u="none" strike="noStrike" cap="none" dirty="0">
                        <a:latin typeface="Calibri"/>
                        <a:ea typeface="Calibri"/>
                        <a:cs typeface="Calibri"/>
                        <a:sym typeface="Calibri"/>
                      </a:endParaRPr>
                    </a:p>
                  </a:txBody>
                  <a:tcPr marL="50981" marR="50981" marT="0" marB="0" anchor="ctr">
                    <a:solidFill>
                      <a:schemeClr val="bg2"/>
                    </a:solidFill>
                  </a:tcPr>
                </a:tc>
                <a:extLst>
                  <a:ext uri="{0D108BD9-81ED-4DB2-BD59-A6C34878D82A}">
                    <a16:rowId xmlns:a16="http://schemas.microsoft.com/office/drawing/2014/main" val="10000"/>
                  </a:ext>
                </a:extLst>
              </a:tr>
              <a:tr h="386368">
                <a:tc>
                  <a:txBody>
                    <a:bodyPr/>
                    <a:lstStyle/>
                    <a:p>
                      <a:pPr marL="0" marR="0" lvl="0" indent="0" algn="l" rtl="0">
                        <a:lnSpc>
                          <a:spcPct val="107000"/>
                        </a:lnSpc>
                        <a:spcBef>
                          <a:spcPts val="0"/>
                        </a:spcBef>
                        <a:spcAft>
                          <a:spcPts val="0"/>
                        </a:spcAft>
                        <a:buNone/>
                      </a:pPr>
                      <a:r>
                        <a:rPr lang="en-US" sz="1600" b="0" u="none" strike="noStrike" cap="none" dirty="0">
                          <a:sym typeface="Calibri"/>
                        </a:rPr>
                        <a:t>69-year-old female</a:t>
                      </a:r>
                      <a:endParaRPr sz="1600" b="0" dirty="0"/>
                    </a:p>
                  </a:txBody>
                  <a:tcPr marL="50981" marR="50981" marT="0" marB="0" anchor="ctr">
                    <a:solidFill>
                      <a:schemeClr val="bg1"/>
                    </a:solidFill>
                  </a:tcPr>
                </a:tc>
                <a:extLst>
                  <a:ext uri="{0D108BD9-81ED-4DB2-BD59-A6C34878D82A}">
                    <a16:rowId xmlns:a16="http://schemas.microsoft.com/office/drawing/2014/main" val="10001"/>
                  </a:ext>
                </a:extLst>
              </a:tr>
              <a:tr h="47841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0" u="none" strike="noStrike" cap="none" dirty="0"/>
                        <a:t>Chief Complaint: My former dentist told me I have new cavities at every visit. </a:t>
                      </a:r>
                      <a:endParaRPr lang="en-US" sz="1600" b="0" dirty="0"/>
                    </a:p>
                  </a:txBody>
                  <a:tcPr marL="50981" marR="50981" marT="0" marB="0" anchor="ctr">
                    <a:solidFill>
                      <a:schemeClr val="bg1"/>
                    </a:solidFill>
                  </a:tcPr>
                </a:tc>
                <a:extLst>
                  <a:ext uri="{0D108BD9-81ED-4DB2-BD59-A6C34878D82A}">
                    <a16:rowId xmlns:a16="http://schemas.microsoft.com/office/drawing/2014/main" val="10002"/>
                  </a:ext>
                </a:extLst>
              </a:tr>
              <a:tr h="485792">
                <a:tc>
                  <a:txBody>
                    <a:bodyPr/>
                    <a:lstStyle/>
                    <a:p>
                      <a:pPr marL="0" marR="0" lvl="0" indent="0" algn="l" rtl="0">
                        <a:lnSpc>
                          <a:spcPct val="107000"/>
                        </a:lnSpc>
                        <a:spcBef>
                          <a:spcPts val="0"/>
                        </a:spcBef>
                        <a:spcAft>
                          <a:spcPts val="0"/>
                        </a:spcAft>
                        <a:buNone/>
                      </a:pPr>
                      <a:r>
                        <a:rPr lang="en-US" sz="1800" b="1" u="none" strike="noStrike" cap="none" dirty="0"/>
                        <a:t>Background and/or Patient History</a:t>
                      </a:r>
                      <a:endParaRPr sz="1800" b="1" u="none" strike="noStrike" cap="none" dirty="0">
                        <a:latin typeface="Calibri"/>
                        <a:ea typeface="Calibri"/>
                        <a:cs typeface="Calibri"/>
                        <a:sym typeface="Calibri"/>
                      </a:endParaRPr>
                    </a:p>
                  </a:txBody>
                  <a:tcPr marL="50981" marR="50981" marT="0" marB="0" anchor="ctr"/>
                </a:tc>
                <a:extLst>
                  <a:ext uri="{0D108BD9-81ED-4DB2-BD59-A6C34878D82A}">
                    <a16:rowId xmlns:a16="http://schemas.microsoft.com/office/drawing/2014/main" val="10004"/>
                  </a:ext>
                </a:extLst>
              </a:tr>
              <a:tr h="1753586">
                <a:tc>
                  <a:txBody>
                    <a:bodyPr/>
                    <a:lstStyle/>
                    <a:p>
                      <a:pPr marL="0" marR="0" lvl="0" indent="0" algn="l" rtl="0">
                        <a:lnSpc>
                          <a:spcPct val="107000"/>
                        </a:lnSpc>
                        <a:spcBef>
                          <a:spcPts val="0"/>
                        </a:spcBef>
                        <a:spcAft>
                          <a:spcPts val="0"/>
                        </a:spcAft>
                        <a:buNone/>
                      </a:pPr>
                      <a:r>
                        <a:rPr lang="en-US" sz="1600" b="0" dirty="0"/>
                        <a:t>Medication: </a:t>
                      </a:r>
                    </a:p>
                    <a:p>
                      <a:pPr marL="171450" marR="0" lvl="0" indent="-171450" algn="l" rtl="0">
                        <a:lnSpc>
                          <a:spcPct val="107000"/>
                        </a:lnSpc>
                        <a:spcBef>
                          <a:spcPts val="0"/>
                        </a:spcBef>
                        <a:spcAft>
                          <a:spcPts val="0"/>
                        </a:spcAft>
                        <a:buFont typeface="Arial" panose="020B0604020202020204" pitchFamily="34" charset="0"/>
                        <a:buChar char="•"/>
                      </a:pPr>
                      <a:r>
                        <a:rPr lang="en-US" sz="1600" b="0" dirty="0"/>
                        <a:t>Furosemide for hypertension</a:t>
                      </a:r>
                    </a:p>
                    <a:p>
                      <a:pPr marL="0" marR="0" lvl="0" indent="0" algn="l" rtl="0">
                        <a:lnSpc>
                          <a:spcPct val="107000"/>
                        </a:lnSpc>
                        <a:spcBef>
                          <a:spcPts val="0"/>
                        </a:spcBef>
                        <a:spcAft>
                          <a:spcPts val="0"/>
                        </a:spcAft>
                        <a:buNone/>
                      </a:pPr>
                      <a:r>
                        <a:rPr lang="en-US" sz="1600" b="0" dirty="0"/>
                        <a:t>Social history: </a:t>
                      </a:r>
                    </a:p>
                    <a:p>
                      <a:pPr marL="171450" marR="0" lvl="0" indent="-171450" algn="l" rtl="0">
                        <a:lnSpc>
                          <a:spcPct val="107000"/>
                        </a:lnSpc>
                        <a:spcBef>
                          <a:spcPts val="0"/>
                        </a:spcBef>
                        <a:spcAft>
                          <a:spcPts val="0"/>
                        </a:spcAft>
                        <a:buFont typeface="Arial" panose="020B0604020202020204" pitchFamily="34" charset="0"/>
                        <a:buChar char="•"/>
                      </a:pPr>
                      <a:r>
                        <a:rPr lang="en-US" sz="1600" b="0" dirty="0"/>
                        <a:t>Recently moved to the area.  </a:t>
                      </a:r>
                    </a:p>
                    <a:p>
                      <a:pPr marL="171450" marR="0" lvl="0" indent="-171450" algn="l" rtl="0">
                        <a:lnSpc>
                          <a:spcPct val="107000"/>
                        </a:lnSpc>
                        <a:spcBef>
                          <a:spcPts val="0"/>
                        </a:spcBef>
                        <a:spcAft>
                          <a:spcPts val="0"/>
                        </a:spcAft>
                        <a:buFont typeface="Arial" panose="020B0604020202020204" pitchFamily="34" charset="0"/>
                        <a:buChar char="•"/>
                      </a:pPr>
                      <a:r>
                        <a:rPr lang="en-US" sz="1600" b="0" dirty="0"/>
                        <a:t>First dental appointment in a while</a:t>
                      </a:r>
                    </a:p>
                    <a:p>
                      <a:pPr marL="0" marR="0" lvl="0" indent="0" algn="l" rtl="0">
                        <a:lnSpc>
                          <a:spcPct val="107000"/>
                        </a:lnSpc>
                        <a:spcBef>
                          <a:spcPts val="0"/>
                        </a:spcBef>
                        <a:spcAft>
                          <a:spcPts val="0"/>
                        </a:spcAft>
                        <a:buNone/>
                      </a:pPr>
                      <a:endParaRPr sz="1400" b="0" dirty="0"/>
                    </a:p>
                  </a:txBody>
                  <a:tcPr marL="50981" marR="50981" marT="0"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0"/>
          <p:cNvSpPr txBox="1">
            <a:spLocks noGrp="1"/>
          </p:cNvSpPr>
          <p:nvPr>
            <p:ph type="title"/>
          </p:nvPr>
        </p:nvSpPr>
        <p:spPr>
          <a:xfrm>
            <a:off x="399308" y="145038"/>
            <a:ext cx="8345384" cy="994172"/>
          </a:xfrm>
          <a:prstGeom prst="rect">
            <a:avLst/>
          </a:prstGeom>
          <a:noFill/>
          <a:ln>
            <a:noFill/>
          </a:ln>
        </p:spPr>
        <p:txBody>
          <a:bodyPr spcFirstLastPara="1" vert="horz" wrap="square" lIns="68569" tIns="34275" rIns="68569" bIns="34275" rtlCol="0" anchor="ctr" anchorCtr="0">
            <a:normAutofit/>
          </a:bodyPr>
          <a:lstStyle/>
          <a:p>
            <a:pPr algn="ctr">
              <a:buSzPts val="4400"/>
            </a:pPr>
            <a:r>
              <a:rPr lang="en-US" b="1" dirty="0"/>
              <a:t>Case Study 2</a:t>
            </a:r>
            <a:endParaRPr dirty="0"/>
          </a:p>
        </p:txBody>
      </p:sp>
      <p:sp>
        <p:nvSpPr>
          <p:cNvPr id="332" name="Google Shape;332;p30"/>
          <p:cNvSpPr txBox="1">
            <a:spLocks noGrp="1"/>
          </p:cNvSpPr>
          <p:nvPr>
            <p:ph type="body" idx="1"/>
          </p:nvPr>
        </p:nvSpPr>
        <p:spPr>
          <a:xfrm>
            <a:off x="477386" y="3158242"/>
            <a:ext cx="3908183" cy="1874565"/>
          </a:xfrm>
          <a:prstGeom prst="rect">
            <a:avLst/>
          </a:prstGeom>
          <a:noFill/>
          <a:ln>
            <a:noFill/>
          </a:ln>
        </p:spPr>
        <p:txBody>
          <a:bodyPr spcFirstLastPara="1" vert="horz" wrap="square" lIns="68569" tIns="34275" rIns="68569" bIns="34275" rtlCol="0" anchor="ctr" anchorCtr="0">
            <a:normAutofit/>
          </a:bodyPr>
          <a:lstStyle/>
          <a:p>
            <a:pPr marL="171450">
              <a:buSzPts val="2800"/>
            </a:pPr>
            <a:r>
              <a:rPr lang="en-US" sz="2000" b="0" dirty="0"/>
              <a:t>Review a few dentifrices that are effective in controlling dentin hypersensitivity </a:t>
            </a:r>
            <a:endParaRPr sz="2000" b="0" dirty="0"/>
          </a:p>
        </p:txBody>
      </p:sp>
      <p:pic>
        <p:nvPicPr>
          <p:cNvPr id="333" name="Google Shape;333;p30"/>
          <p:cNvPicPr preferRelativeResize="0">
            <a:picLocks noGrp="1"/>
          </p:cNvPicPr>
          <p:nvPr>
            <p:ph type="body" sz="quarter" idx="3"/>
          </p:nvPr>
        </p:nvPicPr>
        <p:blipFill rotWithShape="1">
          <a:blip r:embed="rId3">
            <a:alphaModFix/>
          </a:blip>
          <a:srcRect/>
          <a:stretch/>
        </p:blipFill>
        <p:spPr>
          <a:xfrm>
            <a:off x="4572000" y="2267333"/>
            <a:ext cx="4350059" cy="2491562"/>
          </a:xfrm>
          <a:prstGeom prst="rect">
            <a:avLst/>
          </a:prstGeom>
          <a:noFill/>
          <a:ln>
            <a:noFill/>
          </a:ln>
        </p:spPr>
      </p:pic>
      <p:sp>
        <p:nvSpPr>
          <p:cNvPr id="334" name="Google Shape;334;p30"/>
          <p:cNvSpPr/>
          <p:nvPr/>
        </p:nvSpPr>
        <p:spPr>
          <a:xfrm>
            <a:off x="2299905" y="6402253"/>
            <a:ext cx="4544190" cy="455747"/>
          </a:xfrm>
          <a:prstGeom prst="ellipse">
            <a:avLst/>
          </a:prstGeom>
          <a:no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dirty="0">
                <a:latin typeface="+mj-lt"/>
                <a:ea typeface="Calibri"/>
                <a:cs typeface="Calibri"/>
                <a:sym typeface="Calibri"/>
              </a:rPr>
              <a:t>Case Courtesy: Dr. Kiran Arora</a:t>
            </a:r>
            <a:endParaRPr sz="1350" dirty="0">
              <a:latin typeface="+mj-lt"/>
            </a:endParaRPr>
          </a:p>
          <a:p>
            <a:pPr algn="ctr"/>
            <a:r>
              <a:rPr lang="en-US" sz="1350" dirty="0">
                <a:latin typeface="+mj-lt"/>
                <a:ea typeface="Calibri"/>
                <a:cs typeface="Calibri"/>
                <a:sym typeface="Calibri"/>
              </a:rPr>
              <a:t>UMKC Adv Perio</a:t>
            </a:r>
            <a:endParaRPr sz="1350" dirty="0">
              <a:latin typeface="+mj-lt"/>
            </a:endParaRPr>
          </a:p>
        </p:txBody>
      </p:sp>
      <p:graphicFrame>
        <p:nvGraphicFramePr>
          <p:cNvPr id="6" name="Google Shape;271;p22">
            <a:extLst>
              <a:ext uri="{FF2B5EF4-FFF2-40B4-BE49-F238E27FC236}">
                <a16:creationId xmlns:a16="http://schemas.microsoft.com/office/drawing/2014/main" id="{4A58447A-6B00-69F3-DD2C-A007DD310D06}"/>
              </a:ext>
            </a:extLst>
          </p:cNvPr>
          <p:cNvGraphicFramePr/>
          <p:nvPr>
            <p:extLst>
              <p:ext uri="{D42A27DB-BD31-4B8C-83A1-F6EECF244321}">
                <p14:modId xmlns:p14="http://schemas.microsoft.com/office/powerpoint/2010/main" val="2579971629"/>
              </p:ext>
            </p:extLst>
          </p:nvPr>
        </p:nvGraphicFramePr>
        <p:xfrm>
          <a:off x="477386" y="2023778"/>
          <a:ext cx="4009789" cy="1187261"/>
        </p:xfrm>
        <a:graphic>
          <a:graphicData uri="http://schemas.openxmlformats.org/drawingml/2006/table">
            <a:tbl>
              <a:tblPr firstRow="1" firstCol="1" bandRow="1">
                <a:tableStyleId>{ED083AE6-46FA-4A59-8FB0-9F97EB10719F}</a:tableStyleId>
              </a:tblPr>
              <a:tblGrid>
                <a:gridCol w="4009789">
                  <a:extLst>
                    <a:ext uri="{9D8B030D-6E8A-4147-A177-3AD203B41FA5}">
                      <a16:colId xmlns:a16="http://schemas.microsoft.com/office/drawing/2014/main" val="20000"/>
                    </a:ext>
                  </a:extLst>
                </a:gridCol>
              </a:tblGrid>
              <a:tr h="302545">
                <a:tc>
                  <a:txBody>
                    <a:bodyPr/>
                    <a:lstStyle/>
                    <a:p>
                      <a:pPr marL="0" marR="0" lvl="0" indent="0" algn="l" rtl="0">
                        <a:lnSpc>
                          <a:spcPct val="107000"/>
                        </a:lnSpc>
                        <a:spcBef>
                          <a:spcPts val="0"/>
                        </a:spcBef>
                        <a:spcAft>
                          <a:spcPts val="0"/>
                        </a:spcAft>
                        <a:buNone/>
                      </a:pPr>
                      <a:r>
                        <a:rPr lang="en-US" sz="1800" b="1" u="none" strike="noStrike" cap="none" dirty="0"/>
                        <a:t>Patient Information</a:t>
                      </a:r>
                      <a:endParaRPr sz="1800" b="1" u="none" strike="noStrike" cap="none" dirty="0">
                        <a:latin typeface="Calibri"/>
                        <a:ea typeface="Calibri"/>
                        <a:cs typeface="Calibri"/>
                        <a:sym typeface="Calibri"/>
                      </a:endParaRPr>
                    </a:p>
                  </a:txBody>
                  <a:tcPr marL="50981" marR="50981" marT="0" marB="0" anchor="ctr">
                    <a:solidFill>
                      <a:schemeClr val="bg2"/>
                    </a:solidFill>
                  </a:tcPr>
                </a:tc>
                <a:extLst>
                  <a:ext uri="{0D108BD9-81ED-4DB2-BD59-A6C34878D82A}">
                    <a16:rowId xmlns:a16="http://schemas.microsoft.com/office/drawing/2014/main" val="10000"/>
                  </a:ext>
                </a:extLst>
              </a:tr>
              <a:tr h="386368">
                <a:tc>
                  <a:txBody>
                    <a:bodyPr/>
                    <a:lstStyle/>
                    <a:p>
                      <a:pPr marL="0" marR="0" lvl="0" indent="0" algn="l" rtl="0">
                        <a:lnSpc>
                          <a:spcPct val="107000"/>
                        </a:lnSpc>
                        <a:spcBef>
                          <a:spcPts val="0"/>
                        </a:spcBef>
                        <a:spcAft>
                          <a:spcPts val="0"/>
                        </a:spcAft>
                        <a:buNone/>
                      </a:pPr>
                      <a:r>
                        <a:rPr lang="en-US" sz="1600" b="0" u="none" strike="noStrike" cap="none" dirty="0">
                          <a:sym typeface="Calibri"/>
                        </a:rPr>
                        <a:t>60-year-old female</a:t>
                      </a:r>
                      <a:endParaRPr sz="1600" b="0" dirty="0"/>
                    </a:p>
                  </a:txBody>
                  <a:tcPr marL="50981" marR="50981" marT="0" marB="0" anchor="ctr">
                    <a:solidFill>
                      <a:schemeClr val="bg1"/>
                    </a:solidFill>
                  </a:tcPr>
                </a:tc>
                <a:extLst>
                  <a:ext uri="{0D108BD9-81ED-4DB2-BD59-A6C34878D82A}">
                    <a16:rowId xmlns:a16="http://schemas.microsoft.com/office/drawing/2014/main" val="10001"/>
                  </a:ext>
                </a:extLst>
              </a:tr>
              <a:tr h="39684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0" u="none" strike="noStrike" cap="none" dirty="0"/>
                        <a:t>Chief Complaint: My teeth are very sensitive</a:t>
                      </a:r>
                      <a:endParaRPr lang="en-US" sz="1600" b="0" dirty="0"/>
                    </a:p>
                  </a:txBody>
                  <a:tcPr marL="50981" marR="50981" marT="0" marB="0" anchor="ctr">
                    <a:solidFill>
                      <a:schemeClr val="bg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1"/>
          <p:cNvSpPr txBox="1">
            <a:spLocks noGrp="1"/>
          </p:cNvSpPr>
          <p:nvPr>
            <p:ph type="title"/>
          </p:nvPr>
        </p:nvSpPr>
        <p:spPr>
          <a:xfrm>
            <a:off x="357822" y="118423"/>
            <a:ext cx="8428355" cy="727838"/>
          </a:xfrm>
          <a:prstGeom prst="rect">
            <a:avLst/>
          </a:prstGeom>
          <a:noFill/>
          <a:ln>
            <a:noFill/>
          </a:ln>
        </p:spPr>
        <p:txBody>
          <a:bodyPr spcFirstLastPara="1" vert="horz" wrap="square" lIns="68569" tIns="34275" rIns="68569" bIns="34275" rtlCol="0" anchor="ctr" anchorCtr="0">
            <a:normAutofit/>
          </a:bodyPr>
          <a:lstStyle/>
          <a:p>
            <a:pPr algn="ctr">
              <a:buSzPts val="4400"/>
            </a:pPr>
            <a:r>
              <a:rPr lang="en-US" b="1" dirty="0"/>
              <a:t>Case Study 3</a:t>
            </a:r>
            <a:endParaRPr dirty="0"/>
          </a:p>
        </p:txBody>
      </p:sp>
      <p:pic>
        <p:nvPicPr>
          <p:cNvPr id="342" name="Google Shape;342;p31"/>
          <p:cNvPicPr preferRelativeResize="0">
            <a:picLocks noGrp="1"/>
          </p:cNvPicPr>
          <p:nvPr>
            <p:ph type="body" sz="quarter" idx="3"/>
          </p:nvPr>
        </p:nvPicPr>
        <p:blipFill rotWithShape="1">
          <a:blip r:embed="rId3">
            <a:alphaModFix/>
          </a:blip>
          <a:srcRect/>
          <a:stretch/>
        </p:blipFill>
        <p:spPr>
          <a:xfrm>
            <a:off x="6268243" y="1077782"/>
            <a:ext cx="2569808" cy="1343309"/>
          </a:xfrm>
          <a:prstGeom prst="rect">
            <a:avLst/>
          </a:prstGeom>
          <a:noFill/>
          <a:ln>
            <a:noFill/>
          </a:ln>
        </p:spPr>
      </p:pic>
      <p:pic>
        <p:nvPicPr>
          <p:cNvPr id="341" name="Google Shape;341;p31"/>
          <p:cNvPicPr preferRelativeResize="0"/>
          <p:nvPr/>
        </p:nvPicPr>
        <p:blipFill rotWithShape="1">
          <a:blip r:embed="rId4">
            <a:alphaModFix/>
          </a:blip>
          <a:srcRect/>
          <a:stretch/>
        </p:blipFill>
        <p:spPr>
          <a:xfrm>
            <a:off x="169337" y="3124084"/>
            <a:ext cx="5976350" cy="2390540"/>
          </a:xfrm>
          <a:prstGeom prst="rect">
            <a:avLst/>
          </a:prstGeom>
          <a:noFill/>
          <a:ln>
            <a:noFill/>
          </a:ln>
        </p:spPr>
      </p:pic>
      <p:pic>
        <p:nvPicPr>
          <p:cNvPr id="343" name="Google Shape;343;p31"/>
          <p:cNvPicPr preferRelativeResize="0"/>
          <p:nvPr/>
        </p:nvPicPr>
        <p:blipFill rotWithShape="1">
          <a:blip r:embed="rId5">
            <a:alphaModFix/>
          </a:blip>
          <a:srcRect/>
          <a:stretch/>
        </p:blipFill>
        <p:spPr>
          <a:xfrm rot="10800000">
            <a:off x="6268243" y="4436908"/>
            <a:ext cx="2569808" cy="1497990"/>
          </a:xfrm>
          <a:prstGeom prst="rect">
            <a:avLst/>
          </a:prstGeom>
          <a:noFill/>
          <a:ln>
            <a:noFill/>
          </a:ln>
        </p:spPr>
      </p:pic>
      <p:pic>
        <p:nvPicPr>
          <p:cNvPr id="344" name="Google Shape;344;p31" descr="A picture containing close&#10;&#10;Description automatically generated"/>
          <p:cNvPicPr preferRelativeResize="0"/>
          <p:nvPr/>
        </p:nvPicPr>
        <p:blipFill rotWithShape="1">
          <a:blip r:embed="rId6">
            <a:alphaModFix/>
          </a:blip>
          <a:srcRect/>
          <a:stretch/>
        </p:blipFill>
        <p:spPr>
          <a:xfrm rot="10800000">
            <a:off x="6268243" y="2661561"/>
            <a:ext cx="2569808" cy="1534877"/>
          </a:xfrm>
          <a:prstGeom prst="rect">
            <a:avLst/>
          </a:prstGeom>
          <a:noFill/>
          <a:ln>
            <a:noFill/>
          </a:ln>
        </p:spPr>
      </p:pic>
      <p:sp>
        <p:nvSpPr>
          <p:cNvPr id="345" name="Google Shape;345;p31"/>
          <p:cNvSpPr/>
          <p:nvPr/>
        </p:nvSpPr>
        <p:spPr>
          <a:xfrm>
            <a:off x="3281077" y="6412016"/>
            <a:ext cx="2581844" cy="327561"/>
          </a:xfrm>
          <a:prstGeom prst="rect">
            <a:avLst/>
          </a:prstGeom>
          <a:no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dirty="0">
                <a:latin typeface="+mj-lt"/>
                <a:ea typeface="Calibri"/>
                <a:cs typeface="Calibri"/>
                <a:sym typeface="Calibri"/>
              </a:rPr>
              <a:t>Case Courtesy: Dr. Rex Livingston. </a:t>
            </a:r>
            <a:endParaRPr sz="1200" dirty="0">
              <a:latin typeface="+mj-lt"/>
            </a:endParaRPr>
          </a:p>
          <a:p>
            <a:pPr algn="ctr"/>
            <a:r>
              <a:rPr lang="en-US" sz="1200" dirty="0">
                <a:latin typeface="+mj-lt"/>
                <a:ea typeface="Calibri"/>
                <a:cs typeface="Calibri"/>
                <a:sym typeface="Calibri"/>
              </a:rPr>
              <a:t>UMKC Adv Periodontics</a:t>
            </a:r>
            <a:endParaRPr sz="1200" dirty="0">
              <a:latin typeface="+mj-lt"/>
            </a:endParaRPr>
          </a:p>
        </p:txBody>
      </p:sp>
      <p:graphicFrame>
        <p:nvGraphicFramePr>
          <p:cNvPr id="9" name="Google Shape;271;p22">
            <a:extLst>
              <a:ext uri="{FF2B5EF4-FFF2-40B4-BE49-F238E27FC236}">
                <a16:creationId xmlns:a16="http://schemas.microsoft.com/office/drawing/2014/main" id="{C64A2B37-F324-E23B-AEFD-8C514B8BACB0}"/>
              </a:ext>
            </a:extLst>
          </p:cNvPr>
          <p:cNvGraphicFramePr/>
          <p:nvPr>
            <p:extLst>
              <p:ext uri="{D42A27DB-BD31-4B8C-83A1-F6EECF244321}">
                <p14:modId xmlns:p14="http://schemas.microsoft.com/office/powerpoint/2010/main" val="3998979407"/>
              </p:ext>
            </p:extLst>
          </p:nvPr>
        </p:nvGraphicFramePr>
        <p:xfrm>
          <a:off x="1152617" y="1077782"/>
          <a:ext cx="4351538" cy="1750795"/>
        </p:xfrm>
        <a:graphic>
          <a:graphicData uri="http://schemas.openxmlformats.org/drawingml/2006/table">
            <a:tbl>
              <a:tblPr firstRow="1" firstCol="1" bandRow="1">
                <a:tableStyleId>{ED083AE6-46FA-4A59-8FB0-9F97EB10719F}</a:tableStyleId>
              </a:tblPr>
              <a:tblGrid>
                <a:gridCol w="4351538">
                  <a:extLst>
                    <a:ext uri="{9D8B030D-6E8A-4147-A177-3AD203B41FA5}">
                      <a16:colId xmlns:a16="http://schemas.microsoft.com/office/drawing/2014/main" val="20000"/>
                    </a:ext>
                  </a:extLst>
                </a:gridCol>
              </a:tblGrid>
              <a:tr h="273425">
                <a:tc>
                  <a:txBody>
                    <a:bodyPr/>
                    <a:lstStyle/>
                    <a:p>
                      <a:pPr marL="0" marR="0" lvl="0" indent="0" algn="l" rtl="0">
                        <a:lnSpc>
                          <a:spcPct val="107000"/>
                        </a:lnSpc>
                        <a:spcBef>
                          <a:spcPts val="0"/>
                        </a:spcBef>
                        <a:spcAft>
                          <a:spcPts val="0"/>
                        </a:spcAft>
                        <a:buNone/>
                      </a:pPr>
                      <a:r>
                        <a:rPr lang="en-US" sz="1800" b="1" u="none" strike="noStrike" cap="none" dirty="0"/>
                        <a:t>Patient Information</a:t>
                      </a:r>
                      <a:endParaRPr sz="1800" b="1" u="none" strike="noStrike" cap="none" dirty="0">
                        <a:latin typeface="Calibri"/>
                        <a:ea typeface="Calibri"/>
                        <a:cs typeface="Calibri"/>
                        <a:sym typeface="Calibri"/>
                      </a:endParaRPr>
                    </a:p>
                  </a:txBody>
                  <a:tcPr marL="50981" marR="50981" marT="0" marB="0" anchor="ctr">
                    <a:solidFill>
                      <a:schemeClr val="bg2"/>
                    </a:solidFill>
                  </a:tcPr>
                </a:tc>
                <a:extLst>
                  <a:ext uri="{0D108BD9-81ED-4DB2-BD59-A6C34878D82A}">
                    <a16:rowId xmlns:a16="http://schemas.microsoft.com/office/drawing/2014/main" val="10000"/>
                  </a:ext>
                </a:extLst>
              </a:tr>
              <a:tr h="237181">
                <a:tc>
                  <a:txBody>
                    <a:bodyPr/>
                    <a:lstStyle/>
                    <a:p>
                      <a:pPr marL="0" marR="0" lvl="0" indent="0" algn="l" rtl="0">
                        <a:lnSpc>
                          <a:spcPct val="107000"/>
                        </a:lnSpc>
                        <a:spcBef>
                          <a:spcPts val="0"/>
                        </a:spcBef>
                        <a:spcAft>
                          <a:spcPts val="0"/>
                        </a:spcAft>
                        <a:buNone/>
                      </a:pPr>
                      <a:r>
                        <a:rPr lang="en-US" sz="1600" b="0" u="none" strike="noStrike" cap="none" dirty="0">
                          <a:sym typeface="Calibri"/>
                        </a:rPr>
                        <a:t>45-year-old female</a:t>
                      </a:r>
                      <a:endParaRPr sz="1600" b="0" dirty="0"/>
                    </a:p>
                  </a:txBody>
                  <a:tcPr marL="50981" marR="50981" marT="0" marB="0" anchor="ctr">
                    <a:solidFill>
                      <a:schemeClr val="bg1"/>
                    </a:solidFill>
                  </a:tcPr>
                </a:tc>
                <a:extLst>
                  <a:ext uri="{0D108BD9-81ED-4DB2-BD59-A6C34878D82A}">
                    <a16:rowId xmlns:a16="http://schemas.microsoft.com/office/drawing/2014/main" val="10001"/>
                  </a:ext>
                </a:extLst>
              </a:tr>
              <a:tr h="33897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0" u="none" strike="noStrike" cap="none" dirty="0"/>
                        <a:t>Chief Complaint: My gums bleed when I brush</a:t>
                      </a:r>
                      <a:endParaRPr lang="en-US" sz="1600" b="0" dirty="0"/>
                    </a:p>
                  </a:txBody>
                  <a:tcPr marL="50981" marR="50981" marT="0" marB="0" anchor="ctr">
                    <a:solidFill>
                      <a:schemeClr val="bg1"/>
                    </a:solidFill>
                  </a:tcPr>
                </a:tc>
                <a:extLst>
                  <a:ext uri="{0D108BD9-81ED-4DB2-BD59-A6C34878D82A}">
                    <a16:rowId xmlns:a16="http://schemas.microsoft.com/office/drawing/2014/main" val="10002"/>
                  </a:ext>
                </a:extLst>
              </a:tr>
              <a:tr h="273425">
                <a:tc>
                  <a:txBody>
                    <a:bodyPr/>
                    <a:lstStyle/>
                    <a:p>
                      <a:pPr marL="0" marR="0" lvl="0" indent="0" algn="l" rtl="0">
                        <a:lnSpc>
                          <a:spcPct val="107000"/>
                        </a:lnSpc>
                        <a:spcBef>
                          <a:spcPts val="0"/>
                        </a:spcBef>
                        <a:spcAft>
                          <a:spcPts val="0"/>
                        </a:spcAft>
                        <a:buNone/>
                      </a:pPr>
                      <a:r>
                        <a:rPr lang="en-US" sz="1800" b="1" u="none" strike="noStrike" cap="none" dirty="0"/>
                        <a:t>Background and/or Patient History</a:t>
                      </a:r>
                      <a:endParaRPr sz="1800" b="1" u="none" strike="noStrike" cap="none" dirty="0">
                        <a:latin typeface="Calibri"/>
                        <a:ea typeface="Calibri"/>
                        <a:cs typeface="Calibri"/>
                        <a:sym typeface="Calibri"/>
                      </a:endParaRPr>
                    </a:p>
                  </a:txBody>
                  <a:tcPr marL="50981" marR="50981" marT="0" marB="0" anchor="ctr"/>
                </a:tc>
                <a:extLst>
                  <a:ext uri="{0D108BD9-81ED-4DB2-BD59-A6C34878D82A}">
                    <a16:rowId xmlns:a16="http://schemas.microsoft.com/office/drawing/2014/main" val="10004"/>
                  </a:ext>
                </a:extLst>
              </a:tr>
              <a:tr h="619018">
                <a:tc>
                  <a:txBody>
                    <a:bodyPr/>
                    <a:lstStyle/>
                    <a:p>
                      <a:pPr marL="0" marR="0" lvl="0" indent="0" algn="l" rtl="0">
                        <a:lnSpc>
                          <a:spcPct val="107000"/>
                        </a:lnSpc>
                        <a:spcBef>
                          <a:spcPts val="0"/>
                        </a:spcBef>
                        <a:spcAft>
                          <a:spcPts val="0"/>
                        </a:spcAft>
                        <a:buNone/>
                      </a:pPr>
                      <a:r>
                        <a:rPr lang="en-US" sz="1600" b="0" dirty="0"/>
                        <a:t>Smoker with a 20-pack year history</a:t>
                      </a:r>
                    </a:p>
                  </a:txBody>
                  <a:tcPr marL="50981" marR="50981" marT="0" marB="0" anchor="ctr"/>
                </a:tc>
                <a:extLst>
                  <a:ext uri="{0D108BD9-81ED-4DB2-BD59-A6C34878D82A}">
                    <a16:rowId xmlns:a16="http://schemas.microsoft.com/office/drawing/2014/main" val="10005"/>
                  </a:ext>
                </a:extLst>
              </a:tr>
            </a:tbl>
          </a:graphicData>
        </a:graphic>
      </p:graphicFrame>
      <p:sp>
        <p:nvSpPr>
          <p:cNvPr id="14" name="TextBox 13">
            <a:extLst>
              <a:ext uri="{FF2B5EF4-FFF2-40B4-BE49-F238E27FC236}">
                <a16:creationId xmlns:a16="http://schemas.microsoft.com/office/drawing/2014/main" id="{B34446B9-5548-723F-4240-53D7D13DDF97}"/>
              </a:ext>
            </a:extLst>
          </p:cNvPr>
          <p:cNvSpPr txBox="1"/>
          <p:nvPr/>
        </p:nvSpPr>
        <p:spPr>
          <a:xfrm>
            <a:off x="169337" y="5611733"/>
            <a:ext cx="5976350" cy="646331"/>
          </a:xfrm>
          <a:prstGeom prst="rect">
            <a:avLst/>
          </a:prstGeom>
          <a:noFill/>
        </p:spPr>
        <p:txBody>
          <a:bodyPr wrap="square">
            <a:spAutoFit/>
          </a:bodyPr>
          <a:lstStyle/>
          <a:p>
            <a:r>
              <a:rPr lang="en-US" dirty="0"/>
              <a:t>Along with non-surgical therapy, what dentifrice will you recommend to this patient?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33"/>
          <p:cNvSpPr txBox="1">
            <a:spLocks noGrp="1"/>
          </p:cNvSpPr>
          <p:nvPr>
            <p:ph idx="1"/>
          </p:nvPr>
        </p:nvSpPr>
        <p:spPr>
          <a:xfrm>
            <a:off x="490058" y="1367161"/>
            <a:ext cx="8262056" cy="4400593"/>
          </a:xfrm>
          <a:prstGeom prst="rect">
            <a:avLst/>
          </a:prstGeom>
          <a:noFill/>
          <a:ln>
            <a:noFill/>
          </a:ln>
        </p:spPr>
        <p:txBody>
          <a:bodyPr spcFirstLastPara="1" vert="horz" wrap="square" lIns="68569" tIns="34275" rIns="68569" bIns="34275" rtlCol="0" anchor="t" anchorCtr="0">
            <a:normAutofit fontScale="55000" lnSpcReduction="20000"/>
          </a:bodyPr>
          <a:lstStyle/>
          <a:p>
            <a:pPr>
              <a:lnSpc>
                <a:spcPct val="170000"/>
              </a:lnSpc>
              <a:spcBef>
                <a:spcPts val="0"/>
              </a:spcBef>
              <a:buClr>
                <a:schemeClr val="dk1"/>
              </a:buClr>
              <a:buSzPts val="2800"/>
            </a:pPr>
            <a:r>
              <a:rPr lang="en-US" sz="2200" dirty="0"/>
              <a:t>Darby and Walsh – Dental Hygiene: Theory and Practice; fifth edition 2020</a:t>
            </a:r>
            <a:endParaRPr sz="2200" dirty="0"/>
          </a:p>
          <a:p>
            <a:pPr>
              <a:lnSpc>
                <a:spcPct val="170000"/>
              </a:lnSpc>
              <a:buClr>
                <a:schemeClr val="dk1"/>
              </a:buClr>
              <a:buSzPts val="2800"/>
            </a:pPr>
            <a:r>
              <a:rPr lang="en-US" sz="2200" dirty="0">
                <a:hlinkClick r:id="rId3"/>
              </a:rPr>
              <a:t>https://dentalacademyofce.com/courses/2076/PDF/1103cei_toothbrush_rev1.pdf</a:t>
            </a:r>
            <a:r>
              <a:rPr lang="en-US" sz="2200" dirty="0"/>
              <a:t> </a:t>
            </a:r>
            <a:endParaRPr sz="2200" dirty="0"/>
          </a:p>
          <a:p>
            <a:pPr>
              <a:lnSpc>
                <a:spcPct val="170000"/>
              </a:lnSpc>
              <a:buClr>
                <a:schemeClr val="dk1"/>
              </a:buClr>
              <a:buSzPts val="2800"/>
            </a:pPr>
            <a:r>
              <a:rPr lang="en-US" sz="2200" dirty="0"/>
              <a:t>S </a:t>
            </a:r>
            <a:r>
              <a:rPr lang="en-US" sz="2200" dirty="0" err="1"/>
              <a:t>Salzer</a:t>
            </a:r>
            <a:r>
              <a:rPr lang="en-US" sz="2200" dirty="0"/>
              <a:t> et al. Comparison of triclosan  and stannous fluoride dentifrices on parameters of gingival inflammation and plaque scores: A systematic review and meta-analysis. </a:t>
            </a:r>
            <a:r>
              <a:rPr lang="en-US" sz="2200" dirty="0" err="1"/>
              <a:t>nt</a:t>
            </a:r>
            <a:r>
              <a:rPr lang="en-US" sz="2200" dirty="0"/>
              <a:t> J Dent Hygiene 13, 2015; 1–17.</a:t>
            </a:r>
            <a:endParaRPr sz="2200" dirty="0"/>
          </a:p>
          <a:p>
            <a:pPr>
              <a:lnSpc>
                <a:spcPct val="170000"/>
              </a:lnSpc>
              <a:spcBef>
                <a:spcPts val="600"/>
              </a:spcBef>
              <a:buClr>
                <a:schemeClr val="dk1"/>
              </a:buClr>
              <a:buSzPts val="2800"/>
            </a:pPr>
            <a:r>
              <a:rPr lang="en-US" sz="2200" dirty="0"/>
              <a:t>*FDA. Triclosan: What Consumers Should Know. In: Administration </a:t>
            </a:r>
            <a:r>
              <a:rPr lang="en-US" sz="2200" dirty="0" err="1"/>
              <a:t>USFaD</a:t>
            </a:r>
            <a:r>
              <a:rPr lang="en-US" sz="2200" dirty="0"/>
              <a:t>, ed. 2012. 61 SCCP </a:t>
            </a:r>
            <a:r>
              <a:rPr lang="en-US" sz="2200" dirty="0" err="1"/>
              <a:t>SCoCP</a:t>
            </a:r>
            <a:r>
              <a:rPr lang="en-US" sz="2200" dirty="0"/>
              <a:t>-. Opinion on triclosan – COLIPA P32. 2009</a:t>
            </a:r>
          </a:p>
          <a:p>
            <a:pPr>
              <a:lnSpc>
                <a:spcPct val="170000"/>
              </a:lnSpc>
              <a:spcBef>
                <a:spcPts val="600"/>
              </a:spcBef>
              <a:buClr>
                <a:schemeClr val="dk1"/>
              </a:buClr>
              <a:buSzPts val="2800"/>
            </a:pPr>
            <a:r>
              <a:rPr lang="en-US" sz="2200" dirty="0" err="1"/>
              <a:t>Ousama</a:t>
            </a:r>
            <a:r>
              <a:rPr lang="en-US" sz="2200" dirty="0"/>
              <a:t> Aziz Ibrahim, Ahmed Ali Mohsin, Mohammad Hasan </a:t>
            </a:r>
            <a:r>
              <a:rPr lang="en-US" sz="2200" dirty="0" err="1"/>
              <a:t>Alhammashi</a:t>
            </a:r>
            <a:r>
              <a:rPr lang="en-US" sz="2200" dirty="0"/>
              <a:t>, </a:t>
            </a:r>
            <a:r>
              <a:rPr lang="en-US" sz="2200" dirty="0" err="1"/>
              <a:t>Jafar</a:t>
            </a:r>
            <a:r>
              <a:rPr lang="en-US" sz="2200" dirty="0"/>
              <a:t> </a:t>
            </a:r>
            <a:r>
              <a:rPr lang="en-US" sz="2200" dirty="0" err="1"/>
              <a:t>Sadik</a:t>
            </a:r>
            <a:r>
              <a:rPr lang="en-US" sz="2200" dirty="0"/>
              <a:t> </a:t>
            </a:r>
            <a:r>
              <a:rPr lang="en-US" sz="2200" dirty="0" err="1"/>
              <a:t>Jafar</a:t>
            </a:r>
            <a:r>
              <a:rPr lang="en-US" sz="2200" dirty="0"/>
              <a:t>. The Effect of Commercial Toothpaste Containing Aloe vera on Dental Plaque and Gingivitis: A Double-Blind Randomized Clinical Trial . International Medical Journal Vol. 28, Supplement No. 1, pp. 80 - 82, June 2021</a:t>
            </a:r>
          </a:p>
          <a:p>
            <a:pPr>
              <a:lnSpc>
                <a:spcPct val="170000"/>
              </a:lnSpc>
              <a:buClr>
                <a:schemeClr val="dk1"/>
              </a:buClr>
              <a:buSzPts val="2800"/>
            </a:pPr>
            <a:r>
              <a:rPr lang="en-US" sz="2200" dirty="0"/>
              <a:t>Abhishek KN, </a:t>
            </a:r>
            <a:r>
              <a:rPr lang="en-US" sz="2200" dirty="0" err="1"/>
              <a:t>Supreetha</a:t>
            </a:r>
            <a:r>
              <a:rPr lang="en-US" sz="2200" dirty="0"/>
              <a:t> S, Sam G, Khan SN, </a:t>
            </a:r>
            <a:r>
              <a:rPr lang="en-US" sz="2200" dirty="0" err="1"/>
              <a:t>Chaithanya</a:t>
            </a:r>
            <a:r>
              <a:rPr lang="en-US" sz="2200" dirty="0"/>
              <a:t> KH, Abdul N. Effect of Neem containing Toothpaste on Plaque and Gingivitis—A Randomized Double Blind Clinical Trial. J </a:t>
            </a:r>
            <a:r>
              <a:rPr lang="en-US" sz="2200" dirty="0" err="1"/>
              <a:t>Contemp</a:t>
            </a:r>
            <a:r>
              <a:rPr lang="en-US" sz="2200" dirty="0"/>
              <a:t> Dent </a:t>
            </a:r>
            <a:r>
              <a:rPr lang="en-US" sz="2200" dirty="0" err="1"/>
              <a:t>Pract</a:t>
            </a:r>
            <a:r>
              <a:rPr lang="en-US" sz="2200" dirty="0"/>
              <a:t> 2015;16(11):880-883.</a:t>
            </a:r>
          </a:p>
          <a:p>
            <a:pPr>
              <a:buClr>
                <a:schemeClr val="dk1"/>
              </a:buClr>
              <a:buSzPts val="2800"/>
            </a:pPr>
            <a:endParaRPr lang="en-US" dirty="0"/>
          </a:p>
        </p:txBody>
      </p:sp>
      <p:sp>
        <p:nvSpPr>
          <p:cNvPr id="355" name="Google Shape;355;p33"/>
          <p:cNvSpPr txBox="1">
            <a:spLocks noGrp="1"/>
          </p:cNvSpPr>
          <p:nvPr>
            <p:ph type="title"/>
          </p:nvPr>
        </p:nvSpPr>
        <p:spPr>
          <a:xfrm>
            <a:off x="590426" y="119039"/>
            <a:ext cx="7963148"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Dentifrices - References</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5"/>
          <p:cNvSpPr txBox="1">
            <a:spLocks noGrp="1"/>
          </p:cNvSpPr>
          <p:nvPr>
            <p:ph type="ctrTitle"/>
          </p:nvPr>
        </p:nvSpPr>
        <p:spPr>
          <a:xfrm>
            <a:off x="0" y="3538266"/>
            <a:ext cx="9144000" cy="1077277"/>
          </a:xfrm>
          <a:prstGeom prst="rect">
            <a:avLst/>
          </a:prstGeom>
          <a:noFill/>
          <a:ln>
            <a:noFill/>
          </a:ln>
        </p:spPr>
        <p:txBody>
          <a:bodyPr spcFirstLastPara="1" vert="horz" wrap="square" lIns="68569" tIns="34275" rIns="68569" bIns="34275" rtlCol="0" anchor="ctr" anchorCtr="0">
            <a:normAutofit/>
          </a:bodyPr>
          <a:lstStyle/>
          <a:p>
            <a:pPr algn="ctr"/>
            <a:r>
              <a:rPr lang="en-US" sz="5400" b="1" dirty="0"/>
              <a:t>Mouthwashes</a:t>
            </a:r>
            <a:r>
              <a:rPr lang="en-US" sz="5400" dirty="0"/>
              <a:t> </a:t>
            </a:r>
            <a:endParaRPr sz="5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4" name="Group 3">
            <a:extLst>
              <a:ext uri="{FF2B5EF4-FFF2-40B4-BE49-F238E27FC236}">
                <a16:creationId xmlns:a16="http://schemas.microsoft.com/office/drawing/2014/main" id="{8DC4E67F-143E-BB1B-B42A-3633367F5ACE}"/>
              </a:ext>
            </a:extLst>
          </p:cNvPr>
          <p:cNvGrpSpPr/>
          <p:nvPr/>
        </p:nvGrpSpPr>
        <p:grpSpPr>
          <a:xfrm>
            <a:off x="628648" y="1560003"/>
            <a:ext cx="7886701" cy="4143949"/>
            <a:chOff x="628649" y="1533370"/>
            <a:chExt cx="7886701" cy="4143949"/>
          </a:xfrm>
        </p:grpSpPr>
        <p:sp>
          <p:nvSpPr>
            <p:cNvPr id="5" name="Straight Connector 4">
              <a:extLst>
                <a:ext uri="{FF2B5EF4-FFF2-40B4-BE49-F238E27FC236}">
                  <a16:creationId xmlns:a16="http://schemas.microsoft.com/office/drawing/2014/main" id="{E681E762-A2CA-B882-5720-B2879AF099B2}"/>
                </a:ext>
              </a:extLst>
            </p:cNvPr>
            <p:cNvSpPr/>
            <p:nvPr/>
          </p:nvSpPr>
          <p:spPr>
            <a:xfrm>
              <a:off x="628650" y="1533370"/>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D0981B33-7374-1769-67F7-5934F7F22AE9}"/>
                </a:ext>
              </a:extLst>
            </p:cNvPr>
            <p:cNvSpPr/>
            <p:nvPr/>
          </p:nvSpPr>
          <p:spPr>
            <a:xfrm>
              <a:off x="628650" y="1533370"/>
              <a:ext cx="6792309" cy="431840"/>
            </a:xfrm>
            <a:custGeom>
              <a:avLst/>
              <a:gdLst>
                <a:gd name="connsiteX0" fmla="*/ 0 w 6792309"/>
                <a:gd name="connsiteY0" fmla="*/ 0 h 431840"/>
                <a:gd name="connsiteX1" fmla="*/ 6792309 w 6792309"/>
                <a:gd name="connsiteY1" fmla="*/ 0 h 431840"/>
                <a:gd name="connsiteX2" fmla="*/ 6792309 w 6792309"/>
                <a:gd name="connsiteY2" fmla="*/ 431840 h 431840"/>
                <a:gd name="connsiteX3" fmla="*/ 0 w 6792309"/>
                <a:gd name="connsiteY3" fmla="*/ 431840 h 431840"/>
                <a:gd name="connsiteX4" fmla="*/ 0 w 6792309"/>
                <a:gd name="connsiteY4" fmla="*/ 0 h 43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2309" h="431840">
                  <a:moveTo>
                    <a:pt x="0" y="0"/>
                  </a:moveTo>
                  <a:lnTo>
                    <a:pt x="6792309" y="0"/>
                  </a:lnTo>
                  <a:lnTo>
                    <a:pt x="6792309" y="431840"/>
                  </a:lnTo>
                  <a:lnTo>
                    <a:pt x="0" y="431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400" u="sng" kern="1200" dirty="0">
                  <a:solidFill>
                    <a:schemeClr val="accent1"/>
                  </a:solidFill>
                  <a:hlinkClick r:id="rId3" action="ppaction://hlinksldjump">
                    <a:extLst>
                      <a:ext uri="{A12FA001-AC4F-418D-AE19-62706E023703}">
                        <ahyp:hlinkClr xmlns:ahyp="http://schemas.microsoft.com/office/drawing/2018/hyperlinkcolor" val="tx"/>
                      </a:ext>
                    </a:extLst>
                  </a:hlinkClick>
                </a:rPr>
                <a:t>Definition</a:t>
              </a:r>
              <a:endParaRPr lang="en-US" sz="2400" kern="1200" dirty="0">
                <a:solidFill>
                  <a:schemeClr val="accent1"/>
                </a:solidFill>
              </a:endParaRPr>
            </a:p>
          </p:txBody>
        </p:sp>
        <p:sp>
          <p:nvSpPr>
            <p:cNvPr id="7" name="Straight Connector 6">
              <a:extLst>
                <a:ext uri="{FF2B5EF4-FFF2-40B4-BE49-F238E27FC236}">
                  <a16:creationId xmlns:a16="http://schemas.microsoft.com/office/drawing/2014/main" id="{69072B6C-80EB-194F-AC15-37B997B7BBE6}"/>
                </a:ext>
              </a:extLst>
            </p:cNvPr>
            <p:cNvSpPr/>
            <p:nvPr/>
          </p:nvSpPr>
          <p:spPr>
            <a:xfrm>
              <a:off x="628650" y="1965210"/>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AACB4E61-BC38-754E-1609-942563362600}"/>
                </a:ext>
              </a:extLst>
            </p:cNvPr>
            <p:cNvSpPr/>
            <p:nvPr/>
          </p:nvSpPr>
          <p:spPr>
            <a:xfrm>
              <a:off x="628650" y="1965210"/>
              <a:ext cx="6792309" cy="431840"/>
            </a:xfrm>
            <a:custGeom>
              <a:avLst/>
              <a:gdLst>
                <a:gd name="connsiteX0" fmla="*/ 0 w 6792309"/>
                <a:gd name="connsiteY0" fmla="*/ 0 h 431840"/>
                <a:gd name="connsiteX1" fmla="*/ 6792309 w 6792309"/>
                <a:gd name="connsiteY1" fmla="*/ 0 h 431840"/>
                <a:gd name="connsiteX2" fmla="*/ 6792309 w 6792309"/>
                <a:gd name="connsiteY2" fmla="*/ 431840 h 431840"/>
                <a:gd name="connsiteX3" fmla="*/ 0 w 6792309"/>
                <a:gd name="connsiteY3" fmla="*/ 431840 h 431840"/>
                <a:gd name="connsiteX4" fmla="*/ 0 w 6792309"/>
                <a:gd name="connsiteY4" fmla="*/ 0 h 43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2309" h="431840">
                  <a:moveTo>
                    <a:pt x="0" y="0"/>
                  </a:moveTo>
                  <a:lnTo>
                    <a:pt x="6792309" y="0"/>
                  </a:lnTo>
                  <a:lnTo>
                    <a:pt x="6792309" y="431840"/>
                  </a:lnTo>
                  <a:lnTo>
                    <a:pt x="0" y="431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400" u="sng" kern="1200" dirty="0">
                  <a:solidFill>
                    <a:schemeClr val="accent1"/>
                  </a:solidFill>
                  <a:hlinkClick r:id="rId4" action="ppaction://hlinksldjump">
                    <a:extLst>
                      <a:ext uri="{A12FA001-AC4F-418D-AE19-62706E023703}">
                        <ahyp:hlinkClr xmlns:ahyp="http://schemas.microsoft.com/office/drawing/2018/hyperlinkcolor" val="tx"/>
                      </a:ext>
                    </a:extLst>
                  </a:hlinkClick>
                </a:rPr>
                <a:t>Formulation and Use</a:t>
              </a:r>
              <a:endParaRPr lang="en-US" sz="2400" kern="1200" dirty="0">
                <a:solidFill>
                  <a:schemeClr val="accent1"/>
                </a:solidFill>
              </a:endParaRPr>
            </a:p>
          </p:txBody>
        </p:sp>
        <p:sp>
          <p:nvSpPr>
            <p:cNvPr id="9" name="Straight Connector 8">
              <a:extLst>
                <a:ext uri="{FF2B5EF4-FFF2-40B4-BE49-F238E27FC236}">
                  <a16:creationId xmlns:a16="http://schemas.microsoft.com/office/drawing/2014/main" id="{DD2D8293-B05E-FF62-973F-5B69DBD11690}"/>
                </a:ext>
              </a:extLst>
            </p:cNvPr>
            <p:cNvSpPr/>
            <p:nvPr/>
          </p:nvSpPr>
          <p:spPr>
            <a:xfrm>
              <a:off x="628650" y="2397051"/>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35767E35-28A5-AAF0-E131-7A6D9D6FDC0A}"/>
                </a:ext>
              </a:extLst>
            </p:cNvPr>
            <p:cNvSpPr/>
            <p:nvPr/>
          </p:nvSpPr>
          <p:spPr>
            <a:xfrm>
              <a:off x="628650" y="2397051"/>
              <a:ext cx="6792309" cy="431840"/>
            </a:xfrm>
            <a:custGeom>
              <a:avLst/>
              <a:gdLst>
                <a:gd name="connsiteX0" fmla="*/ 0 w 6792309"/>
                <a:gd name="connsiteY0" fmla="*/ 0 h 431840"/>
                <a:gd name="connsiteX1" fmla="*/ 6792309 w 6792309"/>
                <a:gd name="connsiteY1" fmla="*/ 0 h 431840"/>
                <a:gd name="connsiteX2" fmla="*/ 6792309 w 6792309"/>
                <a:gd name="connsiteY2" fmla="*/ 431840 h 431840"/>
                <a:gd name="connsiteX3" fmla="*/ 0 w 6792309"/>
                <a:gd name="connsiteY3" fmla="*/ 431840 h 431840"/>
                <a:gd name="connsiteX4" fmla="*/ 0 w 6792309"/>
                <a:gd name="connsiteY4" fmla="*/ 0 h 43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2309" h="431840">
                  <a:moveTo>
                    <a:pt x="0" y="0"/>
                  </a:moveTo>
                  <a:lnTo>
                    <a:pt x="6792309" y="0"/>
                  </a:lnTo>
                  <a:lnTo>
                    <a:pt x="6792309" y="431840"/>
                  </a:lnTo>
                  <a:lnTo>
                    <a:pt x="0" y="431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400" u="sng" kern="1200" dirty="0">
                  <a:solidFill>
                    <a:schemeClr val="accent1"/>
                  </a:solidFill>
                  <a:hlinkClick r:id="rId5" action="ppaction://hlinksldjump">
                    <a:extLst>
                      <a:ext uri="{A12FA001-AC4F-418D-AE19-62706E023703}">
                        <ahyp:hlinkClr xmlns:ahyp="http://schemas.microsoft.com/office/drawing/2018/hyperlinkcolor" val="tx"/>
                      </a:ext>
                    </a:extLst>
                  </a:hlinkClick>
                </a:rPr>
                <a:t>Ideal Properties</a:t>
              </a:r>
              <a:endParaRPr lang="en-US" sz="2400" kern="1200" dirty="0">
                <a:solidFill>
                  <a:schemeClr val="accent1"/>
                </a:solidFill>
              </a:endParaRPr>
            </a:p>
          </p:txBody>
        </p:sp>
        <p:sp>
          <p:nvSpPr>
            <p:cNvPr id="11" name="Straight Connector 10">
              <a:extLst>
                <a:ext uri="{FF2B5EF4-FFF2-40B4-BE49-F238E27FC236}">
                  <a16:creationId xmlns:a16="http://schemas.microsoft.com/office/drawing/2014/main" id="{7D450E0A-3284-450E-B205-8A8492D0F345}"/>
                </a:ext>
              </a:extLst>
            </p:cNvPr>
            <p:cNvSpPr/>
            <p:nvPr/>
          </p:nvSpPr>
          <p:spPr>
            <a:xfrm>
              <a:off x="628650" y="2828891"/>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5EE3B3DA-0659-8B60-AED0-FA6C4DAF6B75}"/>
                </a:ext>
              </a:extLst>
            </p:cNvPr>
            <p:cNvSpPr/>
            <p:nvPr/>
          </p:nvSpPr>
          <p:spPr>
            <a:xfrm>
              <a:off x="628650" y="2828891"/>
              <a:ext cx="6792309" cy="431840"/>
            </a:xfrm>
            <a:custGeom>
              <a:avLst/>
              <a:gdLst>
                <a:gd name="connsiteX0" fmla="*/ 0 w 6792309"/>
                <a:gd name="connsiteY0" fmla="*/ 0 h 431840"/>
                <a:gd name="connsiteX1" fmla="*/ 6792309 w 6792309"/>
                <a:gd name="connsiteY1" fmla="*/ 0 h 431840"/>
                <a:gd name="connsiteX2" fmla="*/ 6792309 w 6792309"/>
                <a:gd name="connsiteY2" fmla="*/ 431840 h 431840"/>
                <a:gd name="connsiteX3" fmla="*/ 0 w 6792309"/>
                <a:gd name="connsiteY3" fmla="*/ 431840 h 431840"/>
                <a:gd name="connsiteX4" fmla="*/ 0 w 6792309"/>
                <a:gd name="connsiteY4" fmla="*/ 0 h 43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2309" h="431840">
                  <a:moveTo>
                    <a:pt x="0" y="0"/>
                  </a:moveTo>
                  <a:lnTo>
                    <a:pt x="6792309" y="0"/>
                  </a:lnTo>
                  <a:lnTo>
                    <a:pt x="6792309" y="431840"/>
                  </a:lnTo>
                  <a:lnTo>
                    <a:pt x="0" y="431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400" u="sng" kern="1200" dirty="0">
                  <a:solidFill>
                    <a:schemeClr val="accent1"/>
                  </a:solidFill>
                  <a:hlinkClick r:id="rId6" action="ppaction://hlinksldjump">
                    <a:extLst>
                      <a:ext uri="{A12FA001-AC4F-418D-AE19-62706E023703}">
                        <ahyp:hlinkClr xmlns:ahyp="http://schemas.microsoft.com/office/drawing/2018/hyperlinkcolor" val="tx"/>
                      </a:ext>
                    </a:extLst>
                  </a:hlinkClick>
                </a:rPr>
                <a:t>Active Ingredients</a:t>
              </a:r>
              <a:endParaRPr lang="en-US" sz="2400" kern="1200" dirty="0">
                <a:solidFill>
                  <a:schemeClr val="accent1"/>
                </a:solidFill>
              </a:endParaRPr>
            </a:p>
          </p:txBody>
        </p:sp>
        <p:sp>
          <p:nvSpPr>
            <p:cNvPr id="13" name="Straight Connector 12">
              <a:extLst>
                <a:ext uri="{FF2B5EF4-FFF2-40B4-BE49-F238E27FC236}">
                  <a16:creationId xmlns:a16="http://schemas.microsoft.com/office/drawing/2014/main" id="{3600B83D-C4DC-ADB9-9C9F-9835B27D32A2}"/>
                </a:ext>
              </a:extLst>
            </p:cNvPr>
            <p:cNvSpPr/>
            <p:nvPr/>
          </p:nvSpPr>
          <p:spPr>
            <a:xfrm>
              <a:off x="628650" y="3260732"/>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AC25DD5F-988E-1700-A2F4-CEF11C193B0C}"/>
                </a:ext>
              </a:extLst>
            </p:cNvPr>
            <p:cNvSpPr/>
            <p:nvPr/>
          </p:nvSpPr>
          <p:spPr>
            <a:xfrm>
              <a:off x="628650" y="3260732"/>
              <a:ext cx="6792309" cy="431840"/>
            </a:xfrm>
            <a:custGeom>
              <a:avLst/>
              <a:gdLst>
                <a:gd name="connsiteX0" fmla="*/ 0 w 6792309"/>
                <a:gd name="connsiteY0" fmla="*/ 0 h 431840"/>
                <a:gd name="connsiteX1" fmla="*/ 6792309 w 6792309"/>
                <a:gd name="connsiteY1" fmla="*/ 0 h 431840"/>
                <a:gd name="connsiteX2" fmla="*/ 6792309 w 6792309"/>
                <a:gd name="connsiteY2" fmla="*/ 431840 h 431840"/>
                <a:gd name="connsiteX3" fmla="*/ 0 w 6792309"/>
                <a:gd name="connsiteY3" fmla="*/ 431840 h 431840"/>
                <a:gd name="connsiteX4" fmla="*/ 0 w 6792309"/>
                <a:gd name="connsiteY4" fmla="*/ 0 h 43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2309" h="431840">
                  <a:moveTo>
                    <a:pt x="0" y="0"/>
                  </a:moveTo>
                  <a:lnTo>
                    <a:pt x="6792309" y="0"/>
                  </a:lnTo>
                  <a:lnTo>
                    <a:pt x="6792309" y="431840"/>
                  </a:lnTo>
                  <a:lnTo>
                    <a:pt x="0" y="431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400" u="sng" kern="1200" dirty="0">
                  <a:solidFill>
                    <a:schemeClr val="accent1"/>
                  </a:solidFill>
                  <a:hlinkClick r:id="rId7" action="ppaction://hlinksldjump">
                    <a:extLst>
                      <a:ext uri="{A12FA001-AC4F-418D-AE19-62706E023703}">
                        <ahyp:hlinkClr xmlns:ahyp="http://schemas.microsoft.com/office/drawing/2018/hyperlinkcolor" val="tx"/>
                      </a:ext>
                    </a:extLst>
                  </a:hlinkClick>
                </a:rPr>
                <a:t>ADA Seal of Acceptance</a:t>
              </a:r>
              <a:endParaRPr lang="en-US" sz="2400" kern="1200" dirty="0">
                <a:solidFill>
                  <a:schemeClr val="accent1"/>
                </a:solidFill>
              </a:endParaRPr>
            </a:p>
          </p:txBody>
        </p:sp>
        <p:sp>
          <p:nvSpPr>
            <p:cNvPr id="15" name="Straight Connector 14">
              <a:extLst>
                <a:ext uri="{FF2B5EF4-FFF2-40B4-BE49-F238E27FC236}">
                  <a16:creationId xmlns:a16="http://schemas.microsoft.com/office/drawing/2014/main" id="{0CA8B0CD-DB2B-D68D-B0DC-68FC13B44EEF}"/>
                </a:ext>
              </a:extLst>
            </p:cNvPr>
            <p:cNvSpPr/>
            <p:nvPr/>
          </p:nvSpPr>
          <p:spPr>
            <a:xfrm>
              <a:off x="628650" y="3692572"/>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E8CAF531-620A-C12A-35C3-D3445644C7E0}"/>
                </a:ext>
              </a:extLst>
            </p:cNvPr>
            <p:cNvSpPr/>
            <p:nvPr/>
          </p:nvSpPr>
          <p:spPr>
            <a:xfrm>
              <a:off x="628650" y="3692573"/>
              <a:ext cx="4085998" cy="586464"/>
            </a:xfrm>
            <a:custGeom>
              <a:avLst/>
              <a:gdLst>
                <a:gd name="connsiteX0" fmla="*/ 0 w 4085998"/>
                <a:gd name="connsiteY0" fmla="*/ 0 h 894229"/>
                <a:gd name="connsiteX1" fmla="*/ 4085998 w 4085998"/>
                <a:gd name="connsiteY1" fmla="*/ 0 h 894229"/>
                <a:gd name="connsiteX2" fmla="*/ 4085998 w 4085998"/>
                <a:gd name="connsiteY2" fmla="*/ 894229 h 894229"/>
                <a:gd name="connsiteX3" fmla="*/ 0 w 4085998"/>
                <a:gd name="connsiteY3" fmla="*/ 894229 h 894229"/>
                <a:gd name="connsiteX4" fmla="*/ 0 w 4085998"/>
                <a:gd name="connsiteY4" fmla="*/ 0 h 894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998" h="894229">
                  <a:moveTo>
                    <a:pt x="0" y="0"/>
                  </a:moveTo>
                  <a:lnTo>
                    <a:pt x="4085998" y="0"/>
                  </a:lnTo>
                  <a:lnTo>
                    <a:pt x="4085998" y="894229"/>
                  </a:lnTo>
                  <a:lnTo>
                    <a:pt x="0" y="8942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400" u="sng" kern="1200" dirty="0">
                  <a:solidFill>
                    <a:schemeClr val="accent1"/>
                  </a:solidFill>
                  <a:hlinkClick r:id="rId8" action="ppaction://hlinksldjump">
                    <a:extLst>
                      <a:ext uri="{A12FA001-AC4F-418D-AE19-62706E023703}">
                        <ahyp:hlinkClr xmlns:ahyp="http://schemas.microsoft.com/office/drawing/2018/hyperlinkcolor" val="tx"/>
                      </a:ext>
                    </a:extLst>
                  </a:hlinkClick>
                </a:rPr>
                <a:t>Most Common Mouthwashes</a:t>
              </a:r>
              <a:endParaRPr lang="en-US" sz="2400" kern="1200" dirty="0">
                <a:solidFill>
                  <a:schemeClr val="accent1"/>
                </a:solidFill>
              </a:endParaRPr>
            </a:p>
          </p:txBody>
        </p:sp>
        <p:sp>
          <p:nvSpPr>
            <p:cNvPr id="20" name="Straight Connector 19">
              <a:extLst>
                <a:ext uri="{FF2B5EF4-FFF2-40B4-BE49-F238E27FC236}">
                  <a16:creationId xmlns:a16="http://schemas.microsoft.com/office/drawing/2014/main" id="{79ACA727-5F08-8582-D6A4-D14A066C4A1E}"/>
                </a:ext>
              </a:extLst>
            </p:cNvPr>
            <p:cNvSpPr/>
            <p:nvPr/>
          </p:nvSpPr>
          <p:spPr>
            <a:xfrm>
              <a:off x="4719875" y="4148734"/>
              <a:ext cx="3795474" cy="0"/>
            </a:xfrm>
            <a:prstGeom prst="line">
              <a:avLst/>
            </a:pr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21">
              <a:extLst>
                <a:ext uri="{FF2B5EF4-FFF2-40B4-BE49-F238E27FC236}">
                  <a16:creationId xmlns:a16="http://schemas.microsoft.com/office/drawing/2014/main" id="{B51943EB-9E19-4D86-E40C-3C7B5A19E3A4}"/>
                </a:ext>
              </a:extLst>
            </p:cNvPr>
            <p:cNvSpPr/>
            <p:nvPr/>
          </p:nvSpPr>
          <p:spPr>
            <a:xfrm>
              <a:off x="4476634" y="4132678"/>
              <a:ext cx="3795474" cy="0"/>
            </a:xfrm>
            <a:prstGeom prst="line">
              <a:avLst/>
            </a:pr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22">
              <a:extLst>
                <a:ext uri="{FF2B5EF4-FFF2-40B4-BE49-F238E27FC236}">
                  <a16:creationId xmlns:a16="http://schemas.microsoft.com/office/drawing/2014/main" id="{E3CDD8E0-03CA-45A0-0F21-242F602209ED}"/>
                </a:ext>
              </a:extLst>
            </p:cNvPr>
            <p:cNvSpPr/>
            <p:nvPr/>
          </p:nvSpPr>
          <p:spPr>
            <a:xfrm>
              <a:off x="628649" y="4157612"/>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Shape 23">
              <a:extLst>
                <a:ext uri="{FF2B5EF4-FFF2-40B4-BE49-F238E27FC236}">
                  <a16:creationId xmlns:a16="http://schemas.microsoft.com/office/drawing/2014/main" id="{77A65E0E-1BCE-8EDC-C04E-22F1B354BCA9}"/>
                </a:ext>
              </a:extLst>
            </p:cNvPr>
            <p:cNvSpPr/>
            <p:nvPr/>
          </p:nvSpPr>
          <p:spPr>
            <a:xfrm>
              <a:off x="628650" y="4186760"/>
              <a:ext cx="6792309" cy="431840"/>
            </a:xfrm>
            <a:custGeom>
              <a:avLst/>
              <a:gdLst>
                <a:gd name="connsiteX0" fmla="*/ 0 w 6792309"/>
                <a:gd name="connsiteY0" fmla="*/ 0 h 431840"/>
                <a:gd name="connsiteX1" fmla="*/ 6792309 w 6792309"/>
                <a:gd name="connsiteY1" fmla="*/ 0 h 431840"/>
                <a:gd name="connsiteX2" fmla="*/ 6792309 w 6792309"/>
                <a:gd name="connsiteY2" fmla="*/ 431840 h 431840"/>
                <a:gd name="connsiteX3" fmla="*/ 0 w 6792309"/>
                <a:gd name="connsiteY3" fmla="*/ 431840 h 431840"/>
                <a:gd name="connsiteX4" fmla="*/ 0 w 6792309"/>
                <a:gd name="connsiteY4" fmla="*/ 0 h 43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2309" h="431840">
                  <a:moveTo>
                    <a:pt x="0" y="0"/>
                  </a:moveTo>
                  <a:lnTo>
                    <a:pt x="6792309" y="0"/>
                  </a:lnTo>
                  <a:lnTo>
                    <a:pt x="6792309" y="431840"/>
                  </a:lnTo>
                  <a:lnTo>
                    <a:pt x="0" y="431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400" kern="1200" dirty="0">
                  <a:solidFill>
                    <a:schemeClr val="accent1"/>
                  </a:solidFill>
                  <a:hlinkClick r:id="rId9" action="ppaction://hlinksldjump">
                    <a:extLst>
                      <a:ext uri="{A12FA001-AC4F-418D-AE19-62706E023703}">
                        <ahyp:hlinkClr xmlns:ahyp="http://schemas.microsoft.com/office/drawing/2018/hyperlinkcolor" val="tx"/>
                      </a:ext>
                    </a:extLst>
                  </a:hlinkClick>
                </a:rPr>
                <a:t>Natural Products </a:t>
              </a:r>
              <a:endParaRPr lang="en-US" sz="2400" kern="1200" dirty="0">
                <a:solidFill>
                  <a:schemeClr val="accent1"/>
                </a:solidFill>
              </a:endParaRPr>
            </a:p>
          </p:txBody>
        </p:sp>
        <p:sp>
          <p:nvSpPr>
            <p:cNvPr id="25" name="Straight Connector 24">
              <a:extLst>
                <a:ext uri="{FF2B5EF4-FFF2-40B4-BE49-F238E27FC236}">
                  <a16:creationId xmlns:a16="http://schemas.microsoft.com/office/drawing/2014/main" id="{C2C1E4AB-CF6E-4B13-EA01-32E62B043546}"/>
                </a:ext>
              </a:extLst>
            </p:cNvPr>
            <p:cNvSpPr/>
            <p:nvPr/>
          </p:nvSpPr>
          <p:spPr>
            <a:xfrm>
              <a:off x="628649" y="4707923"/>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Shape 25">
              <a:extLst>
                <a:ext uri="{FF2B5EF4-FFF2-40B4-BE49-F238E27FC236}">
                  <a16:creationId xmlns:a16="http://schemas.microsoft.com/office/drawing/2014/main" id="{1965DCE8-2A13-8CB7-1376-AA83E0832584}"/>
                </a:ext>
              </a:extLst>
            </p:cNvPr>
            <p:cNvSpPr/>
            <p:nvPr/>
          </p:nvSpPr>
          <p:spPr>
            <a:xfrm>
              <a:off x="628650" y="4715061"/>
              <a:ext cx="6792309" cy="431840"/>
            </a:xfrm>
            <a:custGeom>
              <a:avLst/>
              <a:gdLst>
                <a:gd name="connsiteX0" fmla="*/ 0 w 6792309"/>
                <a:gd name="connsiteY0" fmla="*/ 0 h 431840"/>
                <a:gd name="connsiteX1" fmla="*/ 6792309 w 6792309"/>
                <a:gd name="connsiteY1" fmla="*/ 0 h 431840"/>
                <a:gd name="connsiteX2" fmla="*/ 6792309 w 6792309"/>
                <a:gd name="connsiteY2" fmla="*/ 431840 h 431840"/>
                <a:gd name="connsiteX3" fmla="*/ 0 w 6792309"/>
                <a:gd name="connsiteY3" fmla="*/ 431840 h 431840"/>
                <a:gd name="connsiteX4" fmla="*/ 0 w 6792309"/>
                <a:gd name="connsiteY4" fmla="*/ 0 h 43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2309" h="431840">
                  <a:moveTo>
                    <a:pt x="0" y="0"/>
                  </a:moveTo>
                  <a:lnTo>
                    <a:pt x="6792309" y="0"/>
                  </a:lnTo>
                  <a:lnTo>
                    <a:pt x="6792309" y="431840"/>
                  </a:lnTo>
                  <a:lnTo>
                    <a:pt x="0" y="431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400" kern="1200" dirty="0">
                  <a:solidFill>
                    <a:schemeClr val="accent1"/>
                  </a:solidFill>
                  <a:hlinkClick r:id="rId10" action="ppaction://hlinksldjump">
                    <a:extLst>
                      <a:ext uri="{A12FA001-AC4F-418D-AE19-62706E023703}">
                        <ahyp:hlinkClr xmlns:ahyp="http://schemas.microsoft.com/office/drawing/2018/hyperlinkcolor" val="tx"/>
                      </a:ext>
                    </a:extLst>
                  </a:hlinkClick>
                </a:rPr>
                <a:t>Miscellaneous</a:t>
              </a:r>
              <a:r>
                <a:rPr lang="en-US" sz="2400" kern="1200" dirty="0">
                  <a:solidFill>
                    <a:schemeClr val="tx1"/>
                  </a:solidFill>
                </a:rPr>
                <a:t>  </a:t>
              </a:r>
            </a:p>
          </p:txBody>
        </p:sp>
        <p:sp>
          <p:nvSpPr>
            <p:cNvPr id="27" name="Straight Connector 26">
              <a:extLst>
                <a:ext uri="{FF2B5EF4-FFF2-40B4-BE49-F238E27FC236}">
                  <a16:creationId xmlns:a16="http://schemas.microsoft.com/office/drawing/2014/main" id="{30BB357E-96B2-C1ED-0B44-A424039915E3}"/>
                </a:ext>
              </a:extLst>
            </p:cNvPr>
            <p:cNvSpPr/>
            <p:nvPr/>
          </p:nvSpPr>
          <p:spPr>
            <a:xfrm>
              <a:off x="628649" y="5210786"/>
              <a:ext cx="78867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reeform: Shape 27">
              <a:extLst>
                <a:ext uri="{FF2B5EF4-FFF2-40B4-BE49-F238E27FC236}">
                  <a16:creationId xmlns:a16="http://schemas.microsoft.com/office/drawing/2014/main" id="{0AD00201-9D08-2016-BCA3-88FDDAC56141}"/>
                </a:ext>
              </a:extLst>
            </p:cNvPr>
            <p:cNvSpPr/>
            <p:nvPr/>
          </p:nvSpPr>
          <p:spPr>
            <a:xfrm>
              <a:off x="628649" y="5245479"/>
              <a:ext cx="6792309" cy="431840"/>
            </a:xfrm>
            <a:custGeom>
              <a:avLst/>
              <a:gdLst>
                <a:gd name="connsiteX0" fmla="*/ 0 w 6792309"/>
                <a:gd name="connsiteY0" fmla="*/ 0 h 431840"/>
                <a:gd name="connsiteX1" fmla="*/ 6792309 w 6792309"/>
                <a:gd name="connsiteY1" fmla="*/ 0 h 431840"/>
                <a:gd name="connsiteX2" fmla="*/ 6792309 w 6792309"/>
                <a:gd name="connsiteY2" fmla="*/ 431840 h 431840"/>
                <a:gd name="connsiteX3" fmla="*/ 0 w 6792309"/>
                <a:gd name="connsiteY3" fmla="*/ 431840 h 431840"/>
                <a:gd name="connsiteX4" fmla="*/ 0 w 6792309"/>
                <a:gd name="connsiteY4" fmla="*/ 0 h 43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2309" h="431840">
                  <a:moveTo>
                    <a:pt x="0" y="0"/>
                  </a:moveTo>
                  <a:lnTo>
                    <a:pt x="6792309" y="0"/>
                  </a:lnTo>
                  <a:lnTo>
                    <a:pt x="6792309" y="431840"/>
                  </a:lnTo>
                  <a:lnTo>
                    <a:pt x="0" y="431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400" kern="1200" dirty="0">
                  <a:solidFill>
                    <a:schemeClr val="accent1"/>
                  </a:solidFill>
                  <a:hlinkClick r:id="rId11" action="ppaction://hlinksldjump">
                    <a:extLst>
                      <a:ext uri="{A12FA001-AC4F-418D-AE19-62706E023703}">
                        <ahyp:hlinkClr xmlns:ahyp="http://schemas.microsoft.com/office/drawing/2018/hyperlinkcolor" val="tx"/>
                      </a:ext>
                    </a:extLst>
                  </a:hlinkClick>
                </a:rPr>
                <a:t>Clinical Scenario </a:t>
              </a:r>
              <a:endParaRPr lang="en-US" sz="2400" kern="1200" dirty="0">
                <a:solidFill>
                  <a:schemeClr val="accent1"/>
                </a:solidFill>
              </a:endParaRPr>
            </a:p>
          </p:txBody>
        </p:sp>
      </p:grpSp>
      <p:sp>
        <p:nvSpPr>
          <p:cNvPr id="373" name="Google Shape;373;p36"/>
          <p:cNvSpPr txBox="1">
            <a:spLocks noGrp="1"/>
          </p:cNvSpPr>
          <p:nvPr>
            <p:ph type="title"/>
          </p:nvPr>
        </p:nvSpPr>
        <p:spPr>
          <a:xfrm>
            <a:off x="718584"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Mouthwashes Overview  </a:t>
            </a:r>
            <a:endParaRPr dirty="0"/>
          </a:p>
        </p:txBody>
      </p:sp>
      <p:sp>
        <p:nvSpPr>
          <p:cNvPr id="29" name="TextBox 28">
            <a:extLst>
              <a:ext uri="{FF2B5EF4-FFF2-40B4-BE49-F238E27FC236}">
                <a16:creationId xmlns:a16="http://schemas.microsoft.com/office/drawing/2014/main" id="{D0E531FD-80DA-BAE3-BD52-06784E7091F3}"/>
              </a:ext>
            </a:extLst>
          </p:cNvPr>
          <p:cNvSpPr txBox="1"/>
          <p:nvPr/>
        </p:nvSpPr>
        <p:spPr>
          <a:xfrm>
            <a:off x="209006" y="6417659"/>
            <a:ext cx="3962400" cy="276999"/>
          </a:xfrm>
          <a:prstGeom prst="rect">
            <a:avLst/>
          </a:prstGeom>
          <a:noFill/>
        </p:spPr>
        <p:txBody>
          <a:bodyPr wrap="square" rtlCol="0">
            <a:spAutoFit/>
          </a:bodyPr>
          <a:lstStyle/>
          <a:p>
            <a:r>
              <a:rPr lang="en-US" sz="1200" i="1" dirty="0"/>
              <a:t>Click the </a:t>
            </a:r>
            <a:r>
              <a:rPr lang="en-US" sz="1200" i="1" dirty="0">
                <a:solidFill>
                  <a:schemeClr val="accent1"/>
                </a:solidFill>
              </a:rPr>
              <a:t>links </a:t>
            </a:r>
            <a:r>
              <a:rPr lang="en-US" sz="1200" i="1" dirty="0"/>
              <a:t>to go to a topic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37"/>
          <p:cNvSpPr txBox="1">
            <a:spLocks noGrp="1"/>
          </p:cNvSpPr>
          <p:nvPr>
            <p:ph idx="1"/>
          </p:nvPr>
        </p:nvSpPr>
        <p:spPr>
          <a:xfrm>
            <a:off x="547259" y="1681070"/>
            <a:ext cx="7886700" cy="2509190"/>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Defined as a liquid product that can be cosmetic, for a pleasant taste and temporary fresher breath, or therapeutic, with active ingredients to reduce halitosis, plaque, gingivitis or dental caries.  </a:t>
            </a:r>
            <a:endParaRPr dirty="0"/>
          </a:p>
          <a:p>
            <a:pPr>
              <a:buClr>
                <a:schemeClr val="dk1"/>
              </a:buClr>
              <a:buSzPts val="2800"/>
            </a:pPr>
            <a:r>
              <a:rPr lang="en-US" dirty="0"/>
              <a:t>Therapeutic mouthwashes are frequently recommended as part of patient’s oral self-care plan, as an adjunctive to daily mechanical methods for reduction of plaque and gingivitis.</a:t>
            </a:r>
            <a:endParaRPr dirty="0"/>
          </a:p>
        </p:txBody>
      </p:sp>
      <p:sp>
        <p:nvSpPr>
          <p:cNvPr id="379" name="Google Shape;379;p37"/>
          <p:cNvSpPr txBox="1">
            <a:spLocks noGrp="1"/>
          </p:cNvSpPr>
          <p:nvPr>
            <p:ph type="title"/>
          </p:nvPr>
        </p:nvSpPr>
        <p:spPr>
          <a:xfrm>
            <a:off x="718584"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Mouthwash Definition</a:t>
            </a:r>
            <a:br>
              <a:rPr lang="en-US" b="1" dirty="0"/>
            </a:br>
            <a:r>
              <a:rPr lang="en-US" b="1" dirty="0"/>
              <a:t>(Oral Rinse or Mouth-Rinse)</a:t>
            </a:r>
            <a:endParaRPr b="1" dirty="0"/>
          </a:p>
        </p:txBody>
      </p:sp>
      <p:sp>
        <p:nvSpPr>
          <p:cNvPr id="2" name="TextBox 1">
            <a:hlinkClick r:id="rId3" action="ppaction://hlinksldjump"/>
            <a:extLst>
              <a:ext uri="{FF2B5EF4-FFF2-40B4-BE49-F238E27FC236}">
                <a16:creationId xmlns:a16="http://schemas.microsoft.com/office/drawing/2014/main" id="{09332911-41DA-E515-83CF-F19066A5C832}"/>
              </a:ext>
            </a:extLst>
          </p:cNvPr>
          <p:cNvSpPr txBox="1"/>
          <p:nvPr/>
        </p:nvSpPr>
        <p:spPr>
          <a:xfrm>
            <a:off x="7474998" y="5231444"/>
            <a:ext cx="1260628" cy="646331"/>
          </a:xfrm>
          <a:prstGeom prst="rect">
            <a:avLst/>
          </a:prstGeom>
          <a:noFill/>
          <a:ln w="28575">
            <a:solidFill>
              <a:srgbClr val="C00000"/>
            </a:solidFill>
          </a:ln>
        </p:spPr>
        <p:txBody>
          <a:bodyPr wrap="square" rtlCol="0">
            <a:spAutoFit/>
          </a:bodyPr>
          <a:lstStyle/>
          <a:p>
            <a:r>
              <a:rPr lang="en-US" sz="1200" b="1" u="sng" dirty="0">
                <a:solidFill>
                  <a:srgbClr val="C00000"/>
                </a:solidFill>
              </a:rPr>
              <a:t>Back to Mouthwashes Overview</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38"/>
          <p:cNvSpPr txBox="1">
            <a:spLocks noGrp="1"/>
          </p:cNvSpPr>
          <p:nvPr>
            <p:ph idx="1"/>
          </p:nvPr>
        </p:nvSpPr>
        <p:spPr>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Mouthwashes have oral antiseptics</a:t>
            </a:r>
            <a:endParaRPr dirty="0"/>
          </a:p>
          <a:p>
            <a:pPr lvl="1">
              <a:buClr>
                <a:schemeClr val="dk1"/>
              </a:buClr>
              <a:buSzPts val="2400"/>
            </a:pPr>
            <a:r>
              <a:rPr lang="en-US" dirty="0"/>
              <a:t>Inhibit the growth and development of the microbiota</a:t>
            </a:r>
            <a:endParaRPr dirty="0"/>
          </a:p>
          <a:p>
            <a:pPr lvl="1">
              <a:buClr>
                <a:schemeClr val="dk1"/>
              </a:buClr>
              <a:buSzPts val="2400"/>
            </a:pPr>
            <a:r>
              <a:rPr lang="en-US" dirty="0"/>
              <a:t>Cause little or no oral or systemic toxicity</a:t>
            </a:r>
            <a:endParaRPr dirty="0"/>
          </a:p>
          <a:p>
            <a:pPr lvl="1">
              <a:buClr>
                <a:schemeClr val="dk1"/>
              </a:buClr>
              <a:buSzPts val="2400"/>
            </a:pPr>
            <a:r>
              <a:rPr lang="en-US" dirty="0"/>
              <a:t>Active against a wide range of bacteria</a:t>
            </a:r>
            <a:endParaRPr dirty="0"/>
          </a:p>
          <a:p>
            <a:pPr>
              <a:buClr>
                <a:schemeClr val="dk1"/>
              </a:buClr>
              <a:buSzPts val="2800"/>
            </a:pPr>
            <a:r>
              <a:rPr lang="en-US" dirty="0"/>
              <a:t>Approximately half of the US population has used or uses mouthwashes daily.</a:t>
            </a:r>
            <a:endParaRPr dirty="0"/>
          </a:p>
          <a:p>
            <a:pPr>
              <a:buClr>
                <a:schemeClr val="dk1"/>
              </a:buClr>
              <a:buSzPts val="2800"/>
            </a:pPr>
            <a:r>
              <a:rPr lang="en-US" dirty="0"/>
              <a:t>General recommendation is for twice daily rinses, for 30 seconds.</a:t>
            </a:r>
            <a:endParaRPr dirty="0"/>
          </a:p>
          <a:p>
            <a:pPr>
              <a:buClr>
                <a:schemeClr val="dk1"/>
              </a:buClr>
              <a:buSzPts val="2800"/>
            </a:pPr>
            <a:r>
              <a:rPr lang="en-US" dirty="0"/>
              <a:t>Oral rinses reach inaccessible areas missed by mechanical methods.</a:t>
            </a:r>
            <a:endParaRPr dirty="0"/>
          </a:p>
          <a:p>
            <a:pPr>
              <a:buClr>
                <a:schemeClr val="dk1"/>
              </a:buClr>
              <a:buSzPts val="2800"/>
            </a:pPr>
            <a:r>
              <a:rPr lang="en-US" dirty="0"/>
              <a:t>These rinses, like dentifrices, have a limited effect on the subgingival pathogenic bacteria </a:t>
            </a:r>
            <a:endParaRPr dirty="0"/>
          </a:p>
          <a:p>
            <a:pPr indent="-38100">
              <a:buClr>
                <a:schemeClr val="dk1"/>
              </a:buClr>
              <a:buSzPts val="2800"/>
              <a:buNone/>
            </a:pPr>
            <a:endParaRPr dirty="0"/>
          </a:p>
          <a:p>
            <a:pPr indent="-38100">
              <a:buClr>
                <a:schemeClr val="dk1"/>
              </a:buClr>
              <a:buSzPts val="2800"/>
              <a:buNone/>
            </a:pPr>
            <a:endParaRPr dirty="0"/>
          </a:p>
        </p:txBody>
      </p:sp>
      <p:sp>
        <p:nvSpPr>
          <p:cNvPr id="385" name="Google Shape;385;p38"/>
          <p:cNvSpPr txBox="1">
            <a:spLocks noGrp="1"/>
          </p:cNvSpPr>
          <p:nvPr>
            <p:ph type="title"/>
          </p:nvPr>
        </p:nvSpPr>
        <p:spPr>
          <a:xfrm>
            <a:off x="637193"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Formulation and Use</a:t>
            </a:r>
            <a:endParaRPr b="1" dirty="0"/>
          </a:p>
        </p:txBody>
      </p:sp>
      <p:sp>
        <p:nvSpPr>
          <p:cNvPr id="4" name="TextBox 3">
            <a:hlinkClick r:id="rId3" action="ppaction://hlinksldjump"/>
            <a:extLst>
              <a:ext uri="{FF2B5EF4-FFF2-40B4-BE49-F238E27FC236}">
                <a16:creationId xmlns:a16="http://schemas.microsoft.com/office/drawing/2014/main" id="{BD5B5545-57CB-74B7-8924-F0E2C800172E}"/>
              </a:ext>
            </a:extLst>
          </p:cNvPr>
          <p:cNvSpPr txBox="1"/>
          <p:nvPr/>
        </p:nvSpPr>
        <p:spPr>
          <a:xfrm>
            <a:off x="7474998" y="5231444"/>
            <a:ext cx="1260628" cy="646331"/>
          </a:xfrm>
          <a:prstGeom prst="rect">
            <a:avLst/>
          </a:prstGeom>
          <a:noFill/>
          <a:ln w="28575">
            <a:solidFill>
              <a:srgbClr val="C00000"/>
            </a:solidFill>
          </a:ln>
        </p:spPr>
        <p:txBody>
          <a:bodyPr wrap="square" rtlCol="0">
            <a:spAutoFit/>
          </a:bodyPr>
          <a:lstStyle/>
          <a:p>
            <a:r>
              <a:rPr lang="en-US" sz="1200" b="1" u="sng" dirty="0">
                <a:solidFill>
                  <a:srgbClr val="C00000"/>
                </a:solidFill>
              </a:rPr>
              <a:t>Back to Mouthwashes Overview</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p39"/>
          <p:cNvSpPr txBox="1">
            <a:spLocks noGrp="1"/>
          </p:cNvSpPr>
          <p:nvPr>
            <p:ph idx="1"/>
          </p:nvPr>
        </p:nvSpPr>
        <p:spPr>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a:t>Safe to use over long periods of time</a:t>
            </a:r>
            <a:endParaRPr/>
          </a:p>
          <a:p>
            <a:pPr>
              <a:buClr>
                <a:schemeClr val="dk1"/>
              </a:buClr>
              <a:buSzPts val="2800"/>
            </a:pPr>
            <a:r>
              <a:rPr lang="en-US"/>
              <a:t>Palatable to user</a:t>
            </a:r>
            <a:endParaRPr/>
          </a:p>
          <a:p>
            <a:pPr>
              <a:buClr>
                <a:schemeClr val="dk1"/>
              </a:buClr>
              <a:buSzPts val="2800"/>
            </a:pPr>
            <a:r>
              <a:rPr lang="en-US"/>
              <a:t>Inexpensive</a:t>
            </a:r>
            <a:endParaRPr/>
          </a:p>
          <a:p>
            <a:pPr>
              <a:buClr>
                <a:schemeClr val="dk1"/>
              </a:buClr>
              <a:buSzPts val="2800"/>
            </a:pPr>
            <a:r>
              <a:rPr lang="en-US"/>
              <a:t>Highly soluble and stable in storage</a:t>
            </a:r>
            <a:endParaRPr/>
          </a:p>
          <a:p>
            <a:pPr>
              <a:buClr>
                <a:schemeClr val="dk1"/>
              </a:buClr>
              <a:buSzPts val="2800"/>
            </a:pPr>
            <a:r>
              <a:rPr lang="en-US"/>
              <a:t>Effective</a:t>
            </a:r>
            <a:endParaRPr/>
          </a:p>
          <a:p>
            <a:pPr>
              <a:buClr>
                <a:schemeClr val="dk1"/>
              </a:buClr>
              <a:buSzPts val="2800"/>
            </a:pPr>
            <a:r>
              <a:rPr lang="en-US"/>
              <a:t>Broad spectrum of effectiveness</a:t>
            </a:r>
            <a:endParaRPr/>
          </a:p>
          <a:p>
            <a:pPr>
              <a:buClr>
                <a:schemeClr val="dk1"/>
              </a:buClr>
              <a:buSzPts val="2800"/>
            </a:pPr>
            <a:r>
              <a:rPr lang="en-US"/>
              <a:t>Adequate bioavailability to bacteria</a:t>
            </a:r>
            <a:endParaRPr/>
          </a:p>
          <a:p>
            <a:pPr>
              <a:buClr>
                <a:schemeClr val="dk1"/>
              </a:buClr>
              <a:buSzPts val="2800"/>
            </a:pPr>
            <a:r>
              <a:rPr lang="en-US"/>
              <a:t>Minimal side effects</a:t>
            </a:r>
            <a:endParaRPr/>
          </a:p>
          <a:p>
            <a:pPr>
              <a:buClr>
                <a:schemeClr val="dk1"/>
              </a:buClr>
              <a:buSzPts val="2800"/>
            </a:pPr>
            <a:r>
              <a:rPr lang="en-US"/>
              <a:t>Adequate retention </a:t>
            </a:r>
            <a:endParaRPr/>
          </a:p>
        </p:txBody>
      </p:sp>
      <p:sp>
        <p:nvSpPr>
          <p:cNvPr id="391" name="Google Shape;391;p39"/>
          <p:cNvSpPr txBox="1">
            <a:spLocks noGrp="1"/>
          </p:cNvSpPr>
          <p:nvPr>
            <p:ph type="title"/>
          </p:nvPr>
        </p:nvSpPr>
        <p:spPr>
          <a:xfrm>
            <a:off x="637193"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Ideal Properties of Oral Rinses</a:t>
            </a:r>
            <a:endParaRPr b="1" dirty="0"/>
          </a:p>
        </p:txBody>
      </p:sp>
      <p:sp>
        <p:nvSpPr>
          <p:cNvPr id="4" name="TextBox 3">
            <a:hlinkClick r:id="rId3" action="ppaction://hlinksldjump"/>
            <a:extLst>
              <a:ext uri="{FF2B5EF4-FFF2-40B4-BE49-F238E27FC236}">
                <a16:creationId xmlns:a16="http://schemas.microsoft.com/office/drawing/2014/main" id="{18798AEC-2A97-2DF9-982A-E42B0E6E1B52}"/>
              </a:ext>
            </a:extLst>
          </p:cNvPr>
          <p:cNvSpPr txBox="1"/>
          <p:nvPr/>
        </p:nvSpPr>
        <p:spPr>
          <a:xfrm>
            <a:off x="7474998" y="5231444"/>
            <a:ext cx="1260628" cy="646331"/>
          </a:xfrm>
          <a:prstGeom prst="rect">
            <a:avLst/>
          </a:prstGeom>
          <a:noFill/>
          <a:ln w="28575">
            <a:solidFill>
              <a:srgbClr val="C00000"/>
            </a:solidFill>
          </a:ln>
        </p:spPr>
        <p:txBody>
          <a:bodyPr wrap="square" rtlCol="0">
            <a:spAutoFit/>
          </a:bodyPr>
          <a:lstStyle/>
          <a:p>
            <a:r>
              <a:rPr lang="en-US" sz="1200" b="1" u="sng" dirty="0">
                <a:solidFill>
                  <a:srgbClr val="C00000"/>
                </a:solidFill>
              </a:rPr>
              <a:t>Back to Mouthwashes Overview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5"/>
          <p:cNvSpPr txBox="1">
            <a:spLocks noGrp="1"/>
          </p:cNvSpPr>
          <p:nvPr>
            <p:ph type="ctrTitle"/>
          </p:nvPr>
        </p:nvSpPr>
        <p:spPr>
          <a:xfrm>
            <a:off x="552450" y="3528741"/>
            <a:ext cx="8039100" cy="1077277"/>
          </a:xfrm>
          <a:prstGeom prst="rect">
            <a:avLst/>
          </a:prstGeom>
          <a:noFill/>
          <a:ln>
            <a:noFill/>
          </a:ln>
        </p:spPr>
        <p:txBody>
          <a:bodyPr spcFirstLastPara="1" vert="horz" wrap="square" lIns="68569" tIns="34275" rIns="68569" bIns="34275" rtlCol="0" anchor="ctr" anchorCtr="0">
            <a:normAutofit/>
          </a:bodyPr>
          <a:lstStyle/>
          <a:p>
            <a:pPr algn="ctr"/>
            <a:r>
              <a:rPr lang="en-US" sz="5400" b="1" dirty="0"/>
              <a:t>Dentifrices</a:t>
            </a:r>
            <a:r>
              <a:rPr lang="en-US" sz="4800" dirty="0"/>
              <a:t> </a:t>
            </a:r>
            <a:endParaRPr sz="4800" dirty="0"/>
          </a:p>
        </p:txBody>
      </p:sp>
    </p:spTree>
    <p:extLst>
      <p:ext uri="{BB962C8B-B14F-4D97-AF65-F5344CB8AC3E}">
        <p14:creationId xmlns:p14="http://schemas.microsoft.com/office/powerpoint/2010/main" val="2559093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79E4EFA-D466-A004-C931-D0F8481836D0}"/>
              </a:ext>
            </a:extLst>
          </p:cNvPr>
          <p:cNvGraphicFramePr>
            <a:graphicFrameLocks noGrp="1"/>
          </p:cNvGraphicFramePr>
          <p:nvPr>
            <p:ph idx="1"/>
            <p:extLst>
              <p:ext uri="{D42A27DB-BD31-4B8C-83A1-F6EECF244321}">
                <p14:modId xmlns:p14="http://schemas.microsoft.com/office/powerpoint/2010/main" val="3936232881"/>
              </p:ext>
            </p:extLst>
          </p:nvPr>
        </p:nvGraphicFramePr>
        <p:xfrm>
          <a:off x="1105762" y="2290571"/>
          <a:ext cx="6932474" cy="2276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7" name="Google Shape;397;p40"/>
          <p:cNvSpPr txBox="1">
            <a:spLocks noGrp="1"/>
          </p:cNvSpPr>
          <p:nvPr>
            <p:ph type="title"/>
          </p:nvPr>
        </p:nvSpPr>
        <p:spPr>
          <a:xfrm>
            <a:off x="718584"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Most common active ingredients </a:t>
            </a:r>
            <a:br>
              <a:rPr lang="en-US" b="1" dirty="0"/>
            </a:br>
            <a:r>
              <a:rPr lang="en-US" b="1" dirty="0"/>
              <a:t>(Oral Antiseptics)</a:t>
            </a:r>
            <a:endParaRPr b="1" dirty="0"/>
          </a:p>
        </p:txBody>
      </p:sp>
      <p:sp>
        <p:nvSpPr>
          <p:cNvPr id="4" name="TextBox 3">
            <a:hlinkClick r:id="rId8" action="ppaction://hlinksldjump"/>
            <a:extLst>
              <a:ext uri="{FF2B5EF4-FFF2-40B4-BE49-F238E27FC236}">
                <a16:creationId xmlns:a16="http://schemas.microsoft.com/office/drawing/2014/main" id="{1216EE93-5462-0525-B8A2-14D17C2260C1}"/>
              </a:ext>
            </a:extLst>
          </p:cNvPr>
          <p:cNvSpPr txBox="1"/>
          <p:nvPr/>
        </p:nvSpPr>
        <p:spPr>
          <a:xfrm>
            <a:off x="7528264" y="5385301"/>
            <a:ext cx="1260628" cy="646331"/>
          </a:xfrm>
          <a:prstGeom prst="rect">
            <a:avLst/>
          </a:prstGeom>
          <a:noFill/>
          <a:ln w="28575">
            <a:solidFill>
              <a:srgbClr val="C00000"/>
            </a:solidFill>
          </a:ln>
        </p:spPr>
        <p:txBody>
          <a:bodyPr wrap="square" rtlCol="0">
            <a:spAutoFit/>
          </a:bodyPr>
          <a:lstStyle/>
          <a:p>
            <a:r>
              <a:rPr lang="en-US" sz="1200" b="1" u="sng" dirty="0">
                <a:solidFill>
                  <a:srgbClr val="C00000"/>
                </a:solidFill>
              </a:rPr>
              <a:t>Back to Mouthwashes Overview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Google Shape;404;p41"/>
          <p:cNvSpPr txBox="1">
            <a:spLocks noGrp="1"/>
          </p:cNvSpPr>
          <p:nvPr>
            <p:ph idx="1"/>
          </p:nvPr>
        </p:nvSpPr>
        <p:spPr>
          <a:xfrm>
            <a:off x="391121" y="2165855"/>
            <a:ext cx="7886700" cy="3065589"/>
          </a:xfrm>
          <a:prstGeom prst="rect">
            <a:avLst/>
          </a:prstGeom>
          <a:noFill/>
          <a:ln>
            <a:noFill/>
          </a:ln>
        </p:spPr>
        <p:txBody>
          <a:bodyPr spcFirstLastPara="1" vert="horz" wrap="square" lIns="68569" tIns="34275" rIns="68569" bIns="34275" rtlCol="0" anchor="t" anchorCtr="0">
            <a:normAutofit/>
          </a:bodyPr>
          <a:lstStyle/>
          <a:p>
            <a:pPr marL="0" indent="0">
              <a:spcBef>
                <a:spcPts val="0"/>
              </a:spcBef>
              <a:buClr>
                <a:schemeClr val="dk1"/>
              </a:buClr>
              <a:buSzPts val="2800"/>
              <a:buNone/>
            </a:pPr>
            <a:r>
              <a:rPr lang="en-US" b="1" dirty="0"/>
              <a:t>Requirements </a:t>
            </a:r>
            <a:r>
              <a:rPr lang="en-US" sz="1800" b="1" dirty="0"/>
              <a:t>for Nonprescription Mouthrinses </a:t>
            </a:r>
            <a:endParaRPr dirty="0"/>
          </a:p>
          <a:p>
            <a:pPr>
              <a:buClr>
                <a:schemeClr val="dk1"/>
              </a:buClr>
              <a:buSzPts val="2800"/>
            </a:pPr>
            <a:r>
              <a:rPr lang="en-US" dirty="0"/>
              <a:t>Studies demonstrating safety and effectiveness</a:t>
            </a:r>
            <a:endParaRPr dirty="0"/>
          </a:p>
          <a:p>
            <a:pPr lvl="1">
              <a:buClr>
                <a:schemeClr val="dk1"/>
              </a:buClr>
              <a:buSzPts val="2400"/>
            </a:pPr>
            <a:r>
              <a:rPr lang="en-US" dirty="0"/>
              <a:t>With at least 6 months in length</a:t>
            </a:r>
            <a:endParaRPr dirty="0"/>
          </a:p>
          <a:p>
            <a:pPr lvl="1">
              <a:buClr>
                <a:schemeClr val="dk1"/>
              </a:buClr>
              <a:buSzPts val="2400"/>
            </a:pPr>
            <a:r>
              <a:rPr lang="en-US" dirty="0"/>
              <a:t>Demonstrate statistically significant reductions in both plaque and gingivitis </a:t>
            </a:r>
            <a:endParaRPr dirty="0"/>
          </a:p>
          <a:p>
            <a:pPr>
              <a:buClr>
                <a:schemeClr val="dk1"/>
              </a:buClr>
              <a:buSzPts val="2800"/>
            </a:pPr>
            <a:r>
              <a:rPr lang="en-US" dirty="0"/>
              <a:t>FDA-approved ingredients</a:t>
            </a:r>
            <a:endParaRPr dirty="0"/>
          </a:p>
          <a:p>
            <a:pPr>
              <a:buClr>
                <a:schemeClr val="dk1"/>
              </a:buClr>
              <a:buSzPts val="2800"/>
            </a:pPr>
            <a:r>
              <a:rPr lang="en-US" dirty="0"/>
              <a:t>Assured purity and uniformity</a:t>
            </a:r>
            <a:endParaRPr dirty="0"/>
          </a:p>
          <a:p>
            <a:pPr>
              <a:buClr>
                <a:schemeClr val="dk1"/>
              </a:buClr>
              <a:buSzPts val="2800"/>
            </a:pPr>
            <a:r>
              <a:rPr lang="en-US" dirty="0"/>
              <a:t>Packaging and advertising claims that are supported by science</a:t>
            </a:r>
            <a:endParaRPr dirty="0"/>
          </a:p>
        </p:txBody>
      </p:sp>
      <p:sp>
        <p:nvSpPr>
          <p:cNvPr id="403" name="Google Shape;403;p41"/>
          <p:cNvSpPr txBox="1">
            <a:spLocks noGrp="1"/>
          </p:cNvSpPr>
          <p:nvPr>
            <p:ph type="title"/>
          </p:nvPr>
        </p:nvSpPr>
        <p:spPr>
          <a:xfrm>
            <a:off x="718584" y="0"/>
            <a:ext cx="8256740" cy="1149532"/>
          </a:xfrm>
          <a:prstGeom prst="rect">
            <a:avLst/>
          </a:prstGeom>
          <a:noFill/>
          <a:ln>
            <a:noFill/>
          </a:ln>
        </p:spPr>
        <p:txBody>
          <a:bodyPr spcFirstLastPara="1" vert="horz" wrap="square" lIns="68569" tIns="34275" rIns="68569" bIns="34275" rtlCol="0" anchor="ctr" anchorCtr="0">
            <a:noAutofit/>
          </a:bodyPr>
          <a:lstStyle/>
          <a:p>
            <a:pPr>
              <a:spcBef>
                <a:spcPts val="0"/>
              </a:spcBef>
              <a:buClr>
                <a:schemeClr val="dk1"/>
              </a:buClr>
              <a:buSzPts val="4400"/>
            </a:pPr>
            <a:r>
              <a:rPr lang="en-US" b="1" dirty="0"/>
              <a:t>ADA Seal of Acceptance</a:t>
            </a:r>
            <a:endParaRPr b="1" dirty="0"/>
          </a:p>
        </p:txBody>
      </p:sp>
      <p:sp>
        <p:nvSpPr>
          <p:cNvPr id="4" name="TextBox 3">
            <a:hlinkClick r:id="rId3" action="ppaction://hlinksldjump"/>
            <a:extLst>
              <a:ext uri="{FF2B5EF4-FFF2-40B4-BE49-F238E27FC236}">
                <a16:creationId xmlns:a16="http://schemas.microsoft.com/office/drawing/2014/main" id="{DDA2FF30-941B-568B-1BFC-9FFFA67DCC6A}"/>
              </a:ext>
            </a:extLst>
          </p:cNvPr>
          <p:cNvSpPr txBox="1"/>
          <p:nvPr/>
        </p:nvSpPr>
        <p:spPr>
          <a:xfrm>
            <a:off x="7474998" y="5231444"/>
            <a:ext cx="1260628" cy="646331"/>
          </a:xfrm>
          <a:prstGeom prst="rect">
            <a:avLst/>
          </a:prstGeom>
          <a:noFill/>
          <a:ln w="28575">
            <a:solidFill>
              <a:srgbClr val="C00000"/>
            </a:solidFill>
          </a:ln>
        </p:spPr>
        <p:txBody>
          <a:bodyPr wrap="square" rtlCol="0">
            <a:spAutoFit/>
          </a:bodyPr>
          <a:lstStyle/>
          <a:p>
            <a:r>
              <a:rPr lang="en-US" sz="1200" b="1" u="sng" dirty="0">
                <a:solidFill>
                  <a:srgbClr val="C00000"/>
                </a:solidFill>
              </a:rPr>
              <a:t>Back to Mouthwashes Overview</a:t>
            </a:r>
          </a:p>
        </p:txBody>
      </p:sp>
      <p:pic>
        <p:nvPicPr>
          <p:cNvPr id="2" name="Picture 1">
            <a:extLst>
              <a:ext uri="{FF2B5EF4-FFF2-40B4-BE49-F238E27FC236}">
                <a16:creationId xmlns:a16="http://schemas.microsoft.com/office/drawing/2014/main" id="{1FB5E616-9753-9194-83EA-FB0A45835EAF}"/>
              </a:ext>
            </a:extLst>
          </p:cNvPr>
          <p:cNvPicPr>
            <a:picLocks noChangeAspect="1"/>
          </p:cNvPicPr>
          <p:nvPr/>
        </p:nvPicPr>
        <p:blipFill>
          <a:blip r:embed="rId4"/>
          <a:stretch>
            <a:fillRect/>
          </a:stretch>
        </p:blipFill>
        <p:spPr>
          <a:xfrm>
            <a:off x="6423271" y="1270505"/>
            <a:ext cx="2543175" cy="17907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2"/>
          <p:cNvSpPr txBox="1">
            <a:spLocks noGrp="1"/>
          </p:cNvSpPr>
          <p:nvPr>
            <p:ph type="title"/>
          </p:nvPr>
        </p:nvSpPr>
        <p:spPr>
          <a:xfrm>
            <a:off x="80387" y="2554549"/>
            <a:ext cx="8973178" cy="1748901"/>
          </a:xfrm>
          <a:prstGeom prst="rect">
            <a:avLst/>
          </a:prstGeom>
          <a:noFill/>
          <a:ln>
            <a:noFill/>
          </a:ln>
        </p:spPr>
        <p:txBody>
          <a:bodyPr spcFirstLastPara="1" vert="horz" wrap="square" lIns="68569" tIns="34275" rIns="68569" bIns="34275" rtlCol="0" anchor="ctr" anchorCtr="0">
            <a:normAutofit/>
          </a:bodyPr>
          <a:lstStyle/>
          <a:p>
            <a:pPr algn="ctr"/>
            <a:r>
              <a:rPr lang="en-US" sz="5400" b="1" dirty="0">
                <a:solidFill>
                  <a:schemeClr val="bg1"/>
                </a:solidFill>
              </a:rPr>
              <a:t>Most Common Mouthwashes </a:t>
            </a:r>
            <a:endParaRPr sz="5400" b="1"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Google Shape;416;p43"/>
          <p:cNvSpPr txBox="1">
            <a:spLocks noGrp="1"/>
          </p:cNvSpPr>
          <p:nvPr>
            <p:ph idx="1"/>
          </p:nvPr>
        </p:nvSpPr>
        <p:spPr>
          <a:xfrm>
            <a:off x="98194" y="1338520"/>
            <a:ext cx="7886700" cy="43513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ct val="100000"/>
            </a:pPr>
            <a:r>
              <a:rPr lang="en-US" dirty="0"/>
              <a:t>Available through prescription only in the USA.</a:t>
            </a:r>
            <a:endParaRPr dirty="0"/>
          </a:p>
          <a:p>
            <a:pPr>
              <a:buClr>
                <a:schemeClr val="dk1"/>
              </a:buClr>
              <a:buSzPct val="100000"/>
            </a:pPr>
            <a:r>
              <a:rPr lang="en-US" dirty="0"/>
              <a:t>Gold standard of therapeutic mouthwashes.</a:t>
            </a:r>
            <a:endParaRPr dirty="0"/>
          </a:p>
          <a:p>
            <a:pPr>
              <a:buClr>
                <a:schemeClr val="dk1"/>
              </a:buClr>
              <a:buSzPct val="100000"/>
            </a:pPr>
            <a:r>
              <a:rPr lang="en-US" dirty="0"/>
              <a:t>Most effective antiplaque and </a:t>
            </a:r>
            <a:r>
              <a:rPr lang="en-US" dirty="0" err="1"/>
              <a:t>antigingivitis</a:t>
            </a:r>
            <a:r>
              <a:rPr lang="en-US" dirty="0"/>
              <a:t> agent.</a:t>
            </a:r>
            <a:endParaRPr dirty="0"/>
          </a:p>
          <a:p>
            <a:pPr>
              <a:buClr>
                <a:schemeClr val="dk1"/>
              </a:buClr>
              <a:buSzPct val="100000"/>
            </a:pPr>
            <a:r>
              <a:rPr lang="en-US" dirty="0"/>
              <a:t>Antibacterial action through disruption of bacterial cell membrane, increasing permeability, cell lysis and death.</a:t>
            </a:r>
            <a:endParaRPr dirty="0"/>
          </a:p>
          <a:p>
            <a:pPr>
              <a:buClr>
                <a:schemeClr val="dk1"/>
              </a:buClr>
              <a:buSzPct val="100000"/>
            </a:pPr>
            <a:r>
              <a:rPr lang="en-US" dirty="0"/>
              <a:t>Superior substantivity (8-12-hour binding to oral tissues).</a:t>
            </a:r>
            <a:endParaRPr dirty="0"/>
          </a:p>
          <a:p>
            <a:pPr>
              <a:buClr>
                <a:schemeClr val="dk1"/>
              </a:buClr>
              <a:buSzPct val="100000"/>
            </a:pPr>
            <a:r>
              <a:rPr lang="en-US" dirty="0"/>
              <a:t>Side effects (all temporary and reversible): </a:t>
            </a:r>
            <a:endParaRPr dirty="0"/>
          </a:p>
          <a:p>
            <a:pPr lvl="1">
              <a:buClr>
                <a:schemeClr val="dk1"/>
              </a:buClr>
              <a:buSzPct val="100000"/>
            </a:pPr>
            <a:r>
              <a:rPr lang="en-US" dirty="0"/>
              <a:t>Tooth and tongue staining</a:t>
            </a:r>
            <a:endParaRPr dirty="0"/>
          </a:p>
          <a:p>
            <a:pPr lvl="1">
              <a:buClr>
                <a:schemeClr val="dk1"/>
              </a:buClr>
              <a:buSzPct val="100000"/>
            </a:pPr>
            <a:r>
              <a:rPr lang="en-US" dirty="0"/>
              <a:t>Unpleasant taste </a:t>
            </a:r>
            <a:endParaRPr dirty="0"/>
          </a:p>
          <a:p>
            <a:pPr lvl="1">
              <a:buClr>
                <a:schemeClr val="dk1"/>
              </a:buClr>
              <a:buSzPct val="100000"/>
            </a:pPr>
            <a:r>
              <a:rPr lang="en-US" dirty="0"/>
              <a:t>Reduction in taste sensation </a:t>
            </a:r>
            <a:endParaRPr dirty="0"/>
          </a:p>
          <a:p>
            <a:pPr lvl="1">
              <a:buClr>
                <a:schemeClr val="dk1"/>
              </a:buClr>
              <a:buSzPct val="100000"/>
            </a:pPr>
            <a:r>
              <a:rPr lang="en-US" dirty="0"/>
              <a:t>Increased calculus accumulation </a:t>
            </a:r>
            <a:endParaRPr dirty="0"/>
          </a:p>
        </p:txBody>
      </p:sp>
      <p:sp>
        <p:nvSpPr>
          <p:cNvPr id="415" name="Google Shape;415;p43"/>
          <p:cNvSpPr txBox="1">
            <a:spLocks noGrp="1"/>
          </p:cNvSpPr>
          <p:nvPr>
            <p:ph type="title"/>
          </p:nvPr>
        </p:nvSpPr>
        <p:spPr>
          <a:xfrm>
            <a:off x="547259"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Chlorhexidine (CHX)</a:t>
            </a:r>
            <a:endParaRPr b="1" dirty="0"/>
          </a:p>
        </p:txBody>
      </p:sp>
      <p:pic>
        <p:nvPicPr>
          <p:cNvPr id="417" name="Google Shape;417;p43"/>
          <p:cNvPicPr preferRelativeResize="0"/>
          <p:nvPr/>
        </p:nvPicPr>
        <p:blipFill rotWithShape="1">
          <a:blip r:embed="rId3">
            <a:alphaModFix/>
          </a:blip>
          <a:srcRect/>
          <a:stretch/>
        </p:blipFill>
        <p:spPr>
          <a:xfrm>
            <a:off x="6739248" y="4554981"/>
            <a:ext cx="2090799" cy="1393866"/>
          </a:xfrm>
          <a:prstGeom prst="rect">
            <a:avLst/>
          </a:prstGeom>
          <a:noFill/>
          <a:ln>
            <a:noFill/>
          </a:ln>
        </p:spPr>
      </p:pic>
      <p:pic>
        <p:nvPicPr>
          <p:cNvPr id="418" name="Google Shape;418;p43"/>
          <p:cNvPicPr preferRelativeResize="0"/>
          <p:nvPr/>
        </p:nvPicPr>
        <p:blipFill rotWithShape="1">
          <a:blip r:embed="rId4">
            <a:alphaModFix/>
          </a:blip>
          <a:srcRect/>
          <a:stretch/>
        </p:blipFill>
        <p:spPr>
          <a:xfrm>
            <a:off x="6738628" y="2936595"/>
            <a:ext cx="2091419" cy="1393866"/>
          </a:xfrm>
          <a:prstGeom prst="rect">
            <a:avLst/>
          </a:prstGeom>
          <a:noFill/>
          <a:ln>
            <a:noFill/>
          </a:ln>
        </p:spPr>
      </p:pic>
      <p:sp>
        <p:nvSpPr>
          <p:cNvPr id="419" name="Google Shape;419;p43"/>
          <p:cNvSpPr txBox="1"/>
          <p:nvPr/>
        </p:nvSpPr>
        <p:spPr>
          <a:xfrm>
            <a:off x="2932394" y="6419449"/>
            <a:ext cx="3279212" cy="438551"/>
          </a:xfrm>
          <a:prstGeom prst="rect">
            <a:avLst/>
          </a:prstGeom>
          <a:noFill/>
          <a:ln>
            <a:noFill/>
          </a:ln>
        </p:spPr>
        <p:txBody>
          <a:bodyPr spcFirstLastPara="1" wrap="square" lIns="68569" tIns="34275" rIns="68569" bIns="34275" anchor="t" anchorCtr="0">
            <a:spAutoFit/>
          </a:bodyPr>
          <a:lstStyle/>
          <a:p>
            <a:pPr algn="ctr"/>
            <a:r>
              <a:rPr lang="en-US" sz="1200" dirty="0">
                <a:solidFill>
                  <a:schemeClr val="dk1"/>
                </a:solidFill>
                <a:latin typeface="+mj-lt"/>
                <a:ea typeface="Calibri"/>
                <a:cs typeface="Calibri"/>
                <a:sym typeface="Calibri"/>
              </a:rPr>
              <a:t>Case documentation by Dr. Moretti </a:t>
            </a:r>
          </a:p>
          <a:p>
            <a:pPr algn="ctr"/>
            <a:r>
              <a:rPr lang="en-US" sz="1200" b="1" dirty="0">
                <a:solidFill>
                  <a:schemeClr val="dk1"/>
                </a:solidFill>
                <a:latin typeface="+mj-lt"/>
                <a:ea typeface="Calibri"/>
                <a:cs typeface="Calibri"/>
                <a:sym typeface="Calibri"/>
              </a:rPr>
              <a:t>University of North Carolina</a:t>
            </a:r>
            <a:endParaRPr sz="1200" b="1" dirty="0">
              <a:latin typeface="+mj-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4"/>
          <p:cNvSpPr txBox="1">
            <a:spLocks noGrp="1"/>
          </p:cNvSpPr>
          <p:nvPr>
            <p:ph type="title"/>
          </p:nvPr>
        </p:nvSpPr>
        <p:spPr>
          <a:xfrm>
            <a:off x="628650" y="115391"/>
            <a:ext cx="7886700"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sz="3600" b="1" dirty="0"/>
              <a:t>Chlorhexidine (CHX) Prescription</a:t>
            </a:r>
            <a:endParaRPr sz="3600" b="1" dirty="0"/>
          </a:p>
        </p:txBody>
      </p:sp>
      <p:pic>
        <p:nvPicPr>
          <p:cNvPr id="426" name="Google Shape;426;p44" descr="House Brand 0.12% Chlorhexidine Gluconate Oral Ri"/>
          <p:cNvPicPr preferRelativeResize="0"/>
          <p:nvPr/>
        </p:nvPicPr>
        <p:blipFill rotWithShape="1">
          <a:blip r:embed="rId3">
            <a:alphaModFix/>
          </a:blip>
          <a:srcRect/>
          <a:stretch/>
        </p:blipFill>
        <p:spPr>
          <a:xfrm>
            <a:off x="7124918" y="1368027"/>
            <a:ext cx="1694274" cy="4537879"/>
          </a:xfrm>
          <a:prstGeom prst="rect">
            <a:avLst/>
          </a:prstGeom>
          <a:noFill/>
          <a:ln>
            <a:noFill/>
          </a:ln>
        </p:spPr>
      </p:pic>
      <p:sp>
        <p:nvSpPr>
          <p:cNvPr id="425" name="Google Shape;425;p44"/>
          <p:cNvSpPr txBox="1">
            <a:spLocks noGrp="1"/>
          </p:cNvSpPr>
          <p:nvPr>
            <p:ph idx="1"/>
          </p:nvPr>
        </p:nvSpPr>
        <p:spPr>
          <a:xfrm>
            <a:off x="404952" y="2005214"/>
            <a:ext cx="6848104" cy="3263504"/>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15mL (0.5 fl. oz.) dosage for 60 seconds bid for 14 days.</a:t>
            </a:r>
            <a:endParaRPr dirty="0"/>
          </a:p>
          <a:p>
            <a:pPr>
              <a:buClr>
                <a:schemeClr val="dk1"/>
              </a:buClr>
              <a:buSzPts val="2800"/>
            </a:pPr>
            <a:r>
              <a:rPr lang="en-US" dirty="0"/>
              <a:t>Rinse and do not swallow.</a:t>
            </a:r>
            <a:endParaRPr dirty="0"/>
          </a:p>
          <a:p>
            <a:pPr>
              <a:buClr>
                <a:schemeClr val="dk1"/>
              </a:buClr>
              <a:buSzPts val="2800"/>
            </a:pPr>
            <a:r>
              <a:rPr lang="en-US" dirty="0"/>
              <a:t>Allow a minimum of 30 minutes between rinsing with CHX and toothbrushing (either before or after) to avoid interaction with the detergent sodium lauryl sulfate from the dentifrice, which deactivates CHX.</a:t>
            </a:r>
            <a:endParaRPr dirty="0"/>
          </a:p>
          <a:p>
            <a:pPr>
              <a:buClr>
                <a:schemeClr val="dk1"/>
              </a:buClr>
              <a:buSzPts val="2800"/>
            </a:pPr>
            <a:r>
              <a:rPr lang="en-US" dirty="0"/>
              <a:t>After its use, wait to eat, drink or rinse for 30 minutes.</a:t>
            </a:r>
            <a:endParaRPr dirty="0"/>
          </a:p>
          <a:p>
            <a:pPr>
              <a:buClr>
                <a:schemeClr val="dk1"/>
              </a:buClr>
              <a:buSzPts val="2800"/>
            </a:pPr>
            <a:r>
              <a:rPr lang="en-US" dirty="0"/>
              <a:t>Brand names: </a:t>
            </a:r>
            <a:r>
              <a:rPr lang="en-US" dirty="0" err="1"/>
              <a:t>Peridex</a:t>
            </a:r>
            <a:r>
              <a:rPr lang="en-US" dirty="0"/>
              <a:t>, </a:t>
            </a:r>
            <a:r>
              <a:rPr lang="en-US" dirty="0" err="1"/>
              <a:t>PerioGard</a:t>
            </a:r>
            <a:r>
              <a:rPr lang="en-US" dirty="0"/>
              <a:t>, and </a:t>
            </a:r>
            <a:r>
              <a:rPr lang="en-US" dirty="0" err="1"/>
              <a:t>Paroex</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Google Shape;432;p45"/>
          <p:cNvSpPr txBox="1">
            <a:spLocks noGrp="1"/>
          </p:cNvSpPr>
          <p:nvPr>
            <p:ph idx="1"/>
          </p:nvPr>
        </p:nvSpPr>
        <p:spPr>
          <a:xfrm>
            <a:off x="556137" y="1576567"/>
            <a:ext cx="7886700" cy="43513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Components of plants that contain phenolic compounds that destroy microorganisms by compromising the cell membrane and inhibiting enzyme activity.</a:t>
            </a:r>
            <a:endParaRPr dirty="0"/>
          </a:p>
          <a:p>
            <a:pPr>
              <a:buClr>
                <a:schemeClr val="dk1"/>
              </a:buClr>
              <a:buSzPts val="2800"/>
            </a:pPr>
            <a:r>
              <a:rPr lang="en-US" dirty="0"/>
              <a:t>Therapeutic Effects:</a:t>
            </a:r>
            <a:endParaRPr dirty="0"/>
          </a:p>
          <a:p>
            <a:pPr lvl="1">
              <a:buClr>
                <a:schemeClr val="dk1"/>
              </a:buClr>
              <a:buSzPts val="2400"/>
            </a:pPr>
            <a:r>
              <a:rPr lang="en-US" dirty="0"/>
              <a:t>Prevents bacterial aggregation</a:t>
            </a:r>
            <a:endParaRPr dirty="0"/>
          </a:p>
          <a:p>
            <a:pPr lvl="1">
              <a:buClr>
                <a:schemeClr val="dk1"/>
              </a:buClr>
              <a:buSzPts val="2400"/>
            </a:pPr>
            <a:r>
              <a:rPr lang="en-US" dirty="0"/>
              <a:t>Slows bacterial multiplication</a:t>
            </a:r>
            <a:endParaRPr dirty="0"/>
          </a:p>
          <a:p>
            <a:pPr lvl="1">
              <a:buClr>
                <a:schemeClr val="dk1"/>
              </a:buClr>
              <a:buSzPts val="2400"/>
            </a:pPr>
            <a:r>
              <a:rPr lang="en-US" dirty="0"/>
              <a:t>Reduces bacterial load in oral cavity</a:t>
            </a:r>
            <a:endParaRPr dirty="0"/>
          </a:p>
          <a:p>
            <a:pPr lvl="1">
              <a:buClr>
                <a:schemeClr val="dk1"/>
              </a:buClr>
              <a:buSzPts val="2400"/>
            </a:pPr>
            <a:r>
              <a:rPr lang="en-US" dirty="0"/>
              <a:t>Prevents biofilm maturation</a:t>
            </a:r>
            <a:endParaRPr dirty="0"/>
          </a:p>
          <a:p>
            <a:pPr lvl="1">
              <a:buClr>
                <a:schemeClr val="dk1"/>
              </a:buClr>
              <a:buSzPts val="2400"/>
            </a:pPr>
            <a:r>
              <a:rPr lang="en-US" dirty="0"/>
              <a:t>Reduces pathogenicity of biofilm</a:t>
            </a:r>
            <a:endParaRPr dirty="0"/>
          </a:p>
          <a:p>
            <a:pPr lvl="1">
              <a:buClr>
                <a:schemeClr val="dk1"/>
              </a:buClr>
              <a:buSzPts val="2400"/>
            </a:pPr>
            <a:r>
              <a:rPr lang="en-US" dirty="0"/>
              <a:t>Exerts anti-inflammatory benefit</a:t>
            </a:r>
            <a:endParaRPr dirty="0"/>
          </a:p>
        </p:txBody>
      </p:sp>
      <p:sp>
        <p:nvSpPr>
          <p:cNvPr id="431" name="Google Shape;431;p45"/>
          <p:cNvSpPr txBox="1">
            <a:spLocks noGrp="1"/>
          </p:cNvSpPr>
          <p:nvPr>
            <p:ph type="title"/>
          </p:nvPr>
        </p:nvSpPr>
        <p:spPr>
          <a:xfrm>
            <a:off x="556136"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Essential Oils (EO)</a:t>
            </a:r>
            <a:endParaRPr b="1" dirty="0"/>
          </a:p>
        </p:txBody>
      </p:sp>
      <p:pic>
        <p:nvPicPr>
          <p:cNvPr id="434" name="Google Shape;434;p45"/>
          <p:cNvPicPr preferRelativeResize="0"/>
          <p:nvPr/>
        </p:nvPicPr>
        <p:blipFill rotWithShape="1">
          <a:blip r:embed="rId3">
            <a:alphaModFix/>
          </a:blip>
          <a:srcRect/>
          <a:stretch/>
        </p:blipFill>
        <p:spPr>
          <a:xfrm>
            <a:off x="6054569" y="2277050"/>
            <a:ext cx="1988599" cy="352894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46"/>
          <p:cNvSpPr txBox="1">
            <a:spLocks noGrp="1"/>
          </p:cNvSpPr>
          <p:nvPr>
            <p:ph idx="1"/>
          </p:nvPr>
        </p:nvSpPr>
        <p:spPr>
          <a:xfrm>
            <a:off x="582770" y="1576567"/>
            <a:ext cx="7886700" cy="43513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a:t>Suitable for long-term use due to:</a:t>
            </a:r>
            <a:endParaRPr/>
          </a:p>
          <a:p>
            <a:pPr lvl="1">
              <a:buClr>
                <a:schemeClr val="dk1"/>
              </a:buClr>
              <a:buSzPts val="2400"/>
            </a:pPr>
            <a:r>
              <a:rPr lang="en-US"/>
              <a:t>No associated stain</a:t>
            </a:r>
            <a:endParaRPr/>
          </a:p>
          <a:p>
            <a:pPr lvl="1">
              <a:buClr>
                <a:schemeClr val="dk1"/>
              </a:buClr>
              <a:buSzPts val="2400"/>
            </a:pPr>
            <a:r>
              <a:rPr lang="en-US"/>
              <a:t>Safe product</a:t>
            </a:r>
            <a:endParaRPr/>
          </a:p>
          <a:p>
            <a:pPr lvl="1">
              <a:buClr>
                <a:schemeClr val="dk1"/>
              </a:buClr>
              <a:buSzPts val="2400"/>
            </a:pPr>
            <a:r>
              <a:rPr lang="en-US"/>
              <a:t>No changes produced in bacterial composition</a:t>
            </a:r>
            <a:endParaRPr/>
          </a:p>
          <a:p>
            <a:pPr lvl="1">
              <a:buClr>
                <a:schemeClr val="dk1"/>
              </a:buClr>
              <a:buSzPts val="2400"/>
            </a:pPr>
            <a:r>
              <a:rPr lang="en-US"/>
              <a:t>No evidence of opportunistic oral pathogens</a:t>
            </a:r>
            <a:endParaRPr/>
          </a:p>
          <a:p>
            <a:pPr lvl="1">
              <a:buClr>
                <a:schemeClr val="dk1"/>
              </a:buClr>
              <a:buSzPts val="2400"/>
            </a:pPr>
            <a:r>
              <a:rPr lang="en-US"/>
              <a:t>No evidence of antimicrobial resistance</a:t>
            </a:r>
            <a:endParaRPr/>
          </a:p>
          <a:p>
            <a:pPr>
              <a:buClr>
                <a:schemeClr val="dk1"/>
              </a:buClr>
              <a:buSzPts val="2800"/>
            </a:pPr>
            <a:r>
              <a:rPr lang="en-US"/>
              <a:t>There are multiple formulas combining EO.</a:t>
            </a:r>
            <a:endParaRPr/>
          </a:p>
          <a:p>
            <a:pPr>
              <a:buClr>
                <a:schemeClr val="dk1"/>
              </a:buClr>
              <a:buSzPts val="2800"/>
            </a:pPr>
            <a:r>
              <a:rPr lang="en-US"/>
              <a:t>One of the most studied mouthwashes, with evidence of effectiveness. However, CHX remains as the first choice for gingivitis reduction.</a:t>
            </a:r>
            <a:endParaRPr/>
          </a:p>
        </p:txBody>
      </p:sp>
      <p:sp>
        <p:nvSpPr>
          <p:cNvPr id="439" name="Google Shape;439;p46"/>
          <p:cNvSpPr txBox="1">
            <a:spLocks noGrp="1"/>
          </p:cNvSpPr>
          <p:nvPr>
            <p:ph type="title"/>
          </p:nvPr>
        </p:nvSpPr>
        <p:spPr>
          <a:xfrm>
            <a:off x="582769"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Essential Oils (EO)</a:t>
            </a:r>
            <a:r>
              <a:rPr lang="en-US" sz="3600" dirty="0"/>
              <a:t>	</a:t>
            </a:r>
            <a:endParaRPr sz="3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6" name="Google Shape;446;p47"/>
          <p:cNvSpPr txBox="1">
            <a:spLocks noGrp="1"/>
          </p:cNvSpPr>
          <p:nvPr>
            <p:ph idx="1"/>
          </p:nvPr>
        </p:nvSpPr>
        <p:spPr>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a:t>Contains </a:t>
            </a:r>
            <a:endParaRPr/>
          </a:p>
          <a:p>
            <a:pPr lvl="1">
              <a:buClr>
                <a:schemeClr val="dk1"/>
              </a:buClr>
              <a:buSzPts val="2400"/>
            </a:pPr>
            <a:r>
              <a:rPr lang="en-US"/>
              <a:t>Quaternary ammonium chemical compounds (which have antimicrobial properties) </a:t>
            </a:r>
            <a:endParaRPr/>
          </a:p>
          <a:p>
            <a:pPr>
              <a:buClr>
                <a:schemeClr val="dk1"/>
              </a:buClr>
              <a:buSzPts val="2800"/>
            </a:pPr>
            <a:r>
              <a:rPr lang="en-US"/>
              <a:t>Destroy microorganisms by interacting with the bacterial cell membrane, increasing permeability and losing its contents.</a:t>
            </a:r>
            <a:endParaRPr/>
          </a:p>
          <a:p>
            <a:pPr>
              <a:buClr>
                <a:schemeClr val="dk1"/>
              </a:buClr>
              <a:buSzPts val="2800"/>
            </a:pPr>
            <a:r>
              <a:rPr lang="en-US"/>
              <a:t>Bactericidal to Gram-positive bacteria</a:t>
            </a:r>
            <a:endParaRPr/>
          </a:p>
          <a:p>
            <a:pPr>
              <a:buClr>
                <a:schemeClr val="dk1"/>
              </a:buClr>
              <a:buSzPts val="2800"/>
            </a:pPr>
            <a:r>
              <a:rPr lang="en-US"/>
              <a:t>Moderately bactericidal to Gram-negative bacteria</a:t>
            </a:r>
            <a:endParaRPr/>
          </a:p>
          <a:p>
            <a:pPr>
              <a:buClr>
                <a:schemeClr val="dk1"/>
              </a:buClr>
              <a:buSzPts val="2800"/>
            </a:pPr>
            <a:r>
              <a:rPr lang="en-US"/>
              <a:t>Low substantivity when compared to CHX</a:t>
            </a:r>
            <a:endParaRPr/>
          </a:p>
          <a:p>
            <a:pPr>
              <a:buClr>
                <a:schemeClr val="dk1"/>
              </a:buClr>
              <a:buSzPts val="2800"/>
            </a:pPr>
            <a:r>
              <a:rPr lang="en-US"/>
              <a:t>Reduction in plaque and gingivitis has not been shown in long-term clinical studies</a:t>
            </a:r>
            <a:endParaRPr/>
          </a:p>
        </p:txBody>
      </p:sp>
      <p:sp>
        <p:nvSpPr>
          <p:cNvPr id="445" name="Google Shape;445;p47"/>
          <p:cNvSpPr txBox="1">
            <a:spLocks noGrp="1"/>
          </p:cNvSpPr>
          <p:nvPr>
            <p:ph type="title"/>
          </p:nvPr>
        </p:nvSpPr>
        <p:spPr>
          <a:xfrm>
            <a:off x="637193"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err="1"/>
              <a:t>Cetylpyridinium</a:t>
            </a:r>
            <a:r>
              <a:rPr lang="en-US" b="1" dirty="0"/>
              <a:t> Chloride (CPC)</a:t>
            </a:r>
            <a:endParaRPr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2" name="Google Shape;452;p48"/>
          <p:cNvSpPr txBox="1">
            <a:spLocks noGrp="1"/>
          </p:cNvSpPr>
          <p:nvPr>
            <p:ph idx="1"/>
          </p:nvPr>
        </p:nvSpPr>
        <p:spPr>
          <a:xfrm>
            <a:off x="547259" y="1576567"/>
            <a:ext cx="7414004" cy="43513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Commercial rinses that have demonstrated benefit as an adjunct to mechanical plaque control for biofilm and gingivitis reduction:</a:t>
            </a:r>
            <a:endParaRPr dirty="0"/>
          </a:p>
          <a:p>
            <a:pPr lvl="1">
              <a:buClr>
                <a:schemeClr val="dk1"/>
              </a:buClr>
              <a:buSzPts val="2400"/>
            </a:pPr>
            <a:r>
              <a:rPr lang="en-US" dirty="0"/>
              <a:t>Crest Pro-Health Rinse 0.07%</a:t>
            </a:r>
            <a:endParaRPr dirty="0"/>
          </a:p>
          <a:p>
            <a:pPr lvl="1">
              <a:buClr>
                <a:schemeClr val="dk1"/>
              </a:buClr>
              <a:buSzPts val="2400"/>
            </a:pPr>
            <a:r>
              <a:rPr lang="en-US" dirty="0"/>
              <a:t>Colgate Total Rinse 0.075%</a:t>
            </a:r>
            <a:endParaRPr dirty="0"/>
          </a:p>
          <a:p>
            <a:pPr lvl="1">
              <a:buClr>
                <a:schemeClr val="dk1"/>
              </a:buClr>
              <a:buSzPts val="2400"/>
            </a:pPr>
            <a:r>
              <a:rPr lang="en-US" dirty="0"/>
              <a:t>Scope Rinse 0.07%</a:t>
            </a:r>
          </a:p>
          <a:p>
            <a:pPr lvl="1">
              <a:buClr>
                <a:schemeClr val="dk1"/>
              </a:buClr>
              <a:buSzPts val="2400"/>
            </a:pPr>
            <a:endParaRPr lang="en-US" dirty="0"/>
          </a:p>
          <a:p>
            <a:pPr>
              <a:spcBef>
                <a:spcPts val="0"/>
              </a:spcBef>
              <a:buClr>
                <a:schemeClr val="dk1"/>
              </a:buClr>
              <a:buSzPts val="2800"/>
            </a:pPr>
            <a:r>
              <a:rPr lang="en-US" dirty="0"/>
              <a:t>Side effects, warnings, other benefits:</a:t>
            </a:r>
          </a:p>
          <a:p>
            <a:pPr lvl="1">
              <a:buClr>
                <a:schemeClr val="dk1"/>
              </a:buClr>
              <a:buSzPts val="2400"/>
            </a:pPr>
            <a:r>
              <a:rPr lang="en-US" dirty="0"/>
              <a:t>Increased tooth staining</a:t>
            </a:r>
          </a:p>
          <a:p>
            <a:pPr lvl="1">
              <a:buClr>
                <a:schemeClr val="dk1"/>
              </a:buClr>
              <a:buSzPts val="2400"/>
            </a:pPr>
            <a:r>
              <a:rPr lang="en-US" dirty="0"/>
              <a:t>CPC, like CHX, can be inactivated by sodium lauryl sulfate from dentifrices</a:t>
            </a:r>
          </a:p>
          <a:p>
            <a:pPr lvl="1">
              <a:buClr>
                <a:schemeClr val="dk1"/>
              </a:buClr>
              <a:buSzPts val="2400"/>
            </a:pPr>
            <a:r>
              <a:rPr lang="en-US" dirty="0"/>
              <a:t>Breath-freshening qualities and reduction of halitosis </a:t>
            </a:r>
          </a:p>
          <a:p>
            <a:pPr marL="0" indent="0">
              <a:buClr>
                <a:schemeClr val="dk1"/>
              </a:buClr>
              <a:buSzPts val="2400"/>
              <a:buNone/>
            </a:pPr>
            <a:endParaRPr dirty="0"/>
          </a:p>
        </p:txBody>
      </p:sp>
      <p:sp>
        <p:nvSpPr>
          <p:cNvPr id="451" name="Google Shape;451;p48"/>
          <p:cNvSpPr txBox="1">
            <a:spLocks noGrp="1"/>
          </p:cNvSpPr>
          <p:nvPr>
            <p:ph type="title"/>
          </p:nvPr>
        </p:nvSpPr>
        <p:spPr>
          <a:xfrm>
            <a:off x="547258"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err="1"/>
              <a:t>Cetylpyridinium</a:t>
            </a:r>
            <a:r>
              <a:rPr lang="en-US" b="1" dirty="0"/>
              <a:t> Chloride (CPC)</a:t>
            </a:r>
            <a:endParaRPr b="1" dirty="0"/>
          </a:p>
        </p:txBody>
      </p:sp>
      <p:pic>
        <p:nvPicPr>
          <p:cNvPr id="454" name="Google Shape;454;p48"/>
          <p:cNvPicPr preferRelativeResize="0"/>
          <p:nvPr/>
        </p:nvPicPr>
        <p:blipFill rotWithShape="1">
          <a:blip r:embed="rId3">
            <a:alphaModFix/>
          </a:blip>
          <a:srcRect/>
          <a:stretch/>
        </p:blipFill>
        <p:spPr>
          <a:xfrm>
            <a:off x="7961263" y="1429299"/>
            <a:ext cx="945391" cy="2140487"/>
          </a:xfrm>
          <a:prstGeom prst="rect">
            <a:avLst/>
          </a:prstGeom>
          <a:noFill/>
          <a:ln>
            <a:noFill/>
          </a:ln>
        </p:spPr>
      </p:pic>
      <p:pic>
        <p:nvPicPr>
          <p:cNvPr id="455" name="Google Shape;455;p48"/>
          <p:cNvPicPr preferRelativeResize="0"/>
          <p:nvPr/>
        </p:nvPicPr>
        <p:blipFill rotWithShape="1">
          <a:blip r:embed="rId4">
            <a:alphaModFix/>
          </a:blip>
          <a:srcRect/>
          <a:stretch/>
        </p:blipFill>
        <p:spPr>
          <a:xfrm>
            <a:off x="7899955" y="3717054"/>
            <a:ext cx="1068005" cy="2155404"/>
          </a:xfrm>
          <a:prstGeom prst="rect">
            <a:avLst/>
          </a:prstGeom>
          <a:noFill/>
          <a:ln>
            <a:noFill/>
          </a:ln>
        </p:spPr>
      </p:pic>
      <p:sp>
        <p:nvSpPr>
          <p:cNvPr id="7" name="TextBox 6">
            <a:hlinkClick r:id="rId5" action="ppaction://hlinksldjump"/>
            <a:extLst>
              <a:ext uri="{FF2B5EF4-FFF2-40B4-BE49-F238E27FC236}">
                <a16:creationId xmlns:a16="http://schemas.microsoft.com/office/drawing/2014/main" id="{E840CF5C-1E3C-C29B-EAFA-EC80D9913203}"/>
              </a:ext>
            </a:extLst>
          </p:cNvPr>
          <p:cNvSpPr txBox="1"/>
          <p:nvPr/>
        </p:nvSpPr>
        <p:spPr>
          <a:xfrm>
            <a:off x="292964" y="5428842"/>
            <a:ext cx="1260628" cy="646331"/>
          </a:xfrm>
          <a:prstGeom prst="rect">
            <a:avLst/>
          </a:prstGeom>
          <a:noFill/>
          <a:ln w="28575">
            <a:solidFill>
              <a:srgbClr val="C00000"/>
            </a:solidFill>
          </a:ln>
        </p:spPr>
        <p:txBody>
          <a:bodyPr wrap="square" rtlCol="0">
            <a:spAutoFit/>
          </a:bodyPr>
          <a:lstStyle/>
          <a:p>
            <a:r>
              <a:rPr lang="en-US" sz="1200" b="1" u="sng" dirty="0">
                <a:solidFill>
                  <a:srgbClr val="C00000"/>
                </a:solidFill>
              </a:rPr>
              <a:t>Back to Mouthwashes Overview</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0"/>
          <p:cNvSpPr txBox="1">
            <a:spLocks noGrp="1"/>
          </p:cNvSpPr>
          <p:nvPr>
            <p:ph type="title"/>
          </p:nvPr>
        </p:nvSpPr>
        <p:spPr>
          <a:xfrm>
            <a:off x="626364" y="2678837"/>
            <a:ext cx="7891272" cy="1500326"/>
          </a:xfrm>
          <a:prstGeom prst="rect">
            <a:avLst/>
          </a:prstGeom>
          <a:noFill/>
          <a:ln>
            <a:noFill/>
          </a:ln>
        </p:spPr>
        <p:txBody>
          <a:bodyPr spcFirstLastPara="1" vert="horz" wrap="square" lIns="68569" tIns="34275" rIns="68569" bIns="34275" rtlCol="0" anchor="ctr" anchorCtr="0">
            <a:normAutofit/>
          </a:bodyPr>
          <a:lstStyle/>
          <a:p>
            <a:pPr algn="ctr"/>
            <a:r>
              <a:rPr lang="en-US" sz="5400" b="1" dirty="0"/>
              <a:t>Natural Products</a:t>
            </a:r>
            <a:endParaRPr sz="54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title"/>
          </p:nvPr>
        </p:nvSpPr>
        <p:spPr>
          <a:xfrm>
            <a:off x="718583"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Dentifrices Overview  </a:t>
            </a:r>
            <a:endParaRPr dirty="0"/>
          </a:p>
        </p:txBody>
      </p:sp>
      <p:graphicFrame>
        <p:nvGraphicFramePr>
          <p:cNvPr id="4" name="Diagram 3">
            <a:extLst>
              <a:ext uri="{FF2B5EF4-FFF2-40B4-BE49-F238E27FC236}">
                <a16:creationId xmlns:a16="http://schemas.microsoft.com/office/drawing/2014/main" id="{6326CA09-D7AF-392F-7B7F-D1A87A878FC6}"/>
              </a:ext>
            </a:extLst>
          </p:cNvPr>
          <p:cNvGraphicFramePr/>
          <p:nvPr>
            <p:extLst>
              <p:ext uri="{D42A27DB-BD31-4B8C-83A1-F6EECF244321}">
                <p14:modId xmlns:p14="http://schemas.microsoft.com/office/powerpoint/2010/main" val="1425014956"/>
              </p:ext>
            </p:extLst>
          </p:nvPr>
        </p:nvGraphicFramePr>
        <p:xfrm>
          <a:off x="965446" y="1655618"/>
          <a:ext cx="7213107" cy="3990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1F8A52D-5049-8610-8EA5-0F93F7AF256C}"/>
              </a:ext>
            </a:extLst>
          </p:cNvPr>
          <p:cNvSpPr txBox="1"/>
          <p:nvPr/>
        </p:nvSpPr>
        <p:spPr>
          <a:xfrm>
            <a:off x="209006" y="6417659"/>
            <a:ext cx="3962400" cy="276999"/>
          </a:xfrm>
          <a:prstGeom prst="rect">
            <a:avLst/>
          </a:prstGeom>
          <a:noFill/>
        </p:spPr>
        <p:txBody>
          <a:bodyPr wrap="square" rtlCol="0">
            <a:spAutoFit/>
          </a:bodyPr>
          <a:lstStyle/>
          <a:p>
            <a:r>
              <a:rPr lang="en-US" sz="1200" i="1" dirty="0"/>
              <a:t>Click the </a:t>
            </a:r>
            <a:r>
              <a:rPr lang="en-US" sz="1200" i="1" dirty="0">
                <a:solidFill>
                  <a:schemeClr val="accent1"/>
                </a:solidFill>
              </a:rPr>
              <a:t>links </a:t>
            </a:r>
            <a:r>
              <a:rPr lang="en-US" sz="1200" i="1" dirty="0"/>
              <a:t>to go to a topic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51"/>
          <p:cNvSpPr txBox="1">
            <a:spLocks noGrp="1"/>
          </p:cNvSpPr>
          <p:nvPr>
            <p:ph idx="1"/>
          </p:nvPr>
        </p:nvSpPr>
        <p:spPr>
          <a:xfrm>
            <a:off x="547259" y="1576567"/>
            <a:ext cx="7886700" cy="43513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ct val="100000"/>
            </a:pPr>
            <a:r>
              <a:rPr lang="en-US"/>
              <a:t>Healthcare providers are no longer the only source for oral health information due to internet and social media being readily available.</a:t>
            </a:r>
            <a:endParaRPr/>
          </a:p>
          <a:p>
            <a:pPr>
              <a:buClr>
                <a:schemeClr val="dk1"/>
              </a:buClr>
              <a:buSzPct val="100000"/>
            </a:pPr>
            <a:r>
              <a:rPr lang="en-US"/>
              <a:t>Many of these platforms promote lack of (1) alcohol, (2) artificial preservatives, (3) flavors and (4) colors.</a:t>
            </a:r>
            <a:endParaRPr/>
          </a:p>
          <a:p>
            <a:pPr>
              <a:buClr>
                <a:schemeClr val="dk1"/>
              </a:buClr>
              <a:buSzPct val="100000"/>
            </a:pPr>
            <a:r>
              <a:rPr lang="en-US"/>
              <a:t>US survey with 26,000 respondents: approximately 35% use herbal medicines.</a:t>
            </a:r>
            <a:endParaRPr/>
          </a:p>
          <a:p>
            <a:pPr>
              <a:buClr>
                <a:schemeClr val="dk1"/>
              </a:buClr>
              <a:buSzPct val="100000"/>
            </a:pPr>
            <a:r>
              <a:rPr lang="en-US"/>
              <a:t>Main reason to use herbal medicine: dissatisfaction with conventional medicine.</a:t>
            </a:r>
            <a:endParaRPr/>
          </a:p>
          <a:p>
            <a:pPr>
              <a:buClr>
                <a:schemeClr val="dk1"/>
              </a:buClr>
              <a:buSzPct val="100000"/>
            </a:pPr>
            <a:r>
              <a:rPr lang="en-US"/>
              <a:t>Herbal = plant-based</a:t>
            </a:r>
            <a:endParaRPr/>
          </a:p>
          <a:p>
            <a:pPr>
              <a:buClr>
                <a:schemeClr val="dk1"/>
              </a:buClr>
              <a:buSzPct val="100000"/>
            </a:pPr>
            <a:r>
              <a:rPr lang="en-US"/>
              <a:t>Most popular published trials for dentistry: mouthwashes and dentifrices.</a:t>
            </a:r>
            <a:endParaRPr/>
          </a:p>
        </p:txBody>
      </p:sp>
      <p:sp>
        <p:nvSpPr>
          <p:cNvPr id="472" name="Google Shape;472;p51"/>
          <p:cNvSpPr txBox="1">
            <a:spLocks noGrp="1"/>
          </p:cNvSpPr>
          <p:nvPr>
            <p:ph type="title"/>
          </p:nvPr>
        </p:nvSpPr>
        <p:spPr>
          <a:xfrm>
            <a:off x="718584"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Rationale </a:t>
            </a:r>
            <a:r>
              <a:rPr lang="en-US" sz="3600" dirty="0"/>
              <a:t>	</a:t>
            </a:r>
            <a:endParaRPr sz="36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2"/>
          <p:cNvSpPr txBox="1"/>
          <p:nvPr/>
        </p:nvSpPr>
        <p:spPr>
          <a:xfrm>
            <a:off x="2922398" y="6408321"/>
            <a:ext cx="3299202" cy="284663"/>
          </a:xfrm>
          <a:prstGeom prst="rect">
            <a:avLst/>
          </a:prstGeom>
          <a:noFill/>
          <a:ln w="9525" cap="flat" cmpd="sng">
            <a:noFill/>
            <a:prstDash val="solid"/>
            <a:round/>
            <a:headEnd type="none" w="sm" len="sm"/>
            <a:tailEnd type="none" w="sm" len="sm"/>
          </a:ln>
        </p:spPr>
        <p:txBody>
          <a:bodyPr spcFirstLastPara="1" wrap="square" lIns="68569" tIns="34275" rIns="68569" bIns="34275" anchor="t" anchorCtr="0">
            <a:spAutoFit/>
          </a:bodyPr>
          <a:lstStyle/>
          <a:p>
            <a:pPr algn="ctr"/>
            <a:r>
              <a:rPr lang="en-US" sz="1400" dirty="0">
                <a:latin typeface="+mj-lt"/>
                <a:ea typeface="Calibri"/>
                <a:cs typeface="Calibri"/>
                <a:sym typeface="Calibri"/>
              </a:rPr>
              <a:t>Source: </a:t>
            </a:r>
            <a:r>
              <a:rPr lang="en-US" sz="1400" dirty="0" err="1">
                <a:latin typeface="+mj-lt"/>
                <a:ea typeface="Calibri"/>
                <a:cs typeface="Calibri"/>
                <a:sym typeface="Calibri"/>
              </a:rPr>
              <a:t>Laleman</a:t>
            </a:r>
            <a:r>
              <a:rPr lang="en-US" sz="1400" dirty="0">
                <a:latin typeface="+mj-lt"/>
                <a:ea typeface="Calibri"/>
                <a:cs typeface="Calibri"/>
                <a:sym typeface="Calibri"/>
              </a:rPr>
              <a:t> and </a:t>
            </a:r>
            <a:r>
              <a:rPr lang="en-US" sz="1400" dirty="0" err="1">
                <a:latin typeface="+mj-lt"/>
                <a:ea typeface="Calibri"/>
                <a:cs typeface="Calibri"/>
                <a:sym typeface="Calibri"/>
              </a:rPr>
              <a:t>Teughels</a:t>
            </a:r>
            <a:r>
              <a:rPr lang="en-US" sz="1400" dirty="0">
                <a:latin typeface="+mj-lt"/>
                <a:ea typeface="Calibri"/>
                <a:cs typeface="Calibri"/>
                <a:sym typeface="Calibri"/>
              </a:rPr>
              <a:t>, 2020</a:t>
            </a:r>
            <a:endParaRPr sz="1400" dirty="0">
              <a:latin typeface="+mj-lt"/>
            </a:endParaRPr>
          </a:p>
        </p:txBody>
      </p:sp>
      <p:grpSp>
        <p:nvGrpSpPr>
          <p:cNvPr id="2" name="Group 1">
            <a:extLst>
              <a:ext uri="{FF2B5EF4-FFF2-40B4-BE49-F238E27FC236}">
                <a16:creationId xmlns:a16="http://schemas.microsoft.com/office/drawing/2014/main" id="{BCFA48D8-28C3-A8A8-CA42-FA4FF2CBC3F9}"/>
              </a:ext>
            </a:extLst>
          </p:cNvPr>
          <p:cNvGrpSpPr/>
          <p:nvPr/>
        </p:nvGrpSpPr>
        <p:grpSpPr>
          <a:xfrm>
            <a:off x="333583" y="66177"/>
            <a:ext cx="8476833" cy="5944005"/>
            <a:chOff x="27974" y="862304"/>
            <a:chExt cx="6662059" cy="5133398"/>
          </a:xfrm>
        </p:grpSpPr>
        <p:pic>
          <p:nvPicPr>
            <p:cNvPr id="479" name="Google Shape;479;p52"/>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a:stretch/>
          </p:blipFill>
          <p:spPr>
            <a:xfrm>
              <a:off x="27974" y="862304"/>
              <a:ext cx="6662059" cy="5133398"/>
            </a:xfrm>
            <a:prstGeom prst="rect">
              <a:avLst/>
            </a:prstGeom>
            <a:solidFill>
              <a:schemeClr val="lt1"/>
            </a:solidFill>
            <a:ln w="12700" cap="flat" cmpd="sng">
              <a:solidFill>
                <a:schemeClr val="accent2"/>
              </a:solidFill>
              <a:prstDash val="solid"/>
              <a:miter lim="800000"/>
              <a:headEnd type="none" w="sm" len="sm"/>
              <a:tailEnd type="none" w="sm" len="sm"/>
            </a:ln>
          </p:spPr>
        </p:pic>
        <p:sp>
          <p:nvSpPr>
            <p:cNvPr id="480" name="Google Shape;480;p52"/>
            <p:cNvSpPr/>
            <p:nvPr/>
          </p:nvSpPr>
          <p:spPr>
            <a:xfrm>
              <a:off x="1933964" y="862304"/>
              <a:ext cx="1086525" cy="5133375"/>
            </a:xfrm>
            <a:prstGeom prst="rect">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accent1"/>
                </a:solidFill>
                <a:latin typeface="Calibri"/>
                <a:ea typeface="Calibri"/>
                <a:cs typeface="Calibri"/>
                <a:sym typeface="Calibri"/>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6" name="Google Shape;486;p53"/>
          <p:cNvSpPr txBox="1">
            <a:spLocks noGrp="1"/>
          </p:cNvSpPr>
          <p:nvPr>
            <p:ph idx="1"/>
          </p:nvPr>
        </p:nvSpPr>
        <p:spPr>
          <a:prstGeom prst="rect">
            <a:avLst/>
          </a:prstGeom>
          <a:noFill/>
          <a:ln>
            <a:noFill/>
          </a:ln>
        </p:spPr>
        <p:txBody>
          <a:bodyPr spcFirstLastPara="1" vert="horz" wrap="square" lIns="68569" tIns="34275" rIns="68569" bIns="34275" rtlCol="0" anchor="t" anchorCtr="0">
            <a:normAutofit/>
          </a:bodyPr>
          <a:lstStyle/>
          <a:p>
            <a:pPr marL="171450">
              <a:spcBef>
                <a:spcPts val="0"/>
              </a:spcBef>
              <a:buSzPts val="2800"/>
              <a:buChar char="•"/>
            </a:pPr>
            <a:r>
              <a:rPr lang="en-US" dirty="0"/>
              <a:t>Chitosan</a:t>
            </a:r>
            <a:endParaRPr dirty="0"/>
          </a:p>
          <a:p>
            <a:pPr marL="171450">
              <a:buSzPts val="2800"/>
              <a:buChar char="•"/>
            </a:pPr>
            <a:r>
              <a:rPr lang="en-US" dirty="0"/>
              <a:t>Teas</a:t>
            </a:r>
            <a:endParaRPr dirty="0"/>
          </a:p>
          <a:p>
            <a:pPr marL="171450">
              <a:buSzPts val="2800"/>
              <a:buChar char="•"/>
            </a:pPr>
            <a:r>
              <a:rPr lang="en-US" dirty="0" err="1"/>
              <a:t>Salvadora</a:t>
            </a:r>
            <a:r>
              <a:rPr lang="en-US" dirty="0"/>
              <a:t> persica</a:t>
            </a:r>
            <a:endParaRPr dirty="0"/>
          </a:p>
          <a:p>
            <a:pPr marL="171450">
              <a:buSzPts val="2800"/>
              <a:buChar char="•"/>
            </a:pPr>
            <a:r>
              <a:rPr lang="en-US" dirty="0"/>
              <a:t>Taurolidine</a:t>
            </a:r>
            <a:endParaRPr dirty="0"/>
          </a:p>
          <a:p>
            <a:pPr marL="171450">
              <a:buSzPts val="2800"/>
              <a:buChar char="•"/>
            </a:pPr>
            <a:r>
              <a:rPr lang="en-US" dirty="0"/>
              <a:t>Pomegranate</a:t>
            </a:r>
            <a:endParaRPr dirty="0"/>
          </a:p>
          <a:p>
            <a:pPr marL="171450">
              <a:buSzPts val="2800"/>
              <a:buChar char="•"/>
            </a:pPr>
            <a:r>
              <a:rPr lang="en-US" dirty="0"/>
              <a:t>Edible oils</a:t>
            </a:r>
            <a:endParaRPr dirty="0"/>
          </a:p>
          <a:p>
            <a:pPr marL="171450">
              <a:buSzPts val="2800"/>
              <a:buChar char="•"/>
            </a:pPr>
            <a:r>
              <a:rPr lang="en-US" dirty="0"/>
              <a:t>Aloe vera</a:t>
            </a:r>
            <a:endParaRPr dirty="0"/>
          </a:p>
          <a:p>
            <a:pPr marL="171450">
              <a:buSzPts val="2800"/>
              <a:buChar char="•"/>
            </a:pPr>
            <a:r>
              <a:rPr lang="en-US" dirty="0"/>
              <a:t>Propolis</a:t>
            </a:r>
            <a:endParaRPr dirty="0"/>
          </a:p>
          <a:p>
            <a:pPr marL="0" indent="0">
              <a:buSzPts val="2800"/>
            </a:pPr>
            <a:endParaRPr dirty="0"/>
          </a:p>
        </p:txBody>
      </p:sp>
      <p:sp>
        <p:nvSpPr>
          <p:cNvPr id="485" name="Google Shape;485;p53"/>
          <p:cNvSpPr txBox="1">
            <a:spLocks noGrp="1"/>
          </p:cNvSpPr>
          <p:nvPr>
            <p:ph type="title"/>
          </p:nvPr>
        </p:nvSpPr>
        <p:spPr>
          <a:prstGeom prst="rect">
            <a:avLst/>
          </a:prstGeom>
          <a:noFill/>
          <a:ln>
            <a:noFill/>
          </a:ln>
        </p:spPr>
        <p:txBody>
          <a:bodyPr spcFirstLastPara="1" vert="horz" wrap="square" lIns="68569" tIns="34275" rIns="68569" bIns="34275" rtlCol="0" anchor="ctr" anchorCtr="0">
            <a:normAutofit/>
          </a:bodyPr>
          <a:lstStyle/>
          <a:p>
            <a:pPr>
              <a:buSzPts val="4400"/>
            </a:pPr>
            <a:r>
              <a:rPr lang="en-US" b="1" dirty="0"/>
              <a:t>Mouthwash Ingredients Undergoing Study</a:t>
            </a:r>
            <a:endParaRPr b="1" dirty="0"/>
          </a:p>
        </p:txBody>
      </p:sp>
      <p:sp>
        <p:nvSpPr>
          <p:cNvPr id="487" name="Google Shape;487;p53"/>
          <p:cNvSpPr txBox="1">
            <a:spLocks noGrp="1"/>
          </p:cNvSpPr>
          <p:nvPr>
            <p:ph type="body" sz="quarter" idx="4294967295"/>
          </p:nvPr>
        </p:nvSpPr>
        <p:spPr>
          <a:xfrm>
            <a:off x="4279669" y="1681070"/>
            <a:ext cx="3887787" cy="3279775"/>
          </a:xfrm>
          <a:prstGeom prst="rect">
            <a:avLst/>
          </a:prstGeom>
          <a:noFill/>
          <a:ln>
            <a:noFill/>
          </a:ln>
        </p:spPr>
        <p:txBody>
          <a:bodyPr spcFirstLastPara="1" vert="horz" wrap="square" lIns="68569" tIns="34275" rIns="68569" bIns="34275" rtlCol="0" anchor="t" anchorCtr="0">
            <a:normAutofit/>
          </a:bodyPr>
          <a:lstStyle/>
          <a:p>
            <a:pPr marL="342900" indent="-342900">
              <a:spcBef>
                <a:spcPts val="0"/>
              </a:spcBef>
              <a:buSzPts val="2800"/>
              <a:buFont typeface="Arial" panose="020B0604020202020204" pitchFamily="34" charset="0"/>
              <a:buChar char="•"/>
            </a:pPr>
            <a:r>
              <a:rPr lang="en-US" dirty="0"/>
              <a:t>Sodium hypochlorite (bleach)</a:t>
            </a:r>
            <a:endParaRPr dirty="0"/>
          </a:p>
          <a:p>
            <a:pPr marL="342900" indent="-342900">
              <a:buSzPts val="2800"/>
              <a:buFont typeface="Arial" panose="020B0604020202020204" pitchFamily="34" charset="0"/>
              <a:buChar char="•"/>
            </a:pPr>
            <a:r>
              <a:rPr lang="en-US" dirty="0"/>
              <a:t>Turmeric</a:t>
            </a:r>
            <a:endParaRPr dirty="0"/>
          </a:p>
          <a:p>
            <a:pPr marL="342900" indent="-342900">
              <a:buSzPts val="2800"/>
              <a:buFont typeface="Arial" panose="020B0604020202020204" pitchFamily="34" charset="0"/>
              <a:buChar char="•"/>
            </a:pPr>
            <a:r>
              <a:rPr lang="en-US" dirty="0"/>
              <a:t>Neem tree products</a:t>
            </a:r>
            <a:endParaRPr dirty="0"/>
          </a:p>
          <a:p>
            <a:pPr marL="342900" indent="-342900">
              <a:buSzPts val="2800"/>
              <a:buFont typeface="Arial" panose="020B0604020202020204" pitchFamily="34" charset="0"/>
              <a:buChar char="•"/>
            </a:pPr>
            <a:r>
              <a:rPr lang="en-US" dirty="0"/>
              <a:t>Cinnamon</a:t>
            </a:r>
            <a:endParaRPr dirty="0"/>
          </a:p>
          <a:p>
            <a:pPr marL="342900" indent="-342900">
              <a:buSzPts val="2800"/>
              <a:buFont typeface="Arial" panose="020B0604020202020204" pitchFamily="34" charset="0"/>
              <a:buChar char="•"/>
            </a:pPr>
            <a:r>
              <a:rPr lang="en-US" dirty="0"/>
              <a:t>Algae</a:t>
            </a:r>
            <a:endParaRPr dirty="0"/>
          </a:p>
          <a:p>
            <a:pPr marL="342900" indent="-342900">
              <a:buSzPts val="2800"/>
              <a:buFont typeface="Arial" panose="020B0604020202020204" pitchFamily="34" charset="0"/>
              <a:buChar char="•"/>
            </a:pPr>
            <a:r>
              <a:rPr lang="en-US" dirty="0"/>
              <a:t>Witch hazel</a:t>
            </a:r>
            <a:endParaRPr dirty="0"/>
          </a:p>
          <a:p>
            <a:pPr marL="342900" indent="-342900">
              <a:buSzPts val="2800"/>
              <a:buFont typeface="Arial" panose="020B0604020202020204" pitchFamily="34" charset="0"/>
              <a:buChar char="•"/>
            </a:pPr>
            <a:r>
              <a:rPr lang="en-US" dirty="0" err="1"/>
              <a:t>Polyherbals</a:t>
            </a:r>
            <a:r>
              <a:rPr lang="en-US" dirty="0"/>
              <a:t> </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3" name="Google Shape;493;p54"/>
          <p:cNvSpPr txBox="1">
            <a:spLocks noGrp="1"/>
          </p:cNvSpPr>
          <p:nvPr>
            <p:ph idx="1"/>
          </p:nvPr>
        </p:nvSpPr>
        <p:spPr>
          <a:xfrm>
            <a:off x="628649" y="1487790"/>
            <a:ext cx="7886700" cy="43513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Many studies suggest positive effects on biofilm control and reduction of gingival inflammation.</a:t>
            </a:r>
            <a:endParaRPr dirty="0"/>
          </a:p>
          <a:p>
            <a:pPr>
              <a:buClr>
                <a:schemeClr val="dk1"/>
              </a:buClr>
              <a:buSzPts val="2800"/>
            </a:pPr>
            <a:r>
              <a:rPr lang="en-US" dirty="0"/>
              <a:t>Most studies don’t have adequate design (e.g., lack of proper control). </a:t>
            </a:r>
            <a:endParaRPr dirty="0"/>
          </a:p>
          <a:p>
            <a:pPr>
              <a:buClr>
                <a:schemeClr val="dk1"/>
              </a:buClr>
              <a:buSzPts val="2800"/>
            </a:pPr>
            <a:r>
              <a:rPr lang="en-US" dirty="0"/>
              <a:t>Duration of studies should be ideally 6 months or longer.</a:t>
            </a:r>
            <a:endParaRPr dirty="0"/>
          </a:p>
          <a:p>
            <a:pPr>
              <a:buClr>
                <a:schemeClr val="dk1"/>
              </a:buClr>
              <a:buSzPts val="2800"/>
            </a:pPr>
            <a:r>
              <a:rPr lang="en-US" dirty="0"/>
              <a:t>Adverse effects of these natural products need to be examined and reported in detail in the literature.</a:t>
            </a:r>
            <a:endParaRPr dirty="0"/>
          </a:p>
          <a:p>
            <a:pPr>
              <a:buClr>
                <a:schemeClr val="dk1"/>
              </a:buClr>
              <a:buSzPts val="2800"/>
            </a:pPr>
            <a:r>
              <a:rPr lang="en-US" dirty="0"/>
              <a:t>Difficult to draw firm conclusions from current studies.</a:t>
            </a:r>
            <a:endParaRPr dirty="0"/>
          </a:p>
          <a:p>
            <a:pPr>
              <a:buClr>
                <a:schemeClr val="dk1"/>
              </a:buClr>
              <a:buSzPts val="2800"/>
            </a:pPr>
            <a:r>
              <a:rPr lang="en-US" dirty="0"/>
              <a:t>Early evidence is encouraging but there is NOT enough evidence to shift from products approved by regulatory dental bodies. </a:t>
            </a:r>
            <a:endParaRPr dirty="0"/>
          </a:p>
        </p:txBody>
      </p:sp>
      <p:sp>
        <p:nvSpPr>
          <p:cNvPr id="492" name="Google Shape;492;p54"/>
          <p:cNvSpPr txBox="1">
            <a:spLocks noGrp="1"/>
          </p:cNvSpPr>
          <p:nvPr>
            <p:ph type="title"/>
          </p:nvPr>
        </p:nvSpPr>
        <p:spPr>
          <a:xfrm>
            <a:off x="718584"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Natural Products</a:t>
            </a:r>
            <a:endParaRPr b="1" dirty="0"/>
          </a:p>
        </p:txBody>
      </p:sp>
      <p:sp>
        <p:nvSpPr>
          <p:cNvPr id="494" name="Google Shape;494;p54"/>
          <p:cNvSpPr txBox="1"/>
          <p:nvPr/>
        </p:nvSpPr>
        <p:spPr>
          <a:xfrm>
            <a:off x="2732633" y="6444304"/>
            <a:ext cx="3678731" cy="284663"/>
          </a:xfrm>
          <a:prstGeom prst="rect">
            <a:avLst/>
          </a:prstGeom>
          <a:noFill/>
          <a:ln w="9525" cap="flat" cmpd="sng">
            <a:noFill/>
            <a:prstDash val="solid"/>
            <a:round/>
            <a:headEnd type="none" w="sm" len="sm"/>
            <a:tailEnd type="none" w="sm" len="sm"/>
          </a:ln>
        </p:spPr>
        <p:txBody>
          <a:bodyPr spcFirstLastPara="1" wrap="square" lIns="68569" tIns="34275" rIns="68569" bIns="34275" anchor="t" anchorCtr="0">
            <a:spAutoFit/>
          </a:bodyPr>
          <a:lstStyle/>
          <a:p>
            <a:pPr algn="ctr"/>
            <a:r>
              <a:rPr lang="en-US" sz="1400" dirty="0">
                <a:solidFill>
                  <a:schemeClr val="dk1"/>
                </a:solidFill>
                <a:latin typeface="+mj-lt"/>
                <a:ea typeface="Calibri"/>
                <a:cs typeface="Calibri"/>
                <a:sym typeface="Calibri"/>
              </a:rPr>
              <a:t>Source: </a:t>
            </a:r>
            <a:r>
              <a:rPr lang="en-US" sz="1400" dirty="0" err="1">
                <a:solidFill>
                  <a:schemeClr val="dk1"/>
                </a:solidFill>
                <a:latin typeface="+mj-lt"/>
                <a:ea typeface="Calibri"/>
                <a:cs typeface="Calibri"/>
                <a:sym typeface="Calibri"/>
              </a:rPr>
              <a:t>Laleman</a:t>
            </a:r>
            <a:r>
              <a:rPr lang="en-US" sz="1400" dirty="0">
                <a:solidFill>
                  <a:schemeClr val="dk1"/>
                </a:solidFill>
                <a:latin typeface="+mj-lt"/>
                <a:ea typeface="Calibri"/>
                <a:cs typeface="Calibri"/>
                <a:sym typeface="Calibri"/>
              </a:rPr>
              <a:t> and </a:t>
            </a:r>
            <a:r>
              <a:rPr lang="en-US" sz="1400" dirty="0" err="1">
                <a:solidFill>
                  <a:schemeClr val="dk1"/>
                </a:solidFill>
                <a:latin typeface="+mj-lt"/>
                <a:ea typeface="Calibri"/>
                <a:cs typeface="Calibri"/>
                <a:sym typeface="Calibri"/>
              </a:rPr>
              <a:t>Teughels</a:t>
            </a:r>
            <a:r>
              <a:rPr lang="en-US" sz="1400" dirty="0">
                <a:solidFill>
                  <a:schemeClr val="dk1"/>
                </a:solidFill>
                <a:latin typeface="+mj-lt"/>
                <a:ea typeface="Calibri"/>
                <a:cs typeface="Calibri"/>
                <a:sym typeface="Calibri"/>
              </a:rPr>
              <a:t>, 2020</a:t>
            </a:r>
            <a:endParaRPr sz="1400" dirty="0">
              <a:latin typeface="+mj-lt"/>
            </a:endParaRPr>
          </a:p>
        </p:txBody>
      </p:sp>
      <p:sp>
        <p:nvSpPr>
          <p:cNvPr id="5" name="TextBox 4">
            <a:hlinkClick r:id="rId3" action="ppaction://hlinksldjump"/>
            <a:extLst>
              <a:ext uri="{FF2B5EF4-FFF2-40B4-BE49-F238E27FC236}">
                <a16:creationId xmlns:a16="http://schemas.microsoft.com/office/drawing/2014/main" id="{38CAB3A5-D35B-287C-C46D-F1F0FED1FC5A}"/>
              </a:ext>
            </a:extLst>
          </p:cNvPr>
          <p:cNvSpPr txBox="1"/>
          <p:nvPr/>
        </p:nvSpPr>
        <p:spPr>
          <a:xfrm>
            <a:off x="7439488" y="5260167"/>
            <a:ext cx="1260628" cy="646331"/>
          </a:xfrm>
          <a:prstGeom prst="rect">
            <a:avLst/>
          </a:prstGeom>
          <a:noFill/>
          <a:ln w="28575">
            <a:solidFill>
              <a:srgbClr val="C00000"/>
            </a:solidFill>
          </a:ln>
        </p:spPr>
        <p:txBody>
          <a:bodyPr wrap="square" rtlCol="0">
            <a:spAutoFit/>
          </a:bodyPr>
          <a:lstStyle/>
          <a:p>
            <a:r>
              <a:rPr lang="en-US" sz="1200" b="1" u="sng" dirty="0">
                <a:solidFill>
                  <a:srgbClr val="C00000"/>
                </a:solidFill>
              </a:rPr>
              <a:t>Back to Mouthwashes Overview</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5"/>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pPr algn="ctr"/>
            <a:r>
              <a:rPr lang="en-US" sz="5400" b="1" dirty="0"/>
              <a:t>Miscellaneous Products   </a:t>
            </a:r>
            <a:endParaRPr sz="5400"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56"/>
          <p:cNvSpPr txBox="1">
            <a:spLocks noGrp="1"/>
          </p:cNvSpPr>
          <p:nvPr>
            <p:ph idx="1"/>
          </p:nvPr>
        </p:nvSpPr>
        <p:spPr>
          <a:xfrm>
            <a:off x="468852" y="1367672"/>
            <a:ext cx="4520399" cy="4571487"/>
          </a:xfrm>
          <a:prstGeom prst="rect">
            <a:avLst/>
          </a:prstGeom>
          <a:noFill/>
          <a:ln>
            <a:noFill/>
          </a:ln>
        </p:spPr>
        <p:txBody>
          <a:bodyPr spcFirstLastPara="1" vert="horz" wrap="square" lIns="68569" tIns="34275" rIns="68569" bIns="34275" rtlCol="0" anchor="t" anchorCtr="0">
            <a:normAutofit lnSpcReduction="10000"/>
          </a:bodyPr>
          <a:lstStyle/>
          <a:p>
            <a:pPr>
              <a:spcBef>
                <a:spcPts val="0"/>
              </a:spcBef>
              <a:buClr>
                <a:schemeClr val="dk1"/>
              </a:buClr>
              <a:buSzPts val="2800"/>
            </a:pPr>
            <a:r>
              <a:rPr lang="en-US" dirty="0"/>
              <a:t>Contraindications </a:t>
            </a:r>
            <a:endParaRPr dirty="0"/>
          </a:p>
          <a:p>
            <a:pPr lvl="1">
              <a:buClr>
                <a:schemeClr val="dk1"/>
              </a:buClr>
              <a:buSzPts val="2400"/>
            </a:pPr>
            <a:r>
              <a:rPr lang="en-US" dirty="0"/>
              <a:t>Recovering alcoholics</a:t>
            </a:r>
            <a:endParaRPr dirty="0"/>
          </a:p>
          <a:p>
            <a:pPr lvl="1">
              <a:buClr>
                <a:schemeClr val="dk1"/>
              </a:buClr>
              <a:buSzPts val="2400"/>
            </a:pPr>
            <a:r>
              <a:rPr lang="en-US" dirty="0"/>
              <a:t>Individuals who are not able to expectorate</a:t>
            </a:r>
            <a:endParaRPr dirty="0"/>
          </a:p>
          <a:p>
            <a:pPr lvl="1">
              <a:buClr>
                <a:schemeClr val="dk1"/>
              </a:buClr>
              <a:buSzPts val="2400"/>
            </a:pPr>
            <a:r>
              <a:rPr lang="en-US" dirty="0"/>
              <a:t>Patients being treated with head and neck radiation, with oral mucositis</a:t>
            </a:r>
            <a:endParaRPr dirty="0"/>
          </a:p>
          <a:p>
            <a:pPr>
              <a:buClr>
                <a:schemeClr val="dk1"/>
              </a:buClr>
              <a:buSzPts val="2800"/>
            </a:pPr>
            <a:r>
              <a:rPr lang="en-US" dirty="0"/>
              <a:t>Additional issues:</a:t>
            </a:r>
            <a:endParaRPr dirty="0"/>
          </a:p>
          <a:p>
            <a:pPr lvl="1">
              <a:buClr>
                <a:schemeClr val="dk1"/>
              </a:buClr>
              <a:buSzPts val="2400"/>
            </a:pPr>
            <a:r>
              <a:rPr lang="en-US" dirty="0"/>
              <a:t>Individuals with sodium-restricted diets should be aware that some brands of mouthwashes may be significant sources of sodium.</a:t>
            </a:r>
            <a:endParaRPr dirty="0"/>
          </a:p>
          <a:p>
            <a:pPr lvl="1">
              <a:buClr>
                <a:schemeClr val="dk1"/>
              </a:buClr>
              <a:buSzPts val="2400"/>
            </a:pPr>
            <a:r>
              <a:rPr lang="en-US" dirty="0"/>
              <a:t>Sodium lauryl sulfate (SLS) can cause sloughing of the mucosa</a:t>
            </a:r>
            <a:endParaRPr dirty="0"/>
          </a:p>
        </p:txBody>
      </p:sp>
      <p:sp>
        <p:nvSpPr>
          <p:cNvPr id="505" name="Google Shape;505;p56"/>
          <p:cNvSpPr txBox="1">
            <a:spLocks noGrp="1"/>
          </p:cNvSpPr>
          <p:nvPr>
            <p:ph type="title"/>
          </p:nvPr>
        </p:nvSpPr>
        <p:spPr>
          <a:xfrm>
            <a:off x="628650" y="110132"/>
            <a:ext cx="7886700"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Alcohol Containing Mouthwashes</a:t>
            </a:r>
            <a:endParaRPr dirty="0"/>
          </a:p>
        </p:txBody>
      </p:sp>
      <p:pic>
        <p:nvPicPr>
          <p:cNvPr id="507" name="Google Shape;507;p56" descr="Image result for photos oral mucosa sloughing"/>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20000"/>
                    </a14:imgEffect>
                  </a14:imgLayer>
                </a14:imgProps>
              </a:ext>
            </a:extLst>
          </a:blip>
          <a:srcRect/>
          <a:stretch/>
        </p:blipFill>
        <p:spPr>
          <a:xfrm>
            <a:off x="5220070" y="2545350"/>
            <a:ext cx="3597127" cy="2216132"/>
          </a:xfrm>
          <a:prstGeom prst="rect">
            <a:avLst/>
          </a:prstGeom>
          <a:noFill/>
          <a:ln>
            <a:noFill/>
          </a:ln>
        </p:spPr>
      </p:pic>
      <p:sp>
        <p:nvSpPr>
          <p:cNvPr id="508" name="Google Shape;508;p56"/>
          <p:cNvSpPr txBox="1"/>
          <p:nvPr/>
        </p:nvSpPr>
        <p:spPr>
          <a:xfrm>
            <a:off x="2932394" y="6357893"/>
            <a:ext cx="3279212" cy="500107"/>
          </a:xfrm>
          <a:prstGeom prst="rect">
            <a:avLst/>
          </a:prstGeom>
          <a:noFill/>
          <a:ln>
            <a:noFill/>
          </a:ln>
        </p:spPr>
        <p:txBody>
          <a:bodyPr spcFirstLastPara="1" wrap="square" lIns="68569" tIns="34275" rIns="68569" bIns="34275" anchor="t" anchorCtr="0">
            <a:spAutoFit/>
          </a:bodyPr>
          <a:lstStyle/>
          <a:p>
            <a:pPr algn="ctr"/>
            <a:r>
              <a:rPr lang="en-US" sz="1400" dirty="0">
                <a:solidFill>
                  <a:schemeClr val="dk1"/>
                </a:solidFill>
                <a:latin typeface="+mj-lt"/>
                <a:ea typeface="Calibri"/>
                <a:cs typeface="Calibri"/>
                <a:sym typeface="Calibri"/>
              </a:rPr>
              <a:t>Case documentation by Dr. Moretti </a:t>
            </a:r>
          </a:p>
          <a:p>
            <a:pPr algn="ctr"/>
            <a:r>
              <a:rPr lang="en-US" sz="1400" dirty="0">
                <a:solidFill>
                  <a:schemeClr val="dk1"/>
                </a:solidFill>
                <a:latin typeface="+mj-lt"/>
                <a:ea typeface="Calibri"/>
                <a:cs typeface="Calibri"/>
                <a:sym typeface="Calibri"/>
              </a:rPr>
              <a:t>University of North Carolina</a:t>
            </a:r>
            <a:endParaRPr sz="1400" dirty="0">
              <a:latin typeface="+mj-l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4" name="Google Shape;514;p57"/>
          <p:cNvSpPr txBox="1">
            <a:spLocks noGrp="1"/>
          </p:cNvSpPr>
          <p:nvPr>
            <p:ph idx="1"/>
          </p:nvPr>
        </p:nvSpPr>
        <p:spPr>
          <a:xfrm>
            <a:off x="718585" y="1576567"/>
            <a:ext cx="7886700" cy="43513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Use restricted or banned in most countries, including the USA</a:t>
            </a:r>
            <a:endParaRPr dirty="0"/>
          </a:p>
          <a:p>
            <a:pPr>
              <a:buClr>
                <a:schemeClr val="dk1"/>
              </a:buClr>
              <a:buSzPts val="2800"/>
            </a:pPr>
            <a:r>
              <a:rPr lang="en-US" dirty="0"/>
              <a:t>Broad-spectrum antibacterial agent</a:t>
            </a:r>
            <a:endParaRPr dirty="0"/>
          </a:p>
          <a:p>
            <a:pPr>
              <a:buClr>
                <a:schemeClr val="dk1"/>
              </a:buClr>
              <a:buSzPts val="2800"/>
            </a:pPr>
            <a:r>
              <a:rPr lang="en-US" dirty="0"/>
              <a:t>In the US, manufacturers failed to provide the FDA conclusive proof regarding hormonal effects and antibiotic resistance</a:t>
            </a:r>
            <a:endParaRPr dirty="0"/>
          </a:p>
          <a:p>
            <a:pPr>
              <a:buClr>
                <a:schemeClr val="dk1"/>
              </a:buClr>
              <a:buSzPts val="2800"/>
            </a:pPr>
            <a:r>
              <a:rPr lang="en-US" dirty="0"/>
              <a:t>Unclear evidence of being hazardous to humans</a:t>
            </a:r>
            <a:endParaRPr dirty="0"/>
          </a:p>
          <a:p>
            <a:pPr>
              <a:buClr>
                <a:schemeClr val="dk1"/>
              </a:buClr>
              <a:buSzPts val="2800"/>
            </a:pPr>
            <a:r>
              <a:rPr lang="en-US" dirty="0"/>
              <a:t>Resistance and cross-resistance rates in community setting are low</a:t>
            </a:r>
            <a:endParaRPr dirty="0"/>
          </a:p>
          <a:p>
            <a:pPr>
              <a:buClr>
                <a:schemeClr val="dk1"/>
              </a:buClr>
              <a:buSzPts val="2800"/>
            </a:pPr>
            <a:r>
              <a:rPr lang="en-US" dirty="0"/>
              <a:t>Low environmental burden (0.03%)</a:t>
            </a:r>
            <a:endParaRPr dirty="0"/>
          </a:p>
        </p:txBody>
      </p:sp>
      <p:sp>
        <p:nvSpPr>
          <p:cNvPr id="513" name="Google Shape;513;p57"/>
          <p:cNvSpPr txBox="1">
            <a:spLocks noGrp="1"/>
          </p:cNvSpPr>
          <p:nvPr>
            <p:ph type="title"/>
          </p:nvPr>
        </p:nvSpPr>
        <p:spPr>
          <a:xfrm>
            <a:off x="718584"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Triclosan</a:t>
            </a:r>
            <a:r>
              <a:rPr lang="en-US" dirty="0"/>
              <a:t> </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20" name="Google Shape;520;p58"/>
          <p:cNvSpPr txBox="1">
            <a:spLocks noGrp="1"/>
          </p:cNvSpPr>
          <p:nvPr>
            <p:ph idx="1"/>
          </p:nvPr>
        </p:nvSpPr>
        <p:spPr>
          <a:xfrm>
            <a:off x="653790" y="2588231"/>
            <a:ext cx="3394270" cy="16815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sz="2000" dirty="0"/>
              <a:t>Powerful oxidizing agent.</a:t>
            </a:r>
            <a:endParaRPr sz="2000" dirty="0"/>
          </a:p>
          <a:p>
            <a:pPr>
              <a:buClr>
                <a:schemeClr val="dk1"/>
              </a:buClr>
              <a:buSzPts val="2800"/>
            </a:pPr>
            <a:r>
              <a:rPr lang="en-US" sz="2000" dirty="0"/>
              <a:t>Popular as an oral malodor agent more so than anti-plaque or anti-gingivitis. </a:t>
            </a:r>
            <a:endParaRPr sz="2000" dirty="0"/>
          </a:p>
        </p:txBody>
      </p:sp>
      <p:sp>
        <p:nvSpPr>
          <p:cNvPr id="519" name="Google Shape;519;p58"/>
          <p:cNvSpPr txBox="1">
            <a:spLocks noGrp="1"/>
          </p:cNvSpPr>
          <p:nvPr>
            <p:ph type="title"/>
          </p:nvPr>
        </p:nvSpPr>
        <p:spPr>
          <a:xfrm>
            <a:off x="653790"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Chlorine Dioxide</a:t>
            </a:r>
            <a:endParaRPr dirty="0"/>
          </a:p>
        </p:txBody>
      </p:sp>
      <p:pic>
        <p:nvPicPr>
          <p:cNvPr id="521" name="Google Shape;521;p58" descr="https://www.smilox.com/img/breathrx-mouthrinse-33oz-500x.jpg"/>
          <p:cNvPicPr preferRelativeResize="0"/>
          <p:nvPr/>
        </p:nvPicPr>
        <p:blipFill rotWithShape="1">
          <a:blip r:embed="rId3">
            <a:alphaModFix/>
          </a:blip>
          <a:srcRect/>
          <a:stretch/>
        </p:blipFill>
        <p:spPr>
          <a:xfrm>
            <a:off x="4507205" y="2175030"/>
            <a:ext cx="1384960" cy="2890914"/>
          </a:xfrm>
          <a:prstGeom prst="rect">
            <a:avLst/>
          </a:prstGeom>
          <a:noFill/>
          <a:ln>
            <a:noFill/>
          </a:ln>
        </p:spPr>
      </p:pic>
      <p:pic>
        <p:nvPicPr>
          <p:cNvPr id="522" name="Google Shape;522;p58"/>
          <p:cNvPicPr preferRelativeResize="0"/>
          <p:nvPr/>
        </p:nvPicPr>
        <p:blipFill rotWithShape="1">
          <a:blip r:embed="rId4">
            <a:alphaModFix/>
          </a:blip>
          <a:srcRect/>
          <a:stretch/>
        </p:blipFill>
        <p:spPr>
          <a:xfrm>
            <a:off x="6747379" y="2175030"/>
            <a:ext cx="1269353" cy="289091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8" name="Google Shape;528;p59"/>
          <p:cNvSpPr txBox="1">
            <a:spLocks noGrp="1"/>
          </p:cNvSpPr>
          <p:nvPr>
            <p:ph idx="1"/>
          </p:nvPr>
        </p:nvSpPr>
        <p:spPr>
          <a:xfrm>
            <a:off x="609403" y="1576567"/>
            <a:ext cx="7886700" cy="43513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Combines tooth whitening and </a:t>
            </a:r>
            <a:endParaRPr dirty="0"/>
          </a:p>
          <a:p>
            <a:pPr marL="0" indent="0">
              <a:buClr>
                <a:schemeClr val="dk1"/>
              </a:buClr>
              <a:buSzPts val="2800"/>
              <a:buNone/>
            </a:pPr>
            <a:r>
              <a:rPr lang="en-US" dirty="0"/>
              <a:t>   reduction of gingival inflammation.</a:t>
            </a:r>
            <a:endParaRPr dirty="0"/>
          </a:p>
          <a:p>
            <a:pPr>
              <a:buClr>
                <a:schemeClr val="dk1"/>
              </a:buClr>
              <a:buSzPts val="2800"/>
            </a:pPr>
            <a:r>
              <a:rPr lang="en-US" dirty="0"/>
              <a:t>Not for long-term use due</a:t>
            </a:r>
            <a:endParaRPr dirty="0"/>
          </a:p>
          <a:p>
            <a:pPr marL="0" indent="0">
              <a:buClr>
                <a:schemeClr val="dk1"/>
              </a:buClr>
              <a:buSzPts val="2800"/>
              <a:buNone/>
            </a:pPr>
            <a:r>
              <a:rPr lang="en-US" dirty="0"/>
              <a:t>   to concerns with its side effects.</a:t>
            </a:r>
            <a:endParaRPr dirty="0"/>
          </a:p>
        </p:txBody>
      </p:sp>
      <p:sp>
        <p:nvSpPr>
          <p:cNvPr id="527" name="Google Shape;527;p59"/>
          <p:cNvSpPr txBox="1">
            <a:spLocks noGrp="1"/>
          </p:cNvSpPr>
          <p:nvPr>
            <p:ph type="title"/>
          </p:nvPr>
        </p:nvSpPr>
        <p:spPr>
          <a:xfrm>
            <a:off x="609402"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Hydrogen Peroxide</a:t>
            </a:r>
            <a:endParaRPr dirty="0"/>
          </a:p>
        </p:txBody>
      </p:sp>
      <p:pic>
        <p:nvPicPr>
          <p:cNvPr id="529" name="Google Shape;529;p59" descr="Heritage Products HPM™ Hydrogen Peroxide Mouthwash Cinnamon Stick"/>
          <p:cNvPicPr preferRelativeResize="0"/>
          <p:nvPr/>
        </p:nvPicPr>
        <p:blipFill rotWithShape="1">
          <a:blip r:embed="rId3">
            <a:alphaModFix/>
          </a:blip>
          <a:srcRect/>
          <a:stretch/>
        </p:blipFill>
        <p:spPr>
          <a:xfrm>
            <a:off x="5744737" y="2205982"/>
            <a:ext cx="1300098" cy="309547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0"/>
          <p:cNvSpPr txBox="1">
            <a:spLocks noGrp="1"/>
          </p:cNvSpPr>
          <p:nvPr>
            <p:ph idx="1"/>
          </p:nvPr>
        </p:nvSpPr>
        <p:spPr>
          <a:xfrm>
            <a:off x="556136" y="1576567"/>
            <a:ext cx="7886700" cy="4351338"/>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Introduced in 1985.</a:t>
            </a:r>
            <a:endParaRPr dirty="0"/>
          </a:p>
          <a:p>
            <a:pPr>
              <a:buClr>
                <a:schemeClr val="dk1"/>
              </a:buClr>
              <a:buSzPts val="2800"/>
            </a:pPr>
            <a:r>
              <a:rPr lang="en-US" dirty="0"/>
              <a:t>Manufacturer claims a detergent action which removes part of the biofilm and softens the remainder for easy removal with toothbrushing.</a:t>
            </a:r>
          </a:p>
          <a:p>
            <a:pPr>
              <a:buClr>
                <a:schemeClr val="dk1"/>
              </a:buClr>
              <a:buSzPts val="2800"/>
            </a:pPr>
            <a:r>
              <a:rPr lang="en-US" dirty="0"/>
              <a:t>Majority of clinical studies do </a:t>
            </a:r>
          </a:p>
          <a:p>
            <a:pPr marL="0" indent="0">
              <a:spcBef>
                <a:spcPts val="0"/>
              </a:spcBef>
              <a:buClr>
                <a:schemeClr val="dk1"/>
              </a:buClr>
              <a:buSzPts val="2800"/>
              <a:buNone/>
            </a:pPr>
            <a:r>
              <a:rPr lang="en-US" dirty="0"/>
              <a:t>   not support the use of pre-brushing </a:t>
            </a:r>
          </a:p>
          <a:p>
            <a:pPr marL="0" indent="0">
              <a:spcBef>
                <a:spcPts val="0"/>
              </a:spcBef>
              <a:buClr>
                <a:schemeClr val="dk1"/>
              </a:buClr>
              <a:buSzPts val="2800"/>
              <a:buNone/>
            </a:pPr>
            <a:r>
              <a:rPr lang="en-US" dirty="0"/>
              <a:t>   mouthwash to reduce both biofilm </a:t>
            </a:r>
            <a:endParaRPr dirty="0"/>
          </a:p>
          <a:p>
            <a:pPr marL="0" indent="0">
              <a:spcBef>
                <a:spcPts val="0"/>
              </a:spcBef>
              <a:buClr>
                <a:schemeClr val="dk1"/>
              </a:buClr>
              <a:buSzPts val="2800"/>
              <a:buNone/>
            </a:pPr>
            <a:r>
              <a:rPr lang="en-US" dirty="0"/>
              <a:t>   and gingival inflammation.</a:t>
            </a:r>
            <a:endParaRPr dirty="0"/>
          </a:p>
        </p:txBody>
      </p:sp>
      <p:sp>
        <p:nvSpPr>
          <p:cNvPr id="535" name="Google Shape;535;p60"/>
          <p:cNvSpPr txBox="1">
            <a:spLocks noGrp="1"/>
          </p:cNvSpPr>
          <p:nvPr>
            <p:ph type="title"/>
          </p:nvPr>
        </p:nvSpPr>
        <p:spPr>
          <a:xfrm>
            <a:off x="556135"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Pre-Brushing Mouthwash </a:t>
            </a:r>
            <a:endParaRPr dirty="0"/>
          </a:p>
        </p:txBody>
      </p:sp>
      <p:grpSp>
        <p:nvGrpSpPr>
          <p:cNvPr id="4" name="Group 3">
            <a:extLst>
              <a:ext uri="{FF2B5EF4-FFF2-40B4-BE49-F238E27FC236}">
                <a16:creationId xmlns:a16="http://schemas.microsoft.com/office/drawing/2014/main" id="{9E711323-621D-0125-A67D-CE947E2D47C0}"/>
              </a:ext>
            </a:extLst>
          </p:cNvPr>
          <p:cNvGrpSpPr/>
          <p:nvPr/>
        </p:nvGrpSpPr>
        <p:grpSpPr>
          <a:xfrm>
            <a:off x="5609393" y="2698810"/>
            <a:ext cx="2060915" cy="3113684"/>
            <a:chOff x="5937866" y="2698811"/>
            <a:chExt cx="2060915" cy="3113684"/>
          </a:xfrm>
        </p:grpSpPr>
        <p:pic>
          <p:nvPicPr>
            <p:cNvPr id="2" name="Picture 1">
              <a:extLst>
                <a:ext uri="{FF2B5EF4-FFF2-40B4-BE49-F238E27FC236}">
                  <a16:creationId xmlns:a16="http://schemas.microsoft.com/office/drawing/2014/main" id="{3F0CDDB6-6634-A55E-1E6C-A08AD53DF816}"/>
                </a:ext>
              </a:extLst>
            </p:cNvPr>
            <p:cNvPicPr>
              <a:picLocks noChangeAspect="1"/>
            </p:cNvPicPr>
            <p:nvPr/>
          </p:nvPicPr>
          <p:blipFill>
            <a:blip r:embed="rId3"/>
            <a:stretch>
              <a:fillRect/>
            </a:stretch>
          </p:blipFill>
          <p:spPr>
            <a:xfrm>
              <a:off x="5937866" y="2814221"/>
              <a:ext cx="1963431" cy="2998274"/>
            </a:xfrm>
            <a:prstGeom prst="rect">
              <a:avLst/>
            </a:prstGeom>
          </p:spPr>
        </p:pic>
        <p:sp>
          <p:nvSpPr>
            <p:cNvPr id="3" name="Oval 2">
              <a:extLst>
                <a:ext uri="{FF2B5EF4-FFF2-40B4-BE49-F238E27FC236}">
                  <a16:creationId xmlns:a16="http://schemas.microsoft.com/office/drawing/2014/main" id="{CBD03A79-EB68-8C3A-9594-56946D593EA0}"/>
                </a:ext>
              </a:extLst>
            </p:cNvPr>
            <p:cNvSpPr/>
            <p:nvPr/>
          </p:nvSpPr>
          <p:spPr>
            <a:xfrm>
              <a:off x="7474999" y="2698811"/>
              <a:ext cx="523782" cy="4172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3"/>
          <p:cNvSpPr txBox="1">
            <a:spLocks noGrp="1"/>
          </p:cNvSpPr>
          <p:nvPr>
            <p:ph idx="1"/>
          </p:nvPr>
        </p:nvSpPr>
        <p:spPr>
          <a:xfrm>
            <a:off x="628650" y="1815734"/>
            <a:ext cx="7886700" cy="3226532"/>
          </a:xfrm>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sz="2000" dirty="0"/>
              <a:t>Dentifrice or toothpaste is a substance used with a mechanical device (toothbrush) to clean teeth, tongue and gingiva. </a:t>
            </a:r>
            <a:endParaRPr sz="2000" dirty="0"/>
          </a:p>
          <a:p>
            <a:pPr>
              <a:buClr>
                <a:schemeClr val="dk1"/>
              </a:buClr>
              <a:buSzPts val="2800"/>
            </a:pPr>
            <a:r>
              <a:rPr lang="en-US" sz="2000" dirty="0"/>
              <a:t>Dentifrices can be utilized for their various properties. While most dentifrices are utilized for their cleaning effect, there are specific dentifrices that are utilized for their therapeutic and or cosmetic properties. </a:t>
            </a:r>
            <a:endParaRPr sz="2000" dirty="0"/>
          </a:p>
          <a:p>
            <a:pPr>
              <a:buClr>
                <a:schemeClr val="dk1"/>
              </a:buClr>
              <a:buSzPts val="2800"/>
            </a:pPr>
            <a:r>
              <a:rPr lang="en-US" sz="2000" dirty="0"/>
              <a:t>Dentifrices come in paste or gel form. </a:t>
            </a:r>
            <a:endParaRPr sz="2000" dirty="0"/>
          </a:p>
          <a:p>
            <a:pPr marL="0" indent="0">
              <a:buClr>
                <a:schemeClr val="dk1"/>
              </a:buClr>
              <a:buSzPts val="2800"/>
              <a:buNone/>
            </a:pPr>
            <a:endParaRPr sz="2000" dirty="0"/>
          </a:p>
        </p:txBody>
      </p:sp>
      <p:sp>
        <p:nvSpPr>
          <p:cNvPr id="112" name="Google Shape;112;p3"/>
          <p:cNvSpPr txBox="1">
            <a:spLocks noGrp="1"/>
          </p:cNvSpPr>
          <p:nvPr>
            <p:ph type="title"/>
          </p:nvPr>
        </p:nvSpPr>
        <p:spPr>
          <a:xfrm>
            <a:off x="628650"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Dentifrice Definition </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1"/>
          <p:cNvSpPr txBox="1">
            <a:spLocks noGrp="1"/>
          </p:cNvSpPr>
          <p:nvPr>
            <p:ph type="title"/>
          </p:nvPr>
        </p:nvSpPr>
        <p:spPr>
          <a:prstGeom prst="rect">
            <a:avLst/>
          </a:prstGeom>
          <a:noFill/>
          <a:ln w="9525" cap="flat" cmpd="sng">
            <a:solidFill>
              <a:schemeClr val="dk1"/>
            </a:solidFill>
            <a:prstDash val="solid"/>
            <a:round/>
            <a:headEnd type="none" w="sm" len="sm"/>
            <a:tailEnd type="none" w="sm" len="sm"/>
          </a:ln>
        </p:spPr>
        <p:txBody>
          <a:bodyPr spcFirstLastPara="1" vert="horz" wrap="square" lIns="68569" tIns="34275" rIns="68569" bIns="34275" rtlCol="0" anchor="ctr" anchorCtr="0">
            <a:normAutofit/>
          </a:bodyPr>
          <a:lstStyle/>
          <a:p>
            <a:pPr algn="ctr"/>
            <a:r>
              <a:rPr lang="en-US" sz="5400" b="1" dirty="0"/>
              <a:t>Clinical Case</a:t>
            </a:r>
            <a:endParaRPr sz="5400"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graphicFrame>
        <p:nvGraphicFramePr>
          <p:cNvPr id="4" name="Google Shape;271;p22">
            <a:extLst>
              <a:ext uri="{FF2B5EF4-FFF2-40B4-BE49-F238E27FC236}">
                <a16:creationId xmlns:a16="http://schemas.microsoft.com/office/drawing/2014/main" id="{1EB43F00-CF9D-F2CC-725B-3A2AF0A4E19A}"/>
              </a:ext>
            </a:extLst>
          </p:cNvPr>
          <p:cNvGraphicFramePr/>
          <p:nvPr>
            <p:extLst>
              <p:ext uri="{D42A27DB-BD31-4B8C-83A1-F6EECF244321}">
                <p14:modId xmlns:p14="http://schemas.microsoft.com/office/powerpoint/2010/main" val="4167775733"/>
              </p:ext>
            </p:extLst>
          </p:nvPr>
        </p:nvGraphicFramePr>
        <p:xfrm>
          <a:off x="443706" y="363984"/>
          <a:ext cx="4208193" cy="5912529"/>
        </p:xfrm>
        <a:graphic>
          <a:graphicData uri="http://schemas.openxmlformats.org/drawingml/2006/table">
            <a:tbl>
              <a:tblPr firstRow="1" firstCol="1" bandRow="1">
                <a:tableStyleId>{ED083AE6-46FA-4A59-8FB0-9F97EB10719F}</a:tableStyleId>
              </a:tblPr>
              <a:tblGrid>
                <a:gridCol w="4208193">
                  <a:extLst>
                    <a:ext uri="{9D8B030D-6E8A-4147-A177-3AD203B41FA5}">
                      <a16:colId xmlns:a16="http://schemas.microsoft.com/office/drawing/2014/main" val="20000"/>
                    </a:ext>
                  </a:extLst>
                </a:gridCol>
              </a:tblGrid>
              <a:tr h="409312">
                <a:tc>
                  <a:txBody>
                    <a:bodyPr/>
                    <a:lstStyle/>
                    <a:p>
                      <a:pPr marL="0" marR="0" lvl="0" indent="0" algn="l" rtl="0">
                        <a:lnSpc>
                          <a:spcPct val="107000"/>
                        </a:lnSpc>
                        <a:spcBef>
                          <a:spcPts val="0"/>
                        </a:spcBef>
                        <a:spcAft>
                          <a:spcPts val="0"/>
                        </a:spcAft>
                        <a:buNone/>
                      </a:pPr>
                      <a:r>
                        <a:rPr lang="en-US" sz="1800" b="1" u="none" strike="noStrike" cap="none" dirty="0">
                          <a:latin typeface="+mj-lt"/>
                        </a:rPr>
                        <a:t>Patient Information</a:t>
                      </a:r>
                      <a:endParaRPr sz="1800" b="1" u="none" strike="noStrike" cap="none" dirty="0">
                        <a:latin typeface="+mj-lt"/>
                        <a:ea typeface="Calibri"/>
                        <a:cs typeface="Calibri"/>
                        <a:sym typeface="Calibri"/>
                      </a:endParaRPr>
                    </a:p>
                  </a:txBody>
                  <a:tcPr marL="50981" marR="50981" marT="0" marB="0" anchor="ctr">
                    <a:solidFill>
                      <a:schemeClr val="bg2"/>
                    </a:solidFill>
                  </a:tcPr>
                </a:tc>
                <a:extLst>
                  <a:ext uri="{0D108BD9-81ED-4DB2-BD59-A6C34878D82A}">
                    <a16:rowId xmlns:a16="http://schemas.microsoft.com/office/drawing/2014/main" val="10000"/>
                  </a:ext>
                </a:extLst>
              </a:tr>
              <a:tr h="371916">
                <a:tc>
                  <a:txBody>
                    <a:bodyPr/>
                    <a:lstStyle/>
                    <a:p>
                      <a:pPr marL="0" marR="0" lvl="0" indent="0" algn="l" rtl="0">
                        <a:lnSpc>
                          <a:spcPct val="107000"/>
                        </a:lnSpc>
                        <a:spcBef>
                          <a:spcPts val="0"/>
                        </a:spcBef>
                        <a:spcAft>
                          <a:spcPts val="0"/>
                        </a:spcAft>
                        <a:buNone/>
                      </a:pPr>
                      <a:r>
                        <a:rPr lang="en-US" sz="1600" b="0" u="none" strike="noStrike" cap="none" dirty="0">
                          <a:latin typeface="+mj-lt"/>
                          <a:sym typeface="Calibri"/>
                        </a:rPr>
                        <a:t>54-year-old Male</a:t>
                      </a:r>
                      <a:endParaRPr sz="1600" b="0" dirty="0">
                        <a:latin typeface="+mj-lt"/>
                      </a:endParaRPr>
                    </a:p>
                  </a:txBody>
                  <a:tcPr marL="50981" marR="50981" marT="0" marB="0" anchor="ctr">
                    <a:solidFill>
                      <a:schemeClr val="bg1"/>
                    </a:solidFill>
                  </a:tcPr>
                </a:tc>
                <a:extLst>
                  <a:ext uri="{0D108BD9-81ED-4DB2-BD59-A6C34878D82A}">
                    <a16:rowId xmlns:a16="http://schemas.microsoft.com/office/drawing/2014/main" val="10001"/>
                  </a:ext>
                </a:extLst>
              </a:tr>
              <a:tr h="41506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0" u="none" strike="noStrike" cap="none" dirty="0">
                          <a:latin typeface="+mj-lt"/>
                        </a:rPr>
                        <a:t>Chief Complaint: </a:t>
                      </a:r>
                      <a:r>
                        <a:rPr lang="en-US" sz="1600" b="0" u="none" strike="noStrike" cap="none" dirty="0">
                          <a:latin typeface="+mj-lt"/>
                          <a:sym typeface="Calibri"/>
                        </a:rPr>
                        <a:t>I have bleeding gums.</a:t>
                      </a:r>
                      <a:endParaRPr lang="en-US" sz="1600" b="0" dirty="0">
                        <a:latin typeface="+mj-lt"/>
                      </a:endParaRPr>
                    </a:p>
                  </a:txBody>
                  <a:tcPr marL="50981" marR="50981" marT="0" marB="0" anchor="ctr">
                    <a:solidFill>
                      <a:schemeClr val="bg1"/>
                    </a:solidFill>
                  </a:tcPr>
                </a:tc>
                <a:extLst>
                  <a:ext uri="{0D108BD9-81ED-4DB2-BD59-A6C34878D82A}">
                    <a16:rowId xmlns:a16="http://schemas.microsoft.com/office/drawing/2014/main" val="10002"/>
                  </a:ext>
                </a:extLst>
              </a:tr>
              <a:tr h="417721">
                <a:tc>
                  <a:txBody>
                    <a:bodyPr/>
                    <a:lstStyle/>
                    <a:p>
                      <a:pPr marL="0" marR="0" lvl="0" indent="0" algn="l" rtl="0">
                        <a:lnSpc>
                          <a:spcPct val="107000"/>
                        </a:lnSpc>
                        <a:spcBef>
                          <a:spcPts val="0"/>
                        </a:spcBef>
                        <a:spcAft>
                          <a:spcPts val="0"/>
                        </a:spcAft>
                        <a:buNone/>
                      </a:pPr>
                      <a:r>
                        <a:rPr lang="en-US" sz="1800" b="1" u="none" strike="noStrike" cap="none" dirty="0">
                          <a:latin typeface="+mj-lt"/>
                        </a:rPr>
                        <a:t>Background and/or Patient History</a:t>
                      </a:r>
                      <a:endParaRPr sz="1800" b="1" u="none" strike="noStrike" cap="none" dirty="0">
                        <a:latin typeface="+mj-lt"/>
                        <a:ea typeface="Calibri"/>
                        <a:cs typeface="Calibri"/>
                        <a:sym typeface="Calibri"/>
                      </a:endParaRPr>
                    </a:p>
                  </a:txBody>
                  <a:tcPr marL="50981" marR="50981" marT="0" marB="0" anchor="ctr"/>
                </a:tc>
                <a:extLst>
                  <a:ext uri="{0D108BD9-81ED-4DB2-BD59-A6C34878D82A}">
                    <a16:rowId xmlns:a16="http://schemas.microsoft.com/office/drawing/2014/main" val="10004"/>
                  </a:ext>
                </a:extLst>
              </a:tr>
              <a:tr h="501948">
                <a:tc>
                  <a:txBody>
                    <a:bodyPr/>
                    <a:lstStyle/>
                    <a:p>
                      <a:pPr marL="0" marR="0" lvl="0" indent="0" algn="l" rtl="0">
                        <a:lnSpc>
                          <a:spcPct val="107000"/>
                        </a:lnSpc>
                        <a:spcBef>
                          <a:spcPts val="0"/>
                        </a:spcBef>
                        <a:spcAft>
                          <a:spcPts val="0"/>
                        </a:spcAft>
                        <a:buNone/>
                      </a:pPr>
                      <a:r>
                        <a:rPr lang="en-US" sz="1600" b="0" dirty="0">
                          <a:latin typeface="+mj-lt"/>
                        </a:rPr>
                        <a:t>Dental </a:t>
                      </a:r>
                      <a:r>
                        <a:rPr lang="en-US" sz="1600" b="0" dirty="0" err="1">
                          <a:latin typeface="+mj-lt"/>
                        </a:rPr>
                        <a:t>Hx</a:t>
                      </a:r>
                      <a:r>
                        <a:rPr lang="en-US" sz="1600" b="0" dirty="0">
                          <a:latin typeface="+mj-lt"/>
                        </a:rPr>
                        <a:t>: negative for previous periodontal treatment</a:t>
                      </a:r>
                    </a:p>
                  </a:txBody>
                  <a:tcPr marL="50981" marR="50981" marT="0" marB="0" anchor="ctr"/>
                </a:tc>
                <a:extLst>
                  <a:ext uri="{0D108BD9-81ED-4DB2-BD59-A6C34878D82A}">
                    <a16:rowId xmlns:a16="http://schemas.microsoft.com/office/drawing/2014/main" val="10005"/>
                  </a:ext>
                </a:extLst>
              </a:tr>
              <a:tr h="403746">
                <a:tc>
                  <a:txBody>
                    <a:bodyPr/>
                    <a:lstStyle/>
                    <a:p>
                      <a:pPr marL="0" marR="0" lvl="0" indent="0" algn="l" rtl="0">
                        <a:lnSpc>
                          <a:spcPct val="107000"/>
                        </a:lnSpc>
                        <a:spcBef>
                          <a:spcPts val="0"/>
                        </a:spcBef>
                        <a:spcAft>
                          <a:spcPts val="0"/>
                        </a:spcAft>
                        <a:buNone/>
                      </a:pPr>
                      <a:r>
                        <a:rPr lang="en-US" sz="1800" b="1" u="none" strike="noStrike" cap="none" dirty="0">
                          <a:latin typeface="+mj-lt"/>
                          <a:ea typeface="Calibri"/>
                          <a:cs typeface="Calibri"/>
                          <a:sym typeface="Calibri"/>
                        </a:rPr>
                        <a:t>Diagnosis and Treatment</a:t>
                      </a:r>
                      <a:endParaRPr sz="1800" b="1" u="none" strike="noStrike" cap="none" dirty="0">
                        <a:latin typeface="+mj-lt"/>
                        <a:ea typeface="Calibri"/>
                        <a:cs typeface="Calibri"/>
                        <a:sym typeface="Calibri"/>
                      </a:endParaRPr>
                    </a:p>
                  </a:txBody>
                  <a:tcPr marL="50981" marR="50981" marT="0" marB="0" anchor="ctr">
                    <a:solidFill>
                      <a:schemeClr val="bg2">
                        <a:lumMod val="50000"/>
                        <a:alpha val="20000"/>
                      </a:schemeClr>
                    </a:solidFill>
                  </a:tcPr>
                </a:tc>
                <a:extLst>
                  <a:ext uri="{0D108BD9-81ED-4DB2-BD59-A6C34878D82A}">
                    <a16:rowId xmlns:a16="http://schemas.microsoft.com/office/drawing/2014/main" val="10006"/>
                  </a:ext>
                </a:extLst>
              </a:tr>
              <a:tr h="3392820">
                <a:tc>
                  <a:txBody>
                    <a:bodyPr/>
                    <a:lstStyle/>
                    <a:p>
                      <a:pPr marL="0" marR="0" lvl="0" indent="0" algn="l" rtl="0">
                        <a:lnSpc>
                          <a:spcPct val="107000"/>
                        </a:lnSpc>
                        <a:spcBef>
                          <a:spcPts val="0"/>
                        </a:spcBef>
                        <a:spcAft>
                          <a:spcPts val="0"/>
                        </a:spcAft>
                        <a:buNone/>
                      </a:pPr>
                      <a:r>
                        <a:rPr lang="en-US" sz="1600" b="1" u="none" strike="noStrike" cap="none" dirty="0">
                          <a:solidFill>
                            <a:schemeClr val="tx1"/>
                          </a:solidFill>
                          <a:latin typeface="+mj-lt"/>
                          <a:sym typeface="Calibri"/>
                        </a:rPr>
                        <a:t>Diagnosis: </a:t>
                      </a:r>
                    </a:p>
                    <a:p>
                      <a:pPr marL="171450" marR="0" lvl="0" indent="-171450" algn="l" rtl="0">
                        <a:lnSpc>
                          <a:spcPct val="107000"/>
                        </a:lnSpc>
                        <a:spcBef>
                          <a:spcPts val="0"/>
                        </a:spcBef>
                        <a:spcAft>
                          <a:spcPts val="0"/>
                        </a:spcAft>
                        <a:buFont typeface="Arial" panose="020B0604020202020204" pitchFamily="34" charset="0"/>
                        <a:buChar char="•"/>
                      </a:pPr>
                      <a:r>
                        <a:rPr lang="en-US" sz="1600" b="0" u="none" strike="noStrike" cap="none" dirty="0">
                          <a:solidFill>
                            <a:schemeClr val="tx1"/>
                          </a:solidFill>
                          <a:latin typeface="+mj-lt"/>
                          <a:sym typeface="Calibri"/>
                        </a:rPr>
                        <a:t>Periodontitis Stage III Generalized, Grade B</a:t>
                      </a:r>
                    </a:p>
                    <a:p>
                      <a:pPr marL="0" marR="0" lvl="0" indent="0" algn="l" rtl="0">
                        <a:lnSpc>
                          <a:spcPct val="107000"/>
                        </a:lnSpc>
                        <a:spcBef>
                          <a:spcPts val="0"/>
                        </a:spcBef>
                        <a:spcAft>
                          <a:spcPts val="0"/>
                        </a:spcAft>
                        <a:buNone/>
                      </a:pPr>
                      <a:endParaRPr lang="en-US" sz="1600" b="0" u="none" strike="noStrike" cap="none" dirty="0">
                        <a:solidFill>
                          <a:schemeClr val="tx1"/>
                        </a:solidFill>
                        <a:latin typeface="+mj-lt"/>
                        <a:sym typeface="Calibri"/>
                      </a:endParaRPr>
                    </a:p>
                    <a:p>
                      <a:pPr marL="0" marR="0" lvl="0" indent="0" algn="l" rtl="0">
                        <a:lnSpc>
                          <a:spcPct val="107000"/>
                        </a:lnSpc>
                        <a:spcBef>
                          <a:spcPts val="0"/>
                        </a:spcBef>
                        <a:spcAft>
                          <a:spcPts val="0"/>
                        </a:spcAft>
                        <a:buNone/>
                      </a:pPr>
                      <a:r>
                        <a:rPr lang="en-US" sz="1600" b="1" u="none" strike="noStrike" cap="none" dirty="0">
                          <a:solidFill>
                            <a:schemeClr val="tx1"/>
                          </a:solidFill>
                          <a:latin typeface="+mj-lt"/>
                          <a:sym typeface="Calibri"/>
                        </a:rPr>
                        <a:t>Treatment Provided:</a:t>
                      </a:r>
                    </a:p>
                    <a:p>
                      <a:pPr marL="171450" marR="0" lvl="0" indent="-171450" algn="l" rtl="0">
                        <a:lnSpc>
                          <a:spcPct val="107000"/>
                        </a:lnSpc>
                        <a:spcBef>
                          <a:spcPts val="0"/>
                        </a:spcBef>
                        <a:spcAft>
                          <a:spcPts val="0"/>
                        </a:spcAft>
                        <a:buFont typeface="Arial" panose="020B0604020202020204" pitchFamily="34" charset="0"/>
                        <a:buChar char="•"/>
                      </a:pPr>
                      <a:r>
                        <a:rPr lang="en-US" sz="1600" b="0" u="none" strike="noStrike" cap="none" dirty="0">
                          <a:solidFill>
                            <a:schemeClr val="tx1"/>
                          </a:solidFill>
                          <a:latin typeface="+mj-lt"/>
                          <a:sym typeface="Calibri"/>
                        </a:rPr>
                        <a:t>Education of patient regarding etiology of periodontal diseases</a:t>
                      </a:r>
                    </a:p>
                    <a:p>
                      <a:pPr marL="171450" marR="0" lvl="0" indent="-171450" algn="l" rtl="0">
                        <a:lnSpc>
                          <a:spcPct val="107000"/>
                        </a:lnSpc>
                        <a:spcBef>
                          <a:spcPts val="0"/>
                        </a:spcBef>
                        <a:spcAft>
                          <a:spcPts val="0"/>
                        </a:spcAft>
                        <a:buFont typeface="Arial" panose="020B0604020202020204" pitchFamily="34" charset="0"/>
                        <a:buChar char="•"/>
                      </a:pPr>
                      <a:r>
                        <a:rPr lang="en-US" sz="1600" b="0" u="none" strike="noStrike" cap="none" dirty="0">
                          <a:solidFill>
                            <a:schemeClr val="tx1"/>
                          </a:solidFill>
                          <a:latin typeface="+mj-lt"/>
                          <a:sym typeface="Calibri"/>
                        </a:rPr>
                        <a:t>OHI including the use of electric toothbrush and </a:t>
                      </a:r>
                      <a:r>
                        <a:rPr lang="en-US" sz="1600" b="0" u="none" strike="noStrike" cap="none" dirty="0">
                          <a:solidFill>
                            <a:schemeClr val="accent1"/>
                          </a:solidFill>
                          <a:latin typeface="+mj-lt"/>
                          <a:sym typeface="Calibri"/>
                        </a:rPr>
                        <a:t>specific dentifrice </a:t>
                      </a:r>
                      <a:r>
                        <a:rPr lang="en-US" sz="1600" b="0" u="none" strike="noStrike" cap="none" dirty="0">
                          <a:solidFill>
                            <a:schemeClr val="accent1"/>
                          </a:solidFill>
                          <a:latin typeface="+mj-lt"/>
                          <a:sym typeface="Calibri"/>
                          <a:hlinkClick r:id="rId3" action="ppaction://hlinksldjump"/>
                        </a:rPr>
                        <a:t>(with stannous fluoride</a:t>
                      </a:r>
                      <a:r>
                        <a:rPr lang="en-US" sz="1600" b="0" u="none" strike="noStrike" cap="none" dirty="0">
                          <a:solidFill>
                            <a:schemeClr val="accent1"/>
                          </a:solidFill>
                          <a:latin typeface="+mj-lt"/>
                          <a:sym typeface="Calibri"/>
                        </a:rPr>
                        <a:t>) and mouthwash (</a:t>
                      </a:r>
                      <a:r>
                        <a:rPr lang="en-US" sz="1600" b="0" u="none" strike="noStrike" cap="none" dirty="0">
                          <a:solidFill>
                            <a:schemeClr val="accent1"/>
                          </a:solidFill>
                          <a:latin typeface="+mj-lt"/>
                          <a:sym typeface="Calibri"/>
                          <a:hlinkClick r:id="rId4" action="ppaction://hlinksldjump"/>
                        </a:rPr>
                        <a:t>with essential oils</a:t>
                      </a:r>
                      <a:r>
                        <a:rPr lang="en-US" sz="1600" b="0" u="none" strike="noStrike" cap="none" dirty="0">
                          <a:solidFill>
                            <a:schemeClr val="accent1"/>
                          </a:solidFill>
                          <a:latin typeface="+mj-lt"/>
                          <a:sym typeface="Calibri"/>
                        </a:rPr>
                        <a:t>)</a:t>
                      </a:r>
                      <a:r>
                        <a:rPr lang="en-US" sz="1600" b="0" u="none" strike="noStrike" cap="none" dirty="0">
                          <a:solidFill>
                            <a:schemeClr val="tx1"/>
                          </a:solidFill>
                          <a:latin typeface="+mj-lt"/>
                          <a:sym typeface="Calibri"/>
                        </a:rPr>
                        <a:t> bid </a:t>
                      </a:r>
                    </a:p>
                    <a:p>
                      <a:pPr marL="171450" marR="0" lvl="0" indent="-171450" algn="l" rtl="0">
                        <a:lnSpc>
                          <a:spcPct val="107000"/>
                        </a:lnSpc>
                        <a:spcBef>
                          <a:spcPts val="0"/>
                        </a:spcBef>
                        <a:spcAft>
                          <a:spcPts val="0"/>
                        </a:spcAft>
                        <a:buFont typeface="Arial" panose="020B0604020202020204" pitchFamily="34" charset="0"/>
                        <a:buChar char="•"/>
                      </a:pPr>
                      <a:r>
                        <a:rPr lang="en-US" sz="1600" b="0" u="none" strike="noStrike" cap="none" dirty="0">
                          <a:solidFill>
                            <a:schemeClr val="tx1"/>
                          </a:solidFill>
                          <a:latin typeface="+mj-lt"/>
                          <a:sym typeface="Calibri"/>
                        </a:rPr>
                        <a:t>SRP + reevaluation of initial therapy</a:t>
                      </a:r>
                    </a:p>
                    <a:p>
                      <a:pPr marL="171450" marR="0" lvl="0" indent="-171450" algn="l" rtl="0">
                        <a:lnSpc>
                          <a:spcPct val="107000"/>
                        </a:lnSpc>
                        <a:spcBef>
                          <a:spcPts val="0"/>
                        </a:spcBef>
                        <a:spcAft>
                          <a:spcPts val="0"/>
                        </a:spcAft>
                        <a:buFont typeface="Arial" panose="020B0604020202020204" pitchFamily="34" charset="0"/>
                        <a:buChar char="•"/>
                      </a:pPr>
                      <a:r>
                        <a:rPr lang="en-US" sz="1600" b="0" u="none" strike="noStrike" cap="none" dirty="0">
                          <a:solidFill>
                            <a:schemeClr val="tx1"/>
                          </a:solidFill>
                          <a:latin typeface="+mj-lt"/>
                          <a:sym typeface="Calibri"/>
                        </a:rPr>
                        <a:t>Surgical therapy + reevaluation</a:t>
                      </a:r>
                    </a:p>
                    <a:p>
                      <a:pPr marL="171450" marR="0" lvl="0" indent="-171450" algn="l" rtl="0">
                        <a:lnSpc>
                          <a:spcPct val="107000"/>
                        </a:lnSpc>
                        <a:spcBef>
                          <a:spcPts val="0"/>
                        </a:spcBef>
                        <a:spcAft>
                          <a:spcPts val="0"/>
                        </a:spcAft>
                        <a:buFont typeface="Arial" panose="020B0604020202020204" pitchFamily="34" charset="0"/>
                        <a:buChar char="•"/>
                      </a:pPr>
                      <a:r>
                        <a:rPr lang="en-US" sz="1600" b="0" u="none" strike="noStrike" cap="none" dirty="0">
                          <a:solidFill>
                            <a:schemeClr val="tx1"/>
                          </a:solidFill>
                          <a:latin typeface="+mj-lt"/>
                          <a:sym typeface="Calibri"/>
                        </a:rPr>
                        <a:t>Periodontal Maintenance every 3 months</a:t>
                      </a:r>
                    </a:p>
                  </a:txBody>
                  <a:tcPr marL="50981" marR="50981" marT="0" marB="0" anchor="ctr"/>
                </a:tc>
                <a:extLst>
                  <a:ext uri="{0D108BD9-81ED-4DB2-BD59-A6C34878D82A}">
                    <a16:rowId xmlns:a16="http://schemas.microsoft.com/office/drawing/2014/main" val="10007"/>
                  </a:ext>
                </a:extLst>
              </a:tr>
            </a:tbl>
          </a:graphicData>
        </a:graphic>
      </p:graphicFrame>
      <p:pic>
        <p:nvPicPr>
          <p:cNvPr id="5" name="Google Shape;554;p63">
            <a:extLst>
              <a:ext uri="{FF2B5EF4-FFF2-40B4-BE49-F238E27FC236}">
                <a16:creationId xmlns:a16="http://schemas.microsoft.com/office/drawing/2014/main" id="{976A2577-9B87-36B6-7E39-D178DCAD038D}"/>
              </a:ext>
            </a:extLst>
          </p:cNvPr>
          <p:cNvPicPr preferRelativeResize="0"/>
          <p:nvPr/>
        </p:nvPicPr>
        <p:blipFill rotWithShape="1">
          <a:blip r:embed="rId5">
            <a:alphaModFix/>
          </a:blip>
          <a:srcRect/>
          <a:stretch/>
        </p:blipFill>
        <p:spPr>
          <a:xfrm flipH="1">
            <a:off x="5736619" y="344237"/>
            <a:ext cx="2841172" cy="1894115"/>
          </a:xfrm>
          <a:prstGeom prst="rect">
            <a:avLst/>
          </a:prstGeom>
          <a:noFill/>
          <a:ln>
            <a:noFill/>
          </a:ln>
        </p:spPr>
      </p:pic>
      <p:pic>
        <p:nvPicPr>
          <p:cNvPr id="6" name="Google Shape;555;p63">
            <a:extLst>
              <a:ext uri="{FF2B5EF4-FFF2-40B4-BE49-F238E27FC236}">
                <a16:creationId xmlns:a16="http://schemas.microsoft.com/office/drawing/2014/main" id="{C437BD4D-28EE-B412-697A-1810991D7C29}"/>
              </a:ext>
            </a:extLst>
          </p:cNvPr>
          <p:cNvPicPr preferRelativeResize="0"/>
          <p:nvPr/>
        </p:nvPicPr>
        <p:blipFill rotWithShape="1">
          <a:blip r:embed="rId6">
            <a:alphaModFix/>
          </a:blip>
          <a:srcRect/>
          <a:stretch/>
        </p:blipFill>
        <p:spPr>
          <a:xfrm>
            <a:off x="5736619" y="2238352"/>
            <a:ext cx="2841173" cy="1894115"/>
          </a:xfrm>
          <a:prstGeom prst="rect">
            <a:avLst/>
          </a:prstGeom>
          <a:noFill/>
          <a:ln>
            <a:noFill/>
          </a:ln>
        </p:spPr>
      </p:pic>
      <p:pic>
        <p:nvPicPr>
          <p:cNvPr id="7" name="Google Shape;556;p63">
            <a:extLst>
              <a:ext uri="{FF2B5EF4-FFF2-40B4-BE49-F238E27FC236}">
                <a16:creationId xmlns:a16="http://schemas.microsoft.com/office/drawing/2014/main" id="{EDB8DD43-87C3-FA20-8025-839AD53511DB}"/>
              </a:ext>
            </a:extLst>
          </p:cNvPr>
          <p:cNvPicPr preferRelativeResize="0"/>
          <p:nvPr/>
        </p:nvPicPr>
        <p:blipFill rotWithShape="1">
          <a:blip r:embed="rId7">
            <a:alphaModFix/>
          </a:blip>
          <a:srcRect/>
          <a:stretch/>
        </p:blipFill>
        <p:spPr>
          <a:xfrm flipH="1">
            <a:off x="5736619" y="4132467"/>
            <a:ext cx="2838946" cy="1892630"/>
          </a:xfrm>
          <a:prstGeom prst="rect">
            <a:avLst/>
          </a:prstGeom>
          <a:noFill/>
          <a:ln>
            <a:noFill/>
          </a:ln>
        </p:spPr>
      </p:pic>
      <p:sp>
        <p:nvSpPr>
          <p:cNvPr id="8" name="Google Shape;557;p63">
            <a:extLst>
              <a:ext uri="{FF2B5EF4-FFF2-40B4-BE49-F238E27FC236}">
                <a16:creationId xmlns:a16="http://schemas.microsoft.com/office/drawing/2014/main" id="{FDA8CA32-B70B-AEBE-4D69-9C2C367CC463}"/>
              </a:ext>
            </a:extLst>
          </p:cNvPr>
          <p:cNvSpPr txBox="1"/>
          <p:nvPr/>
        </p:nvSpPr>
        <p:spPr>
          <a:xfrm>
            <a:off x="2909595" y="6375278"/>
            <a:ext cx="3087800" cy="500107"/>
          </a:xfrm>
          <a:prstGeom prst="rect">
            <a:avLst/>
          </a:prstGeom>
          <a:noFill/>
          <a:ln>
            <a:noFill/>
          </a:ln>
        </p:spPr>
        <p:txBody>
          <a:bodyPr spcFirstLastPara="1" wrap="square" lIns="68569" tIns="34275" rIns="68569" bIns="34275" anchor="t" anchorCtr="0">
            <a:spAutoFit/>
          </a:bodyPr>
          <a:lstStyle/>
          <a:p>
            <a:pPr algn="ctr"/>
            <a:r>
              <a:rPr lang="en-US" sz="1400" dirty="0">
                <a:solidFill>
                  <a:schemeClr val="dk1"/>
                </a:solidFill>
                <a:latin typeface="+mj-lt"/>
                <a:ea typeface="Calibri"/>
                <a:cs typeface="Calibri"/>
                <a:sym typeface="Calibri"/>
              </a:rPr>
              <a:t>Case documentation by Dr. Moretti </a:t>
            </a:r>
          </a:p>
          <a:p>
            <a:pPr algn="ctr"/>
            <a:r>
              <a:rPr lang="en-US" sz="1400" dirty="0">
                <a:solidFill>
                  <a:schemeClr val="dk1"/>
                </a:solidFill>
                <a:latin typeface="+mj-lt"/>
                <a:ea typeface="Calibri"/>
                <a:cs typeface="Calibri"/>
                <a:sym typeface="Calibri"/>
              </a:rPr>
              <a:t>University of North Carolina</a:t>
            </a:r>
            <a:endParaRPr sz="1400" dirty="0">
              <a:latin typeface="+mj-l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63"/>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20000"/>
                    </a14:imgEffect>
                  </a14:imgLayer>
                </a14:imgProps>
              </a:ext>
            </a:extLst>
          </a:blip>
          <a:srcRect/>
          <a:stretch/>
        </p:blipFill>
        <p:spPr>
          <a:xfrm>
            <a:off x="910024" y="1262157"/>
            <a:ext cx="7323952" cy="4333686"/>
          </a:xfrm>
          <a:prstGeom prst="rect">
            <a:avLst/>
          </a:prstGeom>
          <a:noFill/>
          <a:ln>
            <a:noFill/>
          </a:ln>
        </p:spPr>
      </p:pic>
      <p:sp>
        <p:nvSpPr>
          <p:cNvPr id="7" name="Google Shape;547;p62">
            <a:extLst>
              <a:ext uri="{FF2B5EF4-FFF2-40B4-BE49-F238E27FC236}">
                <a16:creationId xmlns:a16="http://schemas.microsoft.com/office/drawing/2014/main" id="{D7B17526-1A16-B434-1F62-F99D57C30478}"/>
              </a:ext>
            </a:extLst>
          </p:cNvPr>
          <p:cNvSpPr txBox="1">
            <a:spLocks/>
          </p:cNvSpPr>
          <p:nvPr/>
        </p:nvSpPr>
        <p:spPr>
          <a:xfrm>
            <a:off x="443706" y="186432"/>
            <a:ext cx="8256587" cy="993775"/>
          </a:xfrm>
          <a:prstGeom prst="rect">
            <a:avLst/>
          </a:prstGeom>
          <a:noFill/>
          <a:ln>
            <a:noFill/>
          </a:ln>
        </p:spPr>
        <p:txBody>
          <a:bodyPr spcFirstLastPara="1" vert="horz" wrap="square" lIns="68569" tIns="34275" rIns="68569" bIns="34275" rtlCol="0" anchor="ctr" anchorCtr="0">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spcBef>
                <a:spcPts val="0"/>
              </a:spcBef>
              <a:buClr>
                <a:schemeClr val="dk1"/>
              </a:buClr>
              <a:buSzPts val="4400"/>
            </a:pPr>
            <a:r>
              <a:rPr lang="en-US" sz="3200" b="1" dirty="0"/>
              <a:t>Radiographic Documentation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64"/>
          <p:cNvPicPr preferRelativeResize="0"/>
          <p:nvPr/>
        </p:nvPicPr>
        <p:blipFill rotWithShape="1">
          <a:blip r:embed="rId3">
            <a:alphaModFix/>
          </a:blip>
          <a:srcRect/>
          <a:stretch/>
        </p:blipFill>
        <p:spPr>
          <a:xfrm>
            <a:off x="45677" y="1341694"/>
            <a:ext cx="1630365" cy="1263357"/>
          </a:xfrm>
          <a:prstGeom prst="rect">
            <a:avLst/>
          </a:prstGeom>
          <a:noFill/>
          <a:ln>
            <a:noFill/>
          </a:ln>
        </p:spPr>
      </p:pic>
      <p:pic>
        <p:nvPicPr>
          <p:cNvPr id="563" name="Google Shape;563;p64"/>
          <p:cNvPicPr preferRelativeResize="0"/>
          <p:nvPr/>
        </p:nvPicPr>
        <p:blipFill rotWithShape="1">
          <a:blip r:embed="rId4">
            <a:alphaModFix/>
          </a:blip>
          <a:srcRect/>
          <a:stretch/>
        </p:blipFill>
        <p:spPr>
          <a:xfrm>
            <a:off x="1698211" y="1341694"/>
            <a:ext cx="1626836" cy="1263357"/>
          </a:xfrm>
          <a:prstGeom prst="rect">
            <a:avLst/>
          </a:prstGeom>
          <a:noFill/>
          <a:ln>
            <a:noFill/>
          </a:ln>
        </p:spPr>
      </p:pic>
      <p:pic>
        <p:nvPicPr>
          <p:cNvPr id="564" name="Google Shape;564;p64"/>
          <p:cNvPicPr preferRelativeResize="0"/>
          <p:nvPr/>
        </p:nvPicPr>
        <p:blipFill rotWithShape="1">
          <a:blip r:embed="rId5">
            <a:alphaModFix/>
          </a:blip>
          <a:srcRect/>
          <a:stretch/>
        </p:blipFill>
        <p:spPr>
          <a:xfrm>
            <a:off x="3368052" y="1341694"/>
            <a:ext cx="869797" cy="1348990"/>
          </a:xfrm>
          <a:prstGeom prst="rect">
            <a:avLst/>
          </a:prstGeom>
          <a:noFill/>
          <a:ln>
            <a:noFill/>
          </a:ln>
        </p:spPr>
      </p:pic>
      <p:pic>
        <p:nvPicPr>
          <p:cNvPr id="565" name="Google Shape;565;p64"/>
          <p:cNvPicPr preferRelativeResize="0"/>
          <p:nvPr/>
        </p:nvPicPr>
        <p:blipFill rotWithShape="1">
          <a:blip r:embed="rId6">
            <a:alphaModFix/>
          </a:blip>
          <a:srcRect/>
          <a:stretch/>
        </p:blipFill>
        <p:spPr>
          <a:xfrm>
            <a:off x="4227897" y="1320049"/>
            <a:ext cx="1085233" cy="1392279"/>
          </a:xfrm>
          <a:prstGeom prst="rect">
            <a:avLst/>
          </a:prstGeom>
          <a:noFill/>
          <a:ln>
            <a:noFill/>
          </a:ln>
        </p:spPr>
      </p:pic>
      <p:pic>
        <p:nvPicPr>
          <p:cNvPr id="566" name="Google Shape;566;p64"/>
          <p:cNvPicPr preferRelativeResize="0"/>
          <p:nvPr/>
        </p:nvPicPr>
        <p:blipFill rotWithShape="1">
          <a:blip r:embed="rId7">
            <a:alphaModFix/>
          </a:blip>
          <a:srcRect/>
          <a:stretch/>
        </p:blipFill>
        <p:spPr>
          <a:xfrm>
            <a:off x="5313130" y="1295353"/>
            <a:ext cx="911072" cy="1356038"/>
          </a:xfrm>
          <a:prstGeom prst="rect">
            <a:avLst/>
          </a:prstGeom>
          <a:noFill/>
          <a:ln>
            <a:noFill/>
          </a:ln>
        </p:spPr>
      </p:pic>
      <p:pic>
        <p:nvPicPr>
          <p:cNvPr id="567" name="Google Shape;567;p64"/>
          <p:cNvPicPr preferRelativeResize="0"/>
          <p:nvPr/>
        </p:nvPicPr>
        <p:blipFill rotWithShape="1">
          <a:blip r:embed="rId8">
            <a:alphaModFix/>
          </a:blip>
          <a:srcRect/>
          <a:stretch/>
        </p:blipFill>
        <p:spPr>
          <a:xfrm>
            <a:off x="6172975" y="1320049"/>
            <a:ext cx="1400333" cy="1190937"/>
          </a:xfrm>
          <a:prstGeom prst="rect">
            <a:avLst/>
          </a:prstGeom>
          <a:noFill/>
          <a:ln>
            <a:noFill/>
          </a:ln>
        </p:spPr>
      </p:pic>
      <p:pic>
        <p:nvPicPr>
          <p:cNvPr id="568" name="Google Shape;568;p64"/>
          <p:cNvPicPr preferRelativeResize="0"/>
          <p:nvPr/>
        </p:nvPicPr>
        <p:blipFill rotWithShape="1">
          <a:blip r:embed="rId9">
            <a:alphaModFix/>
          </a:blip>
          <a:srcRect/>
          <a:stretch/>
        </p:blipFill>
        <p:spPr>
          <a:xfrm>
            <a:off x="7573858" y="1295354"/>
            <a:ext cx="1393286" cy="1087246"/>
          </a:xfrm>
          <a:prstGeom prst="rect">
            <a:avLst/>
          </a:prstGeom>
          <a:noFill/>
          <a:ln>
            <a:noFill/>
          </a:ln>
        </p:spPr>
      </p:pic>
      <p:pic>
        <p:nvPicPr>
          <p:cNvPr id="569" name="Google Shape;569;p64"/>
          <p:cNvPicPr preferRelativeResize="0"/>
          <p:nvPr/>
        </p:nvPicPr>
        <p:blipFill rotWithShape="1">
          <a:blip r:embed="rId10">
            <a:alphaModFix/>
          </a:blip>
          <a:srcRect/>
          <a:stretch/>
        </p:blipFill>
        <p:spPr>
          <a:xfrm>
            <a:off x="3246979" y="2993352"/>
            <a:ext cx="916834" cy="1453728"/>
          </a:xfrm>
          <a:prstGeom prst="rect">
            <a:avLst/>
          </a:prstGeom>
          <a:noFill/>
          <a:ln>
            <a:noFill/>
          </a:ln>
        </p:spPr>
      </p:pic>
      <p:pic>
        <p:nvPicPr>
          <p:cNvPr id="570" name="Google Shape;570;p64"/>
          <p:cNvPicPr preferRelativeResize="0"/>
          <p:nvPr/>
        </p:nvPicPr>
        <p:blipFill rotWithShape="1">
          <a:blip r:embed="rId11">
            <a:alphaModFix/>
          </a:blip>
          <a:srcRect/>
          <a:stretch/>
        </p:blipFill>
        <p:spPr>
          <a:xfrm>
            <a:off x="4134448" y="2953300"/>
            <a:ext cx="1177705" cy="1493780"/>
          </a:xfrm>
          <a:prstGeom prst="rect">
            <a:avLst/>
          </a:prstGeom>
          <a:noFill/>
          <a:ln>
            <a:noFill/>
          </a:ln>
        </p:spPr>
      </p:pic>
      <p:pic>
        <p:nvPicPr>
          <p:cNvPr id="571" name="Google Shape;571;p64"/>
          <p:cNvPicPr preferRelativeResize="0"/>
          <p:nvPr/>
        </p:nvPicPr>
        <p:blipFill rotWithShape="1">
          <a:blip r:embed="rId12">
            <a:alphaModFix/>
          </a:blip>
          <a:srcRect/>
          <a:stretch/>
        </p:blipFill>
        <p:spPr>
          <a:xfrm>
            <a:off x="5320689" y="2953300"/>
            <a:ext cx="989358" cy="1453729"/>
          </a:xfrm>
          <a:prstGeom prst="rect">
            <a:avLst/>
          </a:prstGeom>
          <a:noFill/>
          <a:ln>
            <a:noFill/>
          </a:ln>
        </p:spPr>
      </p:pic>
      <p:pic>
        <p:nvPicPr>
          <p:cNvPr id="572" name="Google Shape;572;p64"/>
          <p:cNvPicPr preferRelativeResize="0"/>
          <p:nvPr/>
        </p:nvPicPr>
        <p:blipFill rotWithShape="1">
          <a:blip r:embed="rId13">
            <a:alphaModFix/>
          </a:blip>
          <a:srcRect/>
          <a:stretch/>
        </p:blipFill>
        <p:spPr>
          <a:xfrm>
            <a:off x="6480157" y="2886567"/>
            <a:ext cx="1170128" cy="1501357"/>
          </a:xfrm>
          <a:prstGeom prst="rect">
            <a:avLst/>
          </a:prstGeom>
          <a:noFill/>
          <a:ln>
            <a:noFill/>
          </a:ln>
        </p:spPr>
      </p:pic>
      <p:pic>
        <p:nvPicPr>
          <p:cNvPr id="573" name="Google Shape;573;p64"/>
          <p:cNvPicPr preferRelativeResize="0"/>
          <p:nvPr/>
        </p:nvPicPr>
        <p:blipFill rotWithShape="1">
          <a:blip r:embed="rId14">
            <a:alphaModFix/>
          </a:blip>
          <a:srcRect/>
          <a:stretch/>
        </p:blipFill>
        <p:spPr>
          <a:xfrm>
            <a:off x="7614209" y="2855783"/>
            <a:ext cx="1172292" cy="1491614"/>
          </a:xfrm>
          <a:prstGeom prst="rect">
            <a:avLst/>
          </a:prstGeom>
          <a:noFill/>
          <a:ln>
            <a:noFill/>
          </a:ln>
        </p:spPr>
      </p:pic>
      <p:pic>
        <p:nvPicPr>
          <p:cNvPr id="574" name="Google Shape;574;p64"/>
          <p:cNvPicPr preferRelativeResize="0"/>
          <p:nvPr/>
        </p:nvPicPr>
        <p:blipFill rotWithShape="1">
          <a:blip r:embed="rId15">
            <a:alphaModFix/>
          </a:blip>
          <a:srcRect/>
          <a:stretch/>
        </p:blipFill>
        <p:spPr>
          <a:xfrm>
            <a:off x="1734732" y="2931109"/>
            <a:ext cx="1203683" cy="1498109"/>
          </a:xfrm>
          <a:prstGeom prst="rect">
            <a:avLst/>
          </a:prstGeom>
          <a:noFill/>
          <a:ln>
            <a:noFill/>
          </a:ln>
        </p:spPr>
      </p:pic>
      <p:pic>
        <p:nvPicPr>
          <p:cNvPr id="575" name="Google Shape;575;p64"/>
          <p:cNvPicPr preferRelativeResize="0"/>
          <p:nvPr/>
        </p:nvPicPr>
        <p:blipFill rotWithShape="1">
          <a:blip r:embed="rId16">
            <a:alphaModFix/>
          </a:blip>
          <a:srcRect/>
          <a:stretch/>
        </p:blipFill>
        <p:spPr>
          <a:xfrm>
            <a:off x="518403" y="2928944"/>
            <a:ext cx="1230745" cy="1502439"/>
          </a:xfrm>
          <a:prstGeom prst="rect">
            <a:avLst/>
          </a:prstGeom>
          <a:noFill/>
          <a:ln>
            <a:noFill/>
          </a:ln>
        </p:spPr>
      </p:pic>
      <p:pic>
        <p:nvPicPr>
          <p:cNvPr id="576" name="Google Shape;576;p64"/>
          <p:cNvPicPr preferRelativeResize="0"/>
          <p:nvPr/>
        </p:nvPicPr>
        <p:blipFill rotWithShape="1">
          <a:blip r:embed="rId17">
            <a:alphaModFix/>
          </a:blip>
          <a:srcRect/>
          <a:stretch/>
        </p:blipFill>
        <p:spPr>
          <a:xfrm>
            <a:off x="232293" y="4537301"/>
            <a:ext cx="1502439" cy="1187447"/>
          </a:xfrm>
          <a:prstGeom prst="rect">
            <a:avLst/>
          </a:prstGeom>
          <a:noFill/>
          <a:ln>
            <a:noFill/>
          </a:ln>
        </p:spPr>
      </p:pic>
      <p:pic>
        <p:nvPicPr>
          <p:cNvPr id="577" name="Google Shape;577;p64"/>
          <p:cNvPicPr preferRelativeResize="0"/>
          <p:nvPr/>
        </p:nvPicPr>
        <p:blipFill rotWithShape="1">
          <a:blip r:embed="rId18">
            <a:alphaModFix/>
          </a:blip>
          <a:srcRect/>
          <a:stretch/>
        </p:blipFill>
        <p:spPr>
          <a:xfrm>
            <a:off x="1831267" y="4537302"/>
            <a:ext cx="1493780" cy="1167962"/>
          </a:xfrm>
          <a:prstGeom prst="rect">
            <a:avLst/>
          </a:prstGeom>
          <a:noFill/>
          <a:ln>
            <a:noFill/>
          </a:ln>
        </p:spPr>
      </p:pic>
      <p:pic>
        <p:nvPicPr>
          <p:cNvPr id="578" name="Google Shape;578;p64"/>
          <p:cNvPicPr preferRelativeResize="0"/>
          <p:nvPr/>
        </p:nvPicPr>
        <p:blipFill rotWithShape="1">
          <a:blip r:embed="rId19">
            <a:alphaModFix/>
          </a:blip>
          <a:srcRect/>
          <a:stretch/>
        </p:blipFill>
        <p:spPr>
          <a:xfrm>
            <a:off x="5982993" y="4537301"/>
            <a:ext cx="1500274" cy="1208013"/>
          </a:xfrm>
          <a:prstGeom prst="rect">
            <a:avLst/>
          </a:prstGeom>
          <a:noFill/>
          <a:ln>
            <a:noFill/>
          </a:ln>
        </p:spPr>
      </p:pic>
      <p:pic>
        <p:nvPicPr>
          <p:cNvPr id="579" name="Google Shape;579;p64"/>
          <p:cNvPicPr preferRelativeResize="0"/>
          <p:nvPr/>
        </p:nvPicPr>
        <p:blipFill rotWithShape="1">
          <a:blip r:embed="rId20">
            <a:alphaModFix/>
          </a:blip>
          <a:srcRect/>
          <a:stretch/>
        </p:blipFill>
        <p:spPr>
          <a:xfrm>
            <a:off x="7573309" y="4537302"/>
            <a:ext cx="1498109" cy="1182034"/>
          </a:xfrm>
          <a:prstGeom prst="rect">
            <a:avLst/>
          </a:prstGeom>
          <a:noFill/>
          <a:ln>
            <a:noFill/>
          </a:ln>
        </p:spPr>
      </p:pic>
      <p:sp>
        <p:nvSpPr>
          <p:cNvPr id="20" name="Google Shape;547;p62">
            <a:extLst>
              <a:ext uri="{FF2B5EF4-FFF2-40B4-BE49-F238E27FC236}">
                <a16:creationId xmlns:a16="http://schemas.microsoft.com/office/drawing/2014/main" id="{C5059118-2828-1443-D4A8-32C5802DB413}"/>
              </a:ext>
            </a:extLst>
          </p:cNvPr>
          <p:cNvSpPr txBox="1">
            <a:spLocks/>
          </p:cNvSpPr>
          <p:nvPr/>
        </p:nvSpPr>
        <p:spPr>
          <a:xfrm>
            <a:off x="443706" y="186432"/>
            <a:ext cx="8256587" cy="993775"/>
          </a:xfrm>
          <a:prstGeom prst="rect">
            <a:avLst/>
          </a:prstGeom>
          <a:noFill/>
          <a:ln>
            <a:noFill/>
          </a:ln>
        </p:spPr>
        <p:txBody>
          <a:bodyPr spcFirstLastPara="1" vert="horz" wrap="square" lIns="68569" tIns="34275" rIns="68569" bIns="34275" rtlCol="0" anchor="ctr" anchorCtr="0">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spcBef>
                <a:spcPts val="0"/>
              </a:spcBef>
              <a:buClr>
                <a:schemeClr val="dk1"/>
              </a:buClr>
              <a:buSzPts val="4400"/>
            </a:pPr>
            <a:r>
              <a:rPr lang="en-US" sz="3200" b="1" dirty="0"/>
              <a:t>Radiographic Documentation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65"/>
          <p:cNvPicPr preferRelativeResize="0"/>
          <p:nvPr/>
        </p:nvPicPr>
        <p:blipFill rotWithShape="1">
          <a:blip r:embed="rId3">
            <a:alphaModFix/>
          </a:blip>
          <a:srcRect/>
          <a:stretch/>
        </p:blipFill>
        <p:spPr>
          <a:xfrm>
            <a:off x="3148071" y="927695"/>
            <a:ext cx="2894612" cy="1929741"/>
          </a:xfrm>
          <a:prstGeom prst="rect">
            <a:avLst/>
          </a:prstGeom>
          <a:noFill/>
          <a:ln>
            <a:noFill/>
          </a:ln>
        </p:spPr>
      </p:pic>
      <p:pic>
        <p:nvPicPr>
          <p:cNvPr id="585" name="Google Shape;585;p65"/>
          <p:cNvPicPr preferRelativeResize="0"/>
          <p:nvPr/>
        </p:nvPicPr>
        <p:blipFill rotWithShape="1">
          <a:blip r:embed="rId4">
            <a:alphaModFix/>
          </a:blip>
          <a:srcRect/>
          <a:stretch/>
        </p:blipFill>
        <p:spPr>
          <a:xfrm>
            <a:off x="3147607" y="3803482"/>
            <a:ext cx="2895540" cy="2053112"/>
          </a:xfrm>
          <a:prstGeom prst="rect">
            <a:avLst/>
          </a:prstGeom>
          <a:noFill/>
          <a:ln>
            <a:noFill/>
          </a:ln>
        </p:spPr>
      </p:pic>
      <p:pic>
        <p:nvPicPr>
          <p:cNvPr id="586" name="Google Shape;586;p65"/>
          <p:cNvPicPr preferRelativeResize="0"/>
          <p:nvPr/>
        </p:nvPicPr>
        <p:blipFill rotWithShape="1">
          <a:blip r:embed="rId5">
            <a:alphaModFix/>
          </a:blip>
          <a:srcRect/>
          <a:stretch/>
        </p:blipFill>
        <p:spPr>
          <a:xfrm flipH="1">
            <a:off x="250675" y="926457"/>
            <a:ext cx="2896469" cy="1930979"/>
          </a:xfrm>
          <a:prstGeom prst="rect">
            <a:avLst/>
          </a:prstGeom>
          <a:noFill/>
          <a:ln>
            <a:noFill/>
          </a:ln>
        </p:spPr>
      </p:pic>
      <p:pic>
        <p:nvPicPr>
          <p:cNvPr id="587" name="Google Shape;587;p65"/>
          <p:cNvPicPr preferRelativeResize="0"/>
          <p:nvPr/>
        </p:nvPicPr>
        <p:blipFill rotWithShape="1">
          <a:blip r:embed="rId6">
            <a:alphaModFix/>
          </a:blip>
          <a:srcRect/>
          <a:stretch/>
        </p:blipFill>
        <p:spPr>
          <a:xfrm flipH="1">
            <a:off x="6042684" y="926457"/>
            <a:ext cx="2894612" cy="1929741"/>
          </a:xfrm>
          <a:prstGeom prst="rect">
            <a:avLst/>
          </a:prstGeom>
          <a:noFill/>
          <a:ln>
            <a:noFill/>
          </a:ln>
        </p:spPr>
      </p:pic>
      <p:pic>
        <p:nvPicPr>
          <p:cNvPr id="588" name="Google Shape;588;p65"/>
          <p:cNvPicPr preferRelativeResize="0"/>
          <p:nvPr/>
        </p:nvPicPr>
        <p:blipFill rotWithShape="1">
          <a:blip r:embed="rId7">
            <a:alphaModFix/>
          </a:blip>
          <a:srcRect/>
          <a:stretch/>
        </p:blipFill>
        <p:spPr>
          <a:xfrm flipH="1">
            <a:off x="250675" y="3803482"/>
            <a:ext cx="2896469" cy="2053112"/>
          </a:xfrm>
          <a:prstGeom prst="rect">
            <a:avLst/>
          </a:prstGeom>
          <a:noFill/>
          <a:ln>
            <a:noFill/>
          </a:ln>
        </p:spPr>
      </p:pic>
      <p:pic>
        <p:nvPicPr>
          <p:cNvPr id="589" name="Google Shape;589;p65"/>
          <p:cNvPicPr preferRelativeResize="0"/>
          <p:nvPr/>
        </p:nvPicPr>
        <p:blipFill rotWithShape="1">
          <a:blip r:embed="rId8">
            <a:alphaModFix/>
          </a:blip>
          <a:srcRect/>
          <a:stretch/>
        </p:blipFill>
        <p:spPr>
          <a:xfrm flipH="1">
            <a:off x="6042683" y="3802244"/>
            <a:ext cx="2894613" cy="2053112"/>
          </a:xfrm>
          <a:prstGeom prst="rect">
            <a:avLst/>
          </a:prstGeom>
          <a:noFill/>
          <a:ln>
            <a:noFill/>
          </a:ln>
        </p:spPr>
      </p:pic>
      <p:sp>
        <p:nvSpPr>
          <p:cNvPr id="590" name="Google Shape;590;p65"/>
          <p:cNvSpPr txBox="1"/>
          <p:nvPr/>
        </p:nvSpPr>
        <p:spPr>
          <a:xfrm>
            <a:off x="250675" y="293998"/>
            <a:ext cx="4907252" cy="438551"/>
          </a:xfrm>
          <a:prstGeom prst="rect">
            <a:avLst/>
          </a:prstGeom>
          <a:noFill/>
          <a:ln>
            <a:noFill/>
          </a:ln>
        </p:spPr>
        <p:txBody>
          <a:bodyPr spcFirstLastPara="1" wrap="square" lIns="68569" tIns="34275" rIns="68569" bIns="34275" anchor="t" anchorCtr="0">
            <a:spAutoFit/>
          </a:bodyPr>
          <a:lstStyle/>
          <a:p>
            <a:r>
              <a:rPr lang="en-US" sz="2400" b="1" dirty="0">
                <a:solidFill>
                  <a:schemeClr val="dk1"/>
                </a:solidFill>
                <a:latin typeface="+mj-lt"/>
                <a:ea typeface="Calibri"/>
                <a:cs typeface="Calibri"/>
                <a:sym typeface="Calibri"/>
              </a:rPr>
              <a:t>Pre-Treatment</a:t>
            </a:r>
            <a:endParaRPr sz="2400" b="1" dirty="0">
              <a:latin typeface="+mj-lt"/>
            </a:endParaRPr>
          </a:p>
        </p:txBody>
      </p:sp>
      <p:sp>
        <p:nvSpPr>
          <p:cNvPr id="591" name="Google Shape;591;p65"/>
          <p:cNvSpPr txBox="1"/>
          <p:nvPr/>
        </p:nvSpPr>
        <p:spPr>
          <a:xfrm>
            <a:off x="250675" y="3209724"/>
            <a:ext cx="8642650" cy="438551"/>
          </a:xfrm>
          <a:prstGeom prst="rect">
            <a:avLst/>
          </a:prstGeom>
          <a:noFill/>
          <a:ln>
            <a:noFill/>
          </a:ln>
        </p:spPr>
        <p:txBody>
          <a:bodyPr spcFirstLastPara="1" wrap="square" lIns="68569" tIns="34275" rIns="68569" bIns="34275" anchor="t" anchorCtr="0">
            <a:spAutoFit/>
          </a:bodyPr>
          <a:lstStyle/>
          <a:p>
            <a:r>
              <a:rPr lang="en-US" sz="2400" b="1" dirty="0">
                <a:solidFill>
                  <a:schemeClr val="dk1"/>
                </a:solidFill>
                <a:latin typeface="+mj-lt"/>
                <a:ea typeface="Calibri"/>
                <a:cs typeface="Calibri"/>
                <a:sym typeface="Calibri"/>
              </a:rPr>
              <a:t>Re-evaluation of Non-Surgical and Surgical Therapy</a:t>
            </a:r>
            <a:endParaRPr sz="2400" b="1" dirty="0">
              <a:latin typeface="+mj-l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7" name="Google Shape;597;p66"/>
          <p:cNvSpPr txBox="1">
            <a:spLocks noGrp="1"/>
          </p:cNvSpPr>
          <p:nvPr>
            <p:ph idx="1"/>
          </p:nvPr>
        </p:nvSpPr>
        <p:spPr>
          <a:prstGeom prst="rect">
            <a:avLst/>
          </a:prstGeom>
          <a:noFill/>
          <a:ln>
            <a:noFill/>
          </a:ln>
        </p:spPr>
        <p:txBody>
          <a:bodyPr spcFirstLastPara="1" vert="horz" wrap="square" lIns="68569" tIns="34275" rIns="68569" bIns="34275" rtlCol="0" anchor="t" anchorCtr="0">
            <a:normAutofit/>
          </a:bodyPr>
          <a:lstStyle/>
          <a:p>
            <a:pPr>
              <a:spcBef>
                <a:spcPts val="0"/>
              </a:spcBef>
              <a:buClr>
                <a:schemeClr val="dk1"/>
              </a:buClr>
              <a:buSzPts val="2800"/>
            </a:pPr>
            <a:r>
              <a:rPr lang="en-US" dirty="0"/>
              <a:t>Darby and Walsh – Dental Hygiene: Theory and Practice; fifth edition 2020</a:t>
            </a:r>
            <a:endParaRPr dirty="0"/>
          </a:p>
          <a:p>
            <a:pPr>
              <a:buClr>
                <a:schemeClr val="dk1"/>
              </a:buClr>
              <a:buSzPts val="2800"/>
            </a:pPr>
            <a:r>
              <a:rPr lang="en-US" dirty="0"/>
              <a:t>Newman and Carranza’s Clinical Periodontology; thirteenth edition 2019</a:t>
            </a:r>
            <a:endParaRPr dirty="0"/>
          </a:p>
        </p:txBody>
      </p:sp>
      <p:sp>
        <p:nvSpPr>
          <p:cNvPr id="596" name="Google Shape;596;p66"/>
          <p:cNvSpPr txBox="1">
            <a:spLocks noGrp="1"/>
          </p:cNvSpPr>
          <p:nvPr>
            <p:ph type="title"/>
          </p:nvPr>
        </p:nvSpPr>
        <p:spPr>
          <a:xfrm>
            <a:off x="637193"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Mouthwashes - Book References</a:t>
            </a:r>
            <a:endParaRPr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3" name="Google Shape;603;p67"/>
          <p:cNvSpPr txBox="1">
            <a:spLocks noGrp="1"/>
          </p:cNvSpPr>
          <p:nvPr>
            <p:ph idx="1"/>
          </p:nvPr>
        </p:nvSpPr>
        <p:spPr>
          <a:xfrm>
            <a:off x="653791" y="1576567"/>
            <a:ext cx="7886700" cy="4351338"/>
          </a:xfrm>
          <a:prstGeom prst="rect">
            <a:avLst/>
          </a:prstGeom>
          <a:noFill/>
          <a:ln>
            <a:noFill/>
          </a:ln>
        </p:spPr>
        <p:txBody>
          <a:bodyPr spcFirstLastPara="1" vert="horz" wrap="square" lIns="68569" tIns="34275" rIns="68569" bIns="34275" rtlCol="0" anchor="t" anchorCtr="0">
            <a:normAutofit fontScale="85000" lnSpcReduction="10000"/>
          </a:bodyPr>
          <a:lstStyle/>
          <a:p>
            <a:pPr>
              <a:spcBef>
                <a:spcPts val="0"/>
              </a:spcBef>
              <a:buClr>
                <a:schemeClr val="dk1"/>
              </a:buClr>
              <a:buSzPct val="100000"/>
            </a:pPr>
            <a:r>
              <a:rPr lang="en-US" dirty="0"/>
              <a:t>Serrano J et al. Efficacy of adjunctive anti-plaque chemical agents in managing gingivitis: a systematic review and meta-analysis. J Clin </a:t>
            </a:r>
            <a:r>
              <a:rPr lang="en-US" dirty="0" err="1"/>
              <a:t>Periodontol</a:t>
            </a:r>
            <a:r>
              <a:rPr lang="en-US" dirty="0"/>
              <a:t> 2015; 42 (Suppl.16):S106-S138. doi:10.111/jcpe.12331.</a:t>
            </a:r>
            <a:endParaRPr dirty="0"/>
          </a:p>
          <a:p>
            <a:pPr>
              <a:buClr>
                <a:schemeClr val="dk1"/>
              </a:buClr>
              <a:buSzPct val="100000"/>
            </a:pPr>
            <a:r>
              <a:rPr lang="en-US" dirty="0" err="1"/>
              <a:t>Figuero</a:t>
            </a:r>
            <a:r>
              <a:rPr lang="en-US" dirty="0"/>
              <a:t> E et al. Mechanical and chemical plaque control in the simultaneous management of gingivitis and caries: a systematic review. J Clin </a:t>
            </a:r>
            <a:r>
              <a:rPr lang="en-US" dirty="0" err="1"/>
              <a:t>Periodontol</a:t>
            </a:r>
            <a:r>
              <a:rPr lang="en-US" dirty="0"/>
              <a:t> 2017; 44 (Suppl. 18): S116-S134. </a:t>
            </a:r>
            <a:r>
              <a:rPr lang="en-US" dirty="0" err="1"/>
              <a:t>doi</a:t>
            </a:r>
            <a:r>
              <a:rPr lang="en-US" dirty="0"/>
              <a:t>: 10.1111/jcpe.12674.</a:t>
            </a:r>
            <a:endParaRPr dirty="0"/>
          </a:p>
          <a:p>
            <a:pPr>
              <a:buClr>
                <a:schemeClr val="dk1"/>
              </a:buClr>
              <a:buSzPct val="100000"/>
            </a:pPr>
            <a:r>
              <a:rPr lang="en-US" dirty="0" err="1"/>
              <a:t>Figuero</a:t>
            </a:r>
            <a:r>
              <a:rPr lang="en-US" dirty="0"/>
              <a:t> E et al. Efficacy of adjunctive anti‐plaque chemical agents in managing gingivitis: A systematic review and network meta‐analyses. J Clin </a:t>
            </a:r>
            <a:r>
              <a:rPr lang="en-US" dirty="0" err="1"/>
              <a:t>Periodontol</a:t>
            </a:r>
            <a:r>
              <a:rPr lang="en-US" dirty="0"/>
              <a:t>. 2019;46:723–739. https://doi.org/10.1111/ jcpe.1312.</a:t>
            </a:r>
            <a:endParaRPr dirty="0"/>
          </a:p>
          <a:p>
            <a:pPr>
              <a:buClr>
                <a:schemeClr val="dk1"/>
              </a:buClr>
              <a:buSzPct val="100000"/>
            </a:pPr>
            <a:r>
              <a:rPr lang="en-US" dirty="0" err="1"/>
              <a:t>Figuero</a:t>
            </a:r>
            <a:r>
              <a:rPr lang="en-US" dirty="0"/>
              <a:t> E et al. Efficacy of adjunctive therapies in patients with gingival inflammation: A systematic review and meta-analysis. J Clin </a:t>
            </a:r>
            <a:r>
              <a:rPr lang="en-US" dirty="0" err="1"/>
              <a:t>Periodontol</a:t>
            </a:r>
            <a:r>
              <a:rPr lang="en-US" dirty="0"/>
              <a:t>. 2020;47:125– 143. https://doi.org/10.1111/jcpe.13244.</a:t>
            </a:r>
            <a:endParaRPr dirty="0"/>
          </a:p>
          <a:p>
            <a:pPr>
              <a:buClr>
                <a:schemeClr val="dk1"/>
              </a:buClr>
              <a:buSzPct val="100000"/>
            </a:pPr>
            <a:r>
              <a:rPr lang="en-US" dirty="0" err="1"/>
              <a:t>Laleman</a:t>
            </a:r>
            <a:r>
              <a:rPr lang="en-US" dirty="0"/>
              <a:t> I, </a:t>
            </a:r>
            <a:r>
              <a:rPr lang="en-US" dirty="0" err="1"/>
              <a:t>Teughels</a:t>
            </a:r>
            <a:r>
              <a:rPr lang="en-US" dirty="0"/>
              <a:t> W. Novel natural product‐based oral topical rinses and toothpastes to prevent periodontal diseases. </a:t>
            </a:r>
            <a:r>
              <a:rPr lang="en-US" dirty="0" err="1"/>
              <a:t>Periodontol</a:t>
            </a:r>
            <a:r>
              <a:rPr lang="en-US" dirty="0"/>
              <a:t> 2000. 2020;84:102–123. https://doi.org/10.1111/prd.12339. </a:t>
            </a:r>
            <a:endParaRPr dirty="0"/>
          </a:p>
          <a:p>
            <a:pPr>
              <a:buClr>
                <a:schemeClr val="dk1"/>
              </a:buClr>
              <a:buSzPct val="100000"/>
            </a:pPr>
            <a:r>
              <a:rPr lang="en-US" dirty="0" err="1"/>
              <a:t>Scannapieco</a:t>
            </a:r>
            <a:r>
              <a:rPr lang="en-US" dirty="0"/>
              <a:t> FA, </a:t>
            </a:r>
            <a:r>
              <a:rPr lang="en-US" dirty="0" err="1"/>
              <a:t>Gershovich</a:t>
            </a:r>
            <a:r>
              <a:rPr lang="en-US" dirty="0"/>
              <a:t> E. The prevention of periodontal disease—An overview. </a:t>
            </a:r>
            <a:r>
              <a:rPr lang="en-US" dirty="0" err="1"/>
              <a:t>Periodontol</a:t>
            </a:r>
            <a:r>
              <a:rPr lang="en-US" dirty="0"/>
              <a:t> 2000. 2020;84:9-13. https://doi.org/10.1111/prd.12330. </a:t>
            </a:r>
            <a:endParaRPr dirty="0"/>
          </a:p>
        </p:txBody>
      </p:sp>
      <p:sp>
        <p:nvSpPr>
          <p:cNvPr id="602" name="Google Shape;602;p67"/>
          <p:cNvSpPr txBox="1">
            <a:spLocks noGrp="1"/>
          </p:cNvSpPr>
          <p:nvPr>
            <p:ph type="title"/>
          </p:nvPr>
        </p:nvSpPr>
        <p:spPr>
          <a:xfrm>
            <a:off x="653790"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Mouthwashes - Articles</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9"/>
          <p:cNvSpPr txBox="1">
            <a:spLocks noGrp="1"/>
          </p:cNvSpPr>
          <p:nvPr>
            <p:ph type="ctrTitle"/>
          </p:nvPr>
        </p:nvSpPr>
        <p:spPr>
          <a:prstGeom prst="rect">
            <a:avLst/>
          </a:prstGeom>
          <a:noFill/>
          <a:ln>
            <a:noFill/>
          </a:ln>
        </p:spPr>
        <p:txBody>
          <a:bodyPr spcFirstLastPara="1" vert="horz" wrap="square" lIns="68569" tIns="34275" rIns="68569" bIns="34275" rtlCol="0" anchor="ctr" anchorCtr="0">
            <a:normAutofit/>
          </a:bodyPr>
          <a:lstStyle/>
          <a:p>
            <a:pPr algn="ctr"/>
            <a:r>
              <a:rPr lang="en-US" sz="5400" b="1" dirty="0">
                <a:latin typeface="+mj-lt"/>
              </a:rPr>
              <a:t>End of Presentation</a:t>
            </a:r>
            <a:endParaRPr sz="5400" b="1" dirty="0">
              <a:latin typeface="+mj-lt"/>
            </a:endParaRPr>
          </a:p>
        </p:txBody>
      </p:sp>
      <p:pic>
        <p:nvPicPr>
          <p:cNvPr id="3" name="Picture 2" descr="Logo&#10;&#10;Description automatically generated">
            <a:extLst>
              <a:ext uri="{FF2B5EF4-FFF2-40B4-BE49-F238E27FC236}">
                <a16:creationId xmlns:a16="http://schemas.microsoft.com/office/drawing/2014/main" id="{61A9B8B8-6B6E-E6DF-97C3-B3E6D1599382}"/>
              </a:ext>
            </a:extLst>
          </p:cNvPr>
          <p:cNvPicPr>
            <a:picLocks noChangeAspect="1"/>
          </p:cNvPicPr>
          <p:nvPr/>
        </p:nvPicPr>
        <p:blipFill>
          <a:blip r:embed="rId3"/>
          <a:stretch>
            <a:fillRect/>
          </a:stretch>
        </p:blipFill>
        <p:spPr>
          <a:xfrm>
            <a:off x="6822142" y="5879486"/>
            <a:ext cx="1822526" cy="890552"/>
          </a:xfrm>
          <a:prstGeom prst="rect">
            <a:avLst/>
          </a:prstGeom>
        </p:spPr>
      </p:pic>
      <p:sp>
        <p:nvSpPr>
          <p:cNvPr id="6" name="TextBox 5">
            <a:extLst>
              <a:ext uri="{FF2B5EF4-FFF2-40B4-BE49-F238E27FC236}">
                <a16:creationId xmlns:a16="http://schemas.microsoft.com/office/drawing/2014/main" id="{97A69776-C6F9-0D74-78F4-E0F45E77C8E0}"/>
              </a:ext>
            </a:extLst>
          </p:cNvPr>
          <p:cNvSpPr txBox="1"/>
          <p:nvPr/>
        </p:nvSpPr>
        <p:spPr>
          <a:xfrm>
            <a:off x="6320118" y="4615543"/>
            <a:ext cx="2823882" cy="1077218"/>
          </a:xfrm>
          <a:prstGeom prst="rect">
            <a:avLst/>
          </a:prstGeom>
          <a:noFill/>
        </p:spPr>
        <p:txBody>
          <a:bodyPr wrap="square">
            <a:spAutoFit/>
          </a:bodyPr>
          <a:lstStyle/>
          <a:p>
            <a:pPr algn="ctr"/>
            <a:r>
              <a:rPr lang="en-US" sz="1600" i="1" dirty="0">
                <a:solidFill>
                  <a:schemeClr val="bg1"/>
                </a:solidFill>
              </a:rPr>
              <a:t>Thank you to </a:t>
            </a:r>
            <a:r>
              <a:rPr lang="en-US" sz="1600" i="1" dirty="0" err="1">
                <a:solidFill>
                  <a:schemeClr val="bg1"/>
                </a:solidFill>
              </a:rPr>
              <a:t>TePe</a:t>
            </a:r>
            <a:r>
              <a:rPr lang="en-US" sz="1600" i="1" dirty="0">
                <a:solidFill>
                  <a:schemeClr val="bg1"/>
                </a:solidFill>
              </a:rPr>
              <a:t> Oral Health Care, Inc. </a:t>
            </a:r>
          </a:p>
          <a:p>
            <a:pPr algn="ctr"/>
            <a:r>
              <a:rPr lang="en-US" sz="1600" i="1" dirty="0">
                <a:solidFill>
                  <a:schemeClr val="bg1"/>
                </a:solidFill>
              </a:rPr>
              <a:t>for sponsoring AAP Education Access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4"/>
          <p:cNvSpPr txBox="1">
            <a:spLocks noGrp="1"/>
          </p:cNvSpPr>
          <p:nvPr>
            <p:ph idx="1"/>
          </p:nvPr>
        </p:nvSpPr>
        <p:spPr>
          <a:xfrm>
            <a:off x="628649" y="1553715"/>
            <a:ext cx="4325090" cy="4124145"/>
          </a:xfrm>
          <a:prstGeom prst="rect">
            <a:avLst/>
          </a:prstGeom>
          <a:noFill/>
          <a:ln>
            <a:noFill/>
          </a:ln>
        </p:spPr>
        <p:txBody>
          <a:bodyPr spcFirstLastPara="1" vert="horz" wrap="square" lIns="68569" tIns="34275" rIns="68569" bIns="34275" rtlCol="0" anchor="t" anchorCtr="0">
            <a:normAutofit lnSpcReduction="10000"/>
          </a:bodyPr>
          <a:lstStyle/>
          <a:p>
            <a:pPr marL="370574" indent="-342900">
              <a:spcBef>
                <a:spcPts val="0"/>
              </a:spcBef>
              <a:buClr>
                <a:schemeClr val="dk1"/>
              </a:buClr>
              <a:buSzPts val="2800"/>
            </a:pPr>
            <a:r>
              <a:rPr lang="en-US" sz="2000" dirty="0"/>
              <a:t>Prevent plaque formation</a:t>
            </a:r>
            <a:endParaRPr sz="2000" dirty="0"/>
          </a:p>
          <a:p>
            <a:pPr marL="370574" indent="-342900">
              <a:buClr>
                <a:schemeClr val="dk1"/>
              </a:buClr>
              <a:buSzPts val="2800"/>
            </a:pPr>
            <a:r>
              <a:rPr lang="en-US" sz="2000" dirty="0"/>
              <a:t>Disrupt plaque and optimize plaque removal</a:t>
            </a:r>
            <a:endParaRPr sz="2000" dirty="0"/>
          </a:p>
          <a:p>
            <a:pPr marL="370574" indent="-342900">
              <a:buClr>
                <a:schemeClr val="dk1"/>
              </a:buClr>
              <a:buSzPts val="2800"/>
            </a:pPr>
            <a:r>
              <a:rPr lang="en-US" sz="2000" dirty="0"/>
              <a:t>Include agents that prevent demineralization and aid remineralization</a:t>
            </a:r>
            <a:endParaRPr sz="2000" dirty="0"/>
          </a:p>
          <a:p>
            <a:pPr marL="370574" indent="-342900">
              <a:buClr>
                <a:schemeClr val="dk1"/>
              </a:buClr>
              <a:buSzPts val="2800"/>
            </a:pPr>
            <a:r>
              <a:rPr lang="en-US" sz="2000" dirty="0"/>
              <a:t>Prevent and reduce periodontal inflammation and disease</a:t>
            </a:r>
            <a:endParaRPr sz="2000" dirty="0"/>
          </a:p>
          <a:p>
            <a:pPr marL="370574" indent="-342900">
              <a:buClr>
                <a:schemeClr val="dk1"/>
              </a:buClr>
              <a:buSzPts val="2800"/>
            </a:pPr>
            <a:r>
              <a:rPr lang="en-US" sz="2000" dirty="0"/>
              <a:t>Should not be an irritant to oral tissues</a:t>
            </a:r>
            <a:endParaRPr sz="2000" dirty="0"/>
          </a:p>
          <a:p>
            <a:pPr marL="370574" indent="-342900">
              <a:buClr>
                <a:schemeClr val="dk1"/>
              </a:buClr>
              <a:buSzPts val="2800"/>
            </a:pPr>
            <a:r>
              <a:rPr lang="en-US" sz="2000" dirty="0"/>
              <a:t>Prevent or reduce halitosis</a:t>
            </a:r>
            <a:endParaRPr sz="2000" dirty="0"/>
          </a:p>
          <a:p>
            <a:pPr marL="370574" indent="-342900">
              <a:buClr>
                <a:schemeClr val="dk1"/>
              </a:buClr>
              <a:buSzPts val="2800"/>
            </a:pPr>
            <a:r>
              <a:rPr lang="en-US" sz="2000" dirty="0"/>
              <a:t>Be effective without damaging the tooth surface or gingiva </a:t>
            </a:r>
            <a:endParaRPr sz="2000" dirty="0"/>
          </a:p>
        </p:txBody>
      </p:sp>
      <p:sp>
        <p:nvSpPr>
          <p:cNvPr id="118" name="Google Shape;118;p4"/>
          <p:cNvSpPr txBox="1">
            <a:spLocks noGrp="1"/>
          </p:cNvSpPr>
          <p:nvPr>
            <p:ph type="title"/>
          </p:nvPr>
        </p:nvSpPr>
        <p:spPr>
          <a:xfrm>
            <a:off x="628649" y="0"/>
            <a:ext cx="7706831" cy="114953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b="1" dirty="0"/>
              <a:t>Desirable Properties of Dentifrices</a:t>
            </a:r>
            <a:endParaRPr dirty="0"/>
          </a:p>
        </p:txBody>
      </p:sp>
      <p:pic>
        <p:nvPicPr>
          <p:cNvPr id="2" name="Picture 1">
            <a:hlinkClick r:id="rId3"/>
            <a:extLst>
              <a:ext uri="{FF2B5EF4-FFF2-40B4-BE49-F238E27FC236}">
                <a16:creationId xmlns:a16="http://schemas.microsoft.com/office/drawing/2014/main" id="{9D585EE9-99C4-F192-5E6C-E082836D3895}"/>
              </a:ext>
            </a:extLst>
          </p:cNvPr>
          <p:cNvPicPr>
            <a:picLocks noChangeAspect="1"/>
          </p:cNvPicPr>
          <p:nvPr/>
        </p:nvPicPr>
        <p:blipFill>
          <a:blip r:embed="rId4"/>
          <a:stretch>
            <a:fillRect/>
          </a:stretch>
        </p:blipFill>
        <p:spPr>
          <a:xfrm>
            <a:off x="5433435" y="1502510"/>
            <a:ext cx="3019771" cy="4226556"/>
          </a:xfrm>
          <a:prstGeom prst="rect">
            <a:avLst/>
          </a:prstGeom>
        </p:spPr>
      </p:pic>
      <p:sp>
        <p:nvSpPr>
          <p:cNvPr id="7" name="TextBox 6">
            <a:extLst>
              <a:ext uri="{FF2B5EF4-FFF2-40B4-BE49-F238E27FC236}">
                <a16:creationId xmlns:a16="http://schemas.microsoft.com/office/drawing/2014/main" id="{4F87B95E-B22D-0627-F82A-789055948DCA}"/>
              </a:ext>
            </a:extLst>
          </p:cNvPr>
          <p:cNvSpPr txBox="1"/>
          <p:nvPr/>
        </p:nvSpPr>
        <p:spPr>
          <a:xfrm>
            <a:off x="225288" y="5729066"/>
            <a:ext cx="7142921" cy="523220"/>
          </a:xfrm>
          <a:prstGeom prst="rect">
            <a:avLst/>
          </a:prstGeom>
          <a:noFill/>
        </p:spPr>
        <p:txBody>
          <a:bodyPr wrap="square">
            <a:spAutoFit/>
          </a:bodyPr>
          <a:lstStyle/>
          <a:p>
            <a:r>
              <a:rPr lang="en-US" sz="1400" dirty="0">
                <a:solidFill>
                  <a:srgbClr val="FF0000"/>
                </a:solidFill>
                <a:hlinkClick r:id="rId5">
                  <a:extLst>
                    <a:ext uri="{A12FA001-AC4F-418D-AE19-62706E023703}">
                      <ahyp:hlinkClr xmlns:ahyp="http://schemas.microsoft.com/office/drawing/2018/hyperlinkcolor" val="tx"/>
                    </a:ext>
                  </a:extLst>
                </a:hlinkClick>
              </a:rPr>
              <a:t>https://dentalacademyofce.com/courses/oral-hygiene-recommendations-in-the-age-of-dr-google-an-evidence-based-approach-for-dental-professionals/</a:t>
            </a:r>
            <a:endParaRPr lang="en-US" sz="1400"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5"/>
          <p:cNvSpPr txBox="1">
            <a:spLocks noGrp="1"/>
          </p:cNvSpPr>
          <p:nvPr>
            <p:ph idx="1"/>
          </p:nvPr>
        </p:nvSpPr>
        <p:spPr>
          <a:xfrm>
            <a:off x="667987" y="1692233"/>
            <a:ext cx="7910976" cy="3473533"/>
          </a:xfrm>
          <a:prstGeom prst="rect">
            <a:avLst/>
          </a:prstGeom>
          <a:noFill/>
          <a:ln>
            <a:noFill/>
          </a:ln>
        </p:spPr>
        <p:txBody>
          <a:bodyPr spcFirstLastPara="1" vert="horz" wrap="square" lIns="68569" tIns="34275" rIns="68569" bIns="34275" rtlCol="0" anchor="t" anchorCtr="0">
            <a:normAutofit fontScale="92500" lnSpcReduction="20000"/>
          </a:bodyPr>
          <a:lstStyle/>
          <a:p>
            <a:pPr marL="370574" indent="-342900">
              <a:buClr>
                <a:schemeClr val="dk1"/>
              </a:buClr>
              <a:buSzPct val="100000"/>
            </a:pPr>
            <a:r>
              <a:rPr lang="en-US" sz="2250" dirty="0"/>
              <a:t>Cleansing and polishing agents (10-40%) </a:t>
            </a:r>
            <a:endParaRPr dirty="0"/>
          </a:p>
          <a:p>
            <a:pPr marL="370574" indent="-342900">
              <a:buClr>
                <a:schemeClr val="dk1"/>
              </a:buClr>
              <a:buSzPct val="100000"/>
            </a:pPr>
            <a:r>
              <a:rPr lang="en-US" sz="2250" dirty="0"/>
              <a:t>Humectants (20-70%) </a:t>
            </a:r>
            <a:endParaRPr dirty="0"/>
          </a:p>
          <a:p>
            <a:pPr marL="370574" indent="-342900">
              <a:buClr>
                <a:schemeClr val="dk1"/>
              </a:buClr>
              <a:buSzPct val="100000"/>
            </a:pPr>
            <a:r>
              <a:rPr lang="en-US" sz="2250" dirty="0"/>
              <a:t>Water (5%-30%) </a:t>
            </a:r>
            <a:endParaRPr dirty="0"/>
          </a:p>
          <a:p>
            <a:pPr marL="370574" indent="-342900">
              <a:buClr>
                <a:schemeClr val="dk1"/>
              </a:buClr>
              <a:buSzPct val="100000"/>
            </a:pPr>
            <a:r>
              <a:rPr lang="en-US" sz="2250" dirty="0"/>
              <a:t>Binders (1%-2%) or gelling agents</a:t>
            </a:r>
            <a:endParaRPr dirty="0"/>
          </a:p>
          <a:p>
            <a:pPr marL="370574" indent="-342900">
              <a:buClr>
                <a:schemeClr val="dk1"/>
              </a:buClr>
              <a:buSzPct val="100000"/>
            </a:pPr>
            <a:r>
              <a:rPr lang="en-US" sz="2250" dirty="0"/>
              <a:t>Detergents (1% - 3%) or surfactants or foaming agents</a:t>
            </a:r>
            <a:endParaRPr dirty="0"/>
          </a:p>
          <a:p>
            <a:pPr marL="370574" indent="-342900">
              <a:buClr>
                <a:schemeClr val="dk1"/>
              </a:buClr>
              <a:buSzPct val="100000"/>
            </a:pPr>
            <a:r>
              <a:rPr lang="en-US" sz="2250" dirty="0"/>
              <a:t>Preservatives (2%-3%) </a:t>
            </a:r>
            <a:endParaRPr dirty="0"/>
          </a:p>
          <a:p>
            <a:pPr marL="370574" indent="-342900">
              <a:buClr>
                <a:schemeClr val="dk1"/>
              </a:buClr>
              <a:buSzPct val="100000"/>
            </a:pPr>
            <a:r>
              <a:rPr lang="en-US" sz="2250" dirty="0"/>
              <a:t>Flavoring Agents (</a:t>
            </a:r>
            <a:r>
              <a:rPr lang="en-US" sz="2250" dirty="0" err="1"/>
              <a:t>approx</a:t>
            </a:r>
            <a:r>
              <a:rPr lang="en-US" sz="2250" dirty="0"/>
              <a:t> 2%) </a:t>
            </a:r>
            <a:endParaRPr dirty="0"/>
          </a:p>
          <a:p>
            <a:pPr marL="370574" indent="-342900">
              <a:buClr>
                <a:schemeClr val="dk1"/>
              </a:buClr>
              <a:buSzPct val="100000"/>
            </a:pPr>
            <a:r>
              <a:rPr lang="en-US" sz="2250" dirty="0"/>
              <a:t>Sweeteners (2%-3%) </a:t>
            </a:r>
            <a:endParaRPr dirty="0"/>
          </a:p>
          <a:p>
            <a:pPr marL="370574" indent="-342900">
              <a:buClr>
                <a:schemeClr val="dk1"/>
              </a:buClr>
              <a:buSzPct val="100000"/>
            </a:pPr>
            <a:r>
              <a:rPr lang="en-US" sz="2250" dirty="0"/>
              <a:t>Coloring or dye agents (2%-3%) </a:t>
            </a:r>
            <a:endParaRPr dirty="0"/>
          </a:p>
          <a:p>
            <a:pPr marL="27675" indent="0">
              <a:buClr>
                <a:schemeClr val="dk1"/>
              </a:buClr>
              <a:buSzPct val="100000"/>
              <a:buNone/>
            </a:pPr>
            <a:endParaRPr sz="2250" dirty="0"/>
          </a:p>
          <a:p>
            <a:pPr indent="-65722">
              <a:buClr>
                <a:schemeClr val="dk1"/>
              </a:buClr>
              <a:buSzPct val="100000"/>
              <a:buNone/>
            </a:pPr>
            <a:endParaRPr sz="1800" dirty="0"/>
          </a:p>
        </p:txBody>
      </p:sp>
      <p:sp>
        <p:nvSpPr>
          <p:cNvPr id="126" name="Google Shape;126;p5"/>
          <p:cNvSpPr txBox="1">
            <a:spLocks noGrp="1"/>
          </p:cNvSpPr>
          <p:nvPr>
            <p:ph type="title"/>
          </p:nvPr>
        </p:nvSpPr>
        <p:spPr>
          <a:xfrm>
            <a:off x="667987" y="258007"/>
            <a:ext cx="7910976" cy="727838"/>
          </a:xfrm>
          <a:prstGeom prst="rect">
            <a:avLst/>
          </a:prstGeom>
          <a:noFill/>
          <a:ln>
            <a:noFill/>
          </a:ln>
        </p:spPr>
        <p:txBody>
          <a:bodyPr spcFirstLastPara="1" vert="horz" wrap="square" lIns="68569" tIns="34275" rIns="68569" bIns="34275" rtlCol="0" anchor="b" anchorCtr="0">
            <a:noAutofit/>
          </a:bodyPr>
          <a:lstStyle/>
          <a:p>
            <a:pPr>
              <a:spcBef>
                <a:spcPts val="0"/>
              </a:spcBef>
              <a:buClr>
                <a:schemeClr val="dk1"/>
              </a:buClr>
              <a:buSzPts val="4400"/>
            </a:pPr>
            <a:r>
              <a:rPr lang="en-US" b="1" dirty="0"/>
              <a:t>Main Components of Dentifrices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a:spLocks noGrp="1"/>
          </p:cNvSpPr>
          <p:nvPr>
            <p:ph type="title"/>
          </p:nvPr>
        </p:nvSpPr>
        <p:spPr>
          <a:xfrm>
            <a:off x="710249" y="0"/>
            <a:ext cx="7706831" cy="1149532"/>
          </a:xfrm>
          <a:prstGeom prst="rect">
            <a:avLst/>
          </a:prstGeom>
          <a:noFill/>
          <a:ln>
            <a:noFill/>
          </a:ln>
        </p:spPr>
        <p:txBody>
          <a:bodyPr spcFirstLastPara="1" vert="horz" wrap="square" lIns="68569" tIns="34275" rIns="68569" bIns="34275" rtlCol="0" anchor="ctr" anchorCtr="0">
            <a:normAutofit/>
          </a:bodyPr>
          <a:lstStyle/>
          <a:p>
            <a:pPr>
              <a:buClr>
                <a:schemeClr val="lt1"/>
              </a:buClr>
              <a:buSzPts val="4400"/>
            </a:pPr>
            <a:r>
              <a:rPr lang="en-US" b="1" dirty="0"/>
              <a:t>Cleaning &amp; Polishing Agents</a:t>
            </a:r>
            <a:endParaRPr dirty="0"/>
          </a:p>
        </p:txBody>
      </p:sp>
      <p:sp>
        <p:nvSpPr>
          <p:cNvPr id="137" name="Google Shape;137;p6"/>
          <p:cNvSpPr/>
          <p:nvPr/>
        </p:nvSpPr>
        <p:spPr>
          <a:xfrm>
            <a:off x="7122326" y="5624803"/>
            <a:ext cx="1737719" cy="314540"/>
          </a:xfrm>
          <a:prstGeom prst="rect">
            <a:avLst/>
          </a:prstGeom>
          <a:noFill/>
          <a:ln w="28575"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200" b="1" u="sng">
                <a:solidFill>
                  <a:srgbClr val="C00000"/>
                </a:solidFill>
                <a:latin typeface="+mj-lt"/>
                <a:ea typeface="Calibri"/>
                <a:cs typeface="Calibri"/>
                <a:sym typeface="Calibri"/>
                <a:hlinkClick r:id="rId3" action="ppaction://hlinksldjump">
                  <a:extLst>
                    <a:ext uri="{A12FA001-AC4F-418D-AE19-62706E023703}">
                      <ahyp:hlinkClr xmlns:ahyp="http://schemas.microsoft.com/office/drawing/2018/hyperlinkcolor" val="tx"/>
                    </a:ext>
                  </a:extLst>
                </a:hlinkClick>
              </a:rPr>
              <a:t>Back to Components</a:t>
            </a:r>
            <a:endParaRPr sz="1200" b="1">
              <a:solidFill>
                <a:srgbClr val="C00000"/>
              </a:solidFill>
              <a:latin typeface="+mj-lt"/>
              <a:ea typeface="Calibri"/>
              <a:cs typeface="Calibri"/>
              <a:sym typeface="Calibri"/>
            </a:endParaRPr>
          </a:p>
        </p:txBody>
      </p:sp>
      <p:graphicFrame>
        <p:nvGraphicFramePr>
          <p:cNvPr id="4" name="Table 4">
            <a:extLst>
              <a:ext uri="{FF2B5EF4-FFF2-40B4-BE49-F238E27FC236}">
                <a16:creationId xmlns:a16="http://schemas.microsoft.com/office/drawing/2014/main" id="{FE510389-AC88-A907-C49E-21FDC75C169A}"/>
              </a:ext>
            </a:extLst>
          </p:cNvPr>
          <p:cNvGraphicFramePr>
            <a:graphicFrameLocks noGrp="1"/>
          </p:cNvGraphicFramePr>
          <p:nvPr>
            <p:extLst>
              <p:ext uri="{D42A27DB-BD31-4B8C-83A1-F6EECF244321}">
                <p14:modId xmlns:p14="http://schemas.microsoft.com/office/powerpoint/2010/main" val="946673511"/>
              </p:ext>
            </p:extLst>
          </p:nvPr>
        </p:nvGraphicFramePr>
        <p:xfrm>
          <a:off x="1136145" y="1835827"/>
          <a:ext cx="6855041" cy="2512349"/>
        </p:xfrm>
        <a:graphic>
          <a:graphicData uri="http://schemas.openxmlformats.org/drawingml/2006/table">
            <a:tbl>
              <a:tblPr firstRow="1" bandRow="1">
                <a:tableStyleId>{ED083AE6-46FA-4A59-8FB0-9F97EB10719F}</a:tableStyleId>
              </a:tblPr>
              <a:tblGrid>
                <a:gridCol w="3426781">
                  <a:extLst>
                    <a:ext uri="{9D8B030D-6E8A-4147-A177-3AD203B41FA5}">
                      <a16:colId xmlns:a16="http://schemas.microsoft.com/office/drawing/2014/main" val="1405677662"/>
                    </a:ext>
                  </a:extLst>
                </a:gridCol>
                <a:gridCol w="3428260">
                  <a:extLst>
                    <a:ext uri="{9D8B030D-6E8A-4147-A177-3AD203B41FA5}">
                      <a16:colId xmlns:a16="http://schemas.microsoft.com/office/drawing/2014/main" val="2731772440"/>
                    </a:ext>
                  </a:extLst>
                </a:gridCol>
              </a:tblGrid>
              <a:tr h="6321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Cleaning (abrasive) Agents</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Polishing Agents</a:t>
                      </a:r>
                    </a:p>
                  </a:txBody>
                  <a:tcPr anchor="ctr">
                    <a:solidFill>
                      <a:schemeClr val="accent1"/>
                    </a:solidFill>
                  </a:tcPr>
                </a:tc>
                <a:extLst>
                  <a:ext uri="{0D108BD9-81ED-4DB2-BD59-A6C34878D82A}">
                    <a16:rowId xmlns:a16="http://schemas.microsoft.com/office/drawing/2014/main" val="1365277153"/>
                  </a:ext>
                </a:extLst>
              </a:tr>
              <a:tr h="6267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Aluminum</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Silicas</a:t>
                      </a:r>
                    </a:p>
                  </a:txBody>
                  <a:tcPr anchor="ctr">
                    <a:solidFill>
                      <a:schemeClr val="bg1"/>
                    </a:solidFill>
                  </a:tcPr>
                </a:tc>
                <a:extLst>
                  <a:ext uri="{0D108BD9-81ED-4DB2-BD59-A6C34878D82A}">
                    <a16:rowId xmlns:a16="http://schemas.microsoft.com/office/drawing/2014/main" val="3471084314"/>
                  </a:ext>
                </a:extLst>
              </a:tr>
              <a:tr h="6267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Calcium</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Carbonates</a:t>
                      </a:r>
                    </a:p>
                  </a:txBody>
                  <a:tcPr anchor="ctr">
                    <a:solidFill>
                      <a:schemeClr val="bg1"/>
                    </a:solidFill>
                  </a:tcPr>
                </a:tc>
                <a:extLst>
                  <a:ext uri="{0D108BD9-81ED-4DB2-BD59-A6C34878D82A}">
                    <a16:rowId xmlns:a16="http://schemas.microsoft.com/office/drawing/2014/main" val="3148569333"/>
                  </a:ext>
                </a:extLst>
              </a:tr>
              <a:tr h="6267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Tin</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Phosphates</a:t>
                      </a:r>
                    </a:p>
                  </a:txBody>
                  <a:tcPr anchor="ctr">
                    <a:solidFill>
                      <a:schemeClr val="bg1"/>
                    </a:solidFill>
                  </a:tcPr>
                </a:tc>
                <a:extLst>
                  <a:ext uri="{0D108BD9-81ED-4DB2-BD59-A6C34878D82A}">
                    <a16:rowId xmlns:a16="http://schemas.microsoft.com/office/drawing/2014/main" val="383243128"/>
                  </a:ext>
                </a:extLst>
              </a:tr>
            </a:tbl>
          </a:graphicData>
        </a:graphic>
      </p:graphicFrame>
    </p:spTree>
  </p:cSld>
  <p:clrMapOvr>
    <a:masterClrMapping/>
  </p:clrMapOvr>
</p:sld>
</file>

<file path=ppt/theme/theme1.xml><?xml version="1.0" encoding="utf-8"?>
<a:theme xmlns:a="http://schemas.openxmlformats.org/drawingml/2006/main" name="1_EDUAccess_PPTslide">
  <a:themeElements>
    <a:clrScheme name="Education Access">
      <a:dk1>
        <a:srgbClr val="1C6C73"/>
      </a:dk1>
      <a:lt1>
        <a:sysClr val="window" lastClr="FFFFFF"/>
      </a:lt1>
      <a:dk2>
        <a:srgbClr val="FFFFFF"/>
      </a:dk2>
      <a:lt2>
        <a:srgbClr val="CACFCC"/>
      </a:lt2>
      <a:accent1>
        <a:srgbClr val="9C6C64"/>
      </a:accent1>
      <a:accent2>
        <a:srgbClr val="8BB3BE"/>
      </a:accent2>
      <a:accent3>
        <a:srgbClr val="B0A287"/>
      </a:accent3>
      <a:accent4>
        <a:srgbClr val="7B8A84"/>
      </a:accent4>
      <a:accent5>
        <a:srgbClr val="2B3C33"/>
      </a:accent5>
      <a:accent6>
        <a:srgbClr val="C8D1D4"/>
      </a:accent6>
      <a:hlink>
        <a:srgbClr val="9C6C64"/>
      </a:hlink>
      <a:folHlink>
        <a:srgbClr val="B0A287"/>
      </a:folHlink>
    </a:clrScheme>
    <a:fontScheme name="Custom 1">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1211</TotalTime>
  <Words>3717</Words>
  <Application>Microsoft Office PowerPoint</Application>
  <PresentationFormat>On-screen Show (4:3)</PresentationFormat>
  <Paragraphs>476</Paragraphs>
  <Slides>67</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Courier New</vt:lpstr>
      <vt:lpstr>Tahoma</vt:lpstr>
      <vt:lpstr>1_EDUAccess_PPTslide</vt:lpstr>
      <vt:lpstr>Dentifrices &amp; Mouthwashes </vt:lpstr>
      <vt:lpstr>PowerPoint Presentation</vt:lpstr>
      <vt:lpstr>Thank you to TePe Oral Health Care, Inc.  for sponsoring AAP Education Access</vt:lpstr>
      <vt:lpstr>Dentifrices </vt:lpstr>
      <vt:lpstr>Dentifrices Overview  </vt:lpstr>
      <vt:lpstr>Dentifrice Definition </vt:lpstr>
      <vt:lpstr>Desirable Properties of Dentifrices</vt:lpstr>
      <vt:lpstr>Main Components of Dentifrices</vt:lpstr>
      <vt:lpstr>Cleaning &amp; Polishing Agents</vt:lpstr>
      <vt:lpstr>                                                    Humectants                                                    </vt:lpstr>
      <vt:lpstr>Binders or Gelling Agents</vt:lpstr>
      <vt:lpstr>Surfactant (Foaming Agent)</vt:lpstr>
      <vt:lpstr>Flavoring Agents</vt:lpstr>
      <vt:lpstr>Sweetening Agents</vt:lpstr>
      <vt:lpstr>  ADA Seal of Acceptance</vt:lpstr>
      <vt:lpstr>Types of Dentifrices</vt:lpstr>
      <vt:lpstr>Anti-Caries</vt:lpstr>
      <vt:lpstr>Dentifrices with Desensitizing Properties</vt:lpstr>
      <vt:lpstr>Desensitizing Ingredients</vt:lpstr>
      <vt:lpstr>Anti-Plaque &amp; Anti-Gingivitis Properties</vt:lpstr>
      <vt:lpstr>Triclosan (Tcs) </vt:lpstr>
      <vt:lpstr>Triclosan (Tcs) </vt:lpstr>
      <vt:lpstr>Stannous Fluoride (SnF2)</vt:lpstr>
      <vt:lpstr>Dentifrices with Natural/Herbal Ingredients</vt:lpstr>
      <vt:lpstr>Dentifrices with Natural/Herbal Ingredients</vt:lpstr>
      <vt:lpstr>PowerPoint Presentation</vt:lpstr>
      <vt:lpstr>PowerPoint Presentation</vt:lpstr>
      <vt:lpstr>Clinical Considerations  (Undesirable Side Effects)</vt:lpstr>
      <vt:lpstr>Case Studies</vt:lpstr>
      <vt:lpstr>     What would you add to the following patients’ oral health regimen? </vt:lpstr>
      <vt:lpstr>Case Study 1</vt:lpstr>
      <vt:lpstr>Case Study 2</vt:lpstr>
      <vt:lpstr>Case Study 3</vt:lpstr>
      <vt:lpstr>Dentifrices - References</vt:lpstr>
      <vt:lpstr>Mouthwashes </vt:lpstr>
      <vt:lpstr>Mouthwashes Overview  </vt:lpstr>
      <vt:lpstr>Mouthwash Definition (Oral Rinse or Mouth-Rinse)</vt:lpstr>
      <vt:lpstr>Formulation and Use</vt:lpstr>
      <vt:lpstr>Ideal Properties of Oral Rinses</vt:lpstr>
      <vt:lpstr>Most common active ingredients  (Oral Antiseptics)</vt:lpstr>
      <vt:lpstr>ADA Seal of Acceptance</vt:lpstr>
      <vt:lpstr>Most Common Mouthwashes </vt:lpstr>
      <vt:lpstr>Chlorhexidine (CHX)</vt:lpstr>
      <vt:lpstr>Chlorhexidine (CHX) Prescription</vt:lpstr>
      <vt:lpstr>Essential Oils (EO)</vt:lpstr>
      <vt:lpstr>Essential Oils (EO) </vt:lpstr>
      <vt:lpstr>Cetylpyridinium Chloride (CPC)</vt:lpstr>
      <vt:lpstr>Cetylpyridinium Chloride (CPC)</vt:lpstr>
      <vt:lpstr>Natural Products</vt:lpstr>
      <vt:lpstr>Rationale  </vt:lpstr>
      <vt:lpstr>PowerPoint Presentation</vt:lpstr>
      <vt:lpstr>Mouthwash Ingredients Undergoing Study</vt:lpstr>
      <vt:lpstr>Natural Products</vt:lpstr>
      <vt:lpstr>Miscellaneous Products   </vt:lpstr>
      <vt:lpstr>Alcohol Containing Mouthwashes</vt:lpstr>
      <vt:lpstr>Triclosan </vt:lpstr>
      <vt:lpstr>Chlorine Dioxide</vt:lpstr>
      <vt:lpstr>Hydrogen Peroxide</vt:lpstr>
      <vt:lpstr>Pre-Brushing Mouthwash </vt:lpstr>
      <vt:lpstr>Clinical Case</vt:lpstr>
      <vt:lpstr>PowerPoint Presentation</vt:lpstr>
      <vt:lpstr>PowerPoint Presentation</vt:lpstr>
      <vt:lpstr>PowerPoint Presentation</vt:lpstr>
      <vt:lpstr>PowerPoint Presentation</vt:lpstr>
      <vt:lpstr>Mouthwashes - Book References</vt:lpstr>
      <vt:lpstr>Mouthwashes - Articles</vt:lpstr>
      <vt:lpstr>End of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Dentifrices &amp;  Mouthwashes</dc:title>
  <dc:creator>Moretti, Antonio</dc:creator>
  <cp:lastModifiedBy>Tameisha Williams</cp:lastModifiedBy>
  <cp:revision>14</cp:revision>
  <dcterms:created xsi:type="dcterms:W3CDTF">2021-07-25T15:54:36Z</dcterms:created>
  <dcterms:modified xsi:type="dcterms:W3CDTF">2022-06-09T18:39:55Z</dcterms:modified>
</cp:coreProperties>
</file>