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8" r:id="rId2"/>
    <p:sldId id="403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56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4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A71"/>
    <a:srgbClr val="00A69A"/>
    <a:srgbClr val="217882"/>
    <a:srgbClr val="502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753"/>
  </p:normalViewPr>
  <p:slideViewPr>
    <p:cSldViewPr snapToGrid="0" snapToObjects="1">
      <p:cViewPr varScale="1">
        <p:scale>
          <a:sx n="108" d="100"/>
          <a:sy n="108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48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8.xml"/><Relationship Id="rId7" Type="http://schemas.openxmlformats.org/officeDocument/2006/relationships/slide" Target="../slides/slide13.xml"/><Relationship Id="rId2" Type="http://schemas.openxmlformats.org/officeDocument/2006/relationships/slide" Target="../slides/slide7.xml"/><Relationship Id="rId1" Type="http://schemas.openxmlformats.org/officeDocument/2006/relationships/slide" Target="../slides/slide5.xml"/><Relationship Id="rId6" Type="http://schemas.openxmlformats.org/officeDocument/2006/relationships/slide" Target="../slides/slide35.xml"/><Relationship Id="rId5" Type="http://schemas.openxmlformats.org/officeDocument/2006/relationships/slide" Target="../slides/slide25.xml"/><Relationship Id="rId4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1F8D1-4DE2-4381-9CDF-013F34A96FB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6DBBF2-91E9-450B-8C74-70E3E449F121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Osteonecrosis of the Jaw (ONJ) Definition and MRONJ Nomenclature</a:t>
          </a:r>
          <a:endParaRPr lang="en-US" dirty="0">
            <a:solidFill>
              <a:schemeClr val="accent1"/>
            </a:solidFill>
          </a:endParaRPr>
        </a:p>
      </dgm:t>
    </dgm:pt>
    <dgm:pt modelId="{F6B43936-4DD3-4683-9EE9-084A434FABE9}" type="parTrans" cxnId="{C9E172BB-A73C-403D-8161-0CFD479B9EB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643374BA-255C-470B-A5F3-073A08F72F83}" type="sibTrans" cxnId="{C9E172BB-A73C-403D-8161-0CFD479B9EB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DC789EE8-6D5E-4B2A-9BF4-156BC52B6C42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Pathogenesis</a:t>
          </a:r>
          <a:endParaRPr lang="en-US" dirty="0">
            <a:solidFill>
              <a:schemeClr val="accent1"/>
            </a:solidFill>
          </a:endParaRPr>
        </a:p>
      </dgm:t>
    </dgm:pt>
    <dgm:pt modelId="{413B02C2-1384-4FC4-A700-328592D96885}" type="parTrans" cxnId="{358D5DAD-FB5D-493A-9532-B22F364EDF0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DDE3796-F684-4A2F-A81B-BFC0602CF516}" type="sibTrans" cxnId="{358D5DAD-FB5D-493A-9532-B22F364EDF0A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B450773-D01F-4F2D-BE18-7B51B16B62CA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Risk Factors </a:t>
          </a:r>
          <a:endParaRPr lang="en-US" dirty="0">
            <a:solidFill>
              <a:schemeClr val="accent1"/>
            </a:solidFill>
          </a:endParaRPr>
        </a:p>
      </dgm:t>
    </dgm:pt>
    <dgm:pt modelId="{6275D367-7766-4D5E-9E77-1963DC9556AC}" type="parTrans" cxnId="{1BD510DD-81C6-4B47-BA55-9B3779F1879F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4CD903E-C23F-4A60-91C8-640E011B8A53}" type="sibTrans" cxnId="{1BD510DD-81C6-4B47-BA55-9B3779F1879F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E4273FE-6E9E-45CC-8EF3-DA824DC40C5F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Diagnosis and Staging</a:t>
          </a:r>
          <a:endParaRPr lang="en-US" dirty="0">
            <a:solidFill>
              <a:schemeClr val="accent1"/>
            </a:solidFill>
          </a:endParaRPr>
        </a:p>
      </dgm:t>
    </dgm:pt>
    <dgm:pt modelId="{4CD05820-AE67-4843-B40D-29CD5B38D094}" type="parTrans" cxnId="{E92CED4F-5D35-4F0F-A138-06144ACBD5F8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7754260-807A-4710-9B8C-52F2DCCE0E72}" type="sibTrans" cxnId="{E92CED4F-5D35-4F0F-A138-06144ACBD5F8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640E3812-0E38-4DC9-BF69-2E17E4A0CEB4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Managing Dental Care for Patients with MRONJ Risk</a:t>
          </a:r>
          <a:endParaRPr lang="en-US" dirty="0">
            <a:solidFill>
              <a:schemeClr val="accent1"/>
            </a:solidFill>
          </a:endParaRPr>
        </a:p>
      </dgm:t>
    </dgm:pt>
    <dgm:pt modelId="{7304E2B2-1C72-4520-94E2-1316586E5432}" type="parTrans" cxnId="{53437FF0-7AC6-418F-B622-26B9EEA1AC9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757B37E0-1161-43F9-A738-320040A970C4}" type="sibTrans" cxnId="{53437FF0-7AC6-418F-B622-26B9EEA1AC90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DC1CDD75-9899-4D7F-AEA4-A6484D85C38B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Patient Case</a:t>
          </a:r>
          <a:endParaRPr lang="en-US" dirty="0">
            <a:solidFill>
              <a:schemeClr val="accent1"/>
            </a:solidFill>
          </a:endParaRPr>
        </a:p>
      </dgm:t>
    </dgm:pt>
    <dgm:pt modelId="{EAB3F15C-2CDD-43E9-A5AA-FAF57525C37A}" type="parTrans" cxnId="{F584E128-CD5D-40B1-B3FD-7BB5A497716C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53A73A74-6740-449B-9D23-A9B105DAABA5}" type="sibTrans" cxnId="{F584E128-CD5D-40B1-B3FD-7BB5A497716C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38E9519-2A67-4A55-8CF7-A266A5D1C34E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Medications and Medical Conditions Associated with MRONJ </a:t>
          </a:r>
          <a:endParaRPr lang="en-US" dirty="0">
            <a:solidFill>
              <a:schemeClr val="accent1"/>
            </a:solidFill>
          </a:endParaRPr>
        </a:p>
      </dgm:t>
    </dgm:pt>
    <dgm:pt modelId="{0452CE75-6C8A-4853-BC66-56853BBEC5A6}" type="parTrans" cxnId="{EB837C61-074B-404D-9420-A52D3247607D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06525BA7-90E6-4AE8-810F-9CE264EACCDA}" type="sibTrans" cxnId="{EB837C61-074B-404D-9420-A52D3247607D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43D1AD9-49A1-42DF-BCE9-6E76100046DE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Patient Risk</a:t>
          </a:r>
          <a:endParaRPr lang="en-US" dirty="0">
            <a:solidFill>
              <a:schemeClr val="accent1"/>
            </a:solidFill>
          </a:endParaRPr>
        </a:p>
      </dgm:t>
    </dgm:pt>
    <dgm:pt modelId="{101D25D9-D338-4F4B-8811-96328F4DB6CC}" type="parTrans" cxnId="{A545BE7F-4B4E-485A-A1EB-39F194F7F7D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D36E8321-193E-4C51-B101-58BC53E92A9B}" type="sibTrans" cxnId="{A545BE7F-4B4E-485A-A1EB-39F194F7F7D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EC8B31B7-BF05-421F-BD3F-F6444DFD6C0E}" type="pres">
      <dgm:prSet presAssocID="{F3F1F8D1-4DE2-4381-9CDF-013F34A96FB5}" presName="vert0" presStyleCnt="0">
        <dgm:presLayoutVars>
          <dgm:dir/>
          <dgm:animOne val="branch"/>
          <dgm:animLvl val="lvl"/>
        </dgm:presLayoutVars>
      </dgm:prSet>
      <dgm:spPr/>
    </dgm:pt>
    <dgm:pt modelId="{4E0A10CA-F41E-4F85-BA92-4C4C18B2551D}" type="pres">
      <dgm:prSet presAssocID="{9C6DBBF2-91E9-450B-8C74-70E3E449F121}" presName="thickLine" presStyleLbl="alignNode1" presStyleIdx="0" presStyleCnt="8"/>
      <dgm:spPr/>
    </dgm:pt>
    <dgm:pt modelId="{360819ED-912D-41C6-8B1D-C131F406D937}" type="pres">
      <dgm:prSet presAssocID="{9C6DBBF2-91E9-450B-8C74-70E3E449F121}" presName="horz1" presStyleCnt="0"/>
      <dgm:spPr/>
    </dgm:pt>
    <dgm:pt modelId="{643F85BC-033D-408E-AA99-BCD94BCAF74E}" type="pres">
      <dgm:prSet presAssocID="{9C6DBBF2-91E9-450B-8C74-70E3E449F121}" presName="tx1" presStyleLbl="revTx" presStyleIdx="0" presStyleCnt="8"/>
      <dgm:spPr/>
    </dgm:pt>
    <dgm:pt modelId="{D7B55E8E-EACC-4407-AD12-C1CFEE025834}" type="pres">
      <dgm:prSet presAssocID="{9C6DBBF2-91E9-450B-8C74-70E3E449F121}" presName="vert1" presStyleCnt="0"/>
      <dgm:spPr/>
    </dgm:pt>
    <dgm:pt modelId="{A383ED8F-0DB7-4D03-9E92-717A0E52A379}" type="pres">
      <dgm:prSet presAssocID="{DC789EE8-6D5E-4B2A-9BF4-156BC52B6C42}" presName="thickLine" presStyleLbl="alignNode1" presStyleIdx="1" presStyleCnt="8"/>
      <dgm:spPr/>
    </dgm:pt>
    <dgm:pt modelId="{34858861-437E-42A1-9206-6073779161C3}" type="pres">
      <dgm:prSet presAssocID="{DC789EE8-6D5E-4B2A-9BF4-156BC52B6C42}" presName="horz1" presStyleCnt="0"/>
      <dgm:spPr/>
    </dgm:pt>
    <dgm:pt modelId="{91C70A0E-7D0A-462C-BEBD-D167056DFA3A}" type="pres">
      <dgm:prSet presAssocID="{DC789EE8-6D5E-4B2A-9BF4-156BC52B6C42}" presName="tx1" presStyleLbl="revTx" presStyleIdx="1" presStyleCnt="8"/>
      <dgm:spPr/>
    </dgm:pt>
    <dgm:pt modelId="{E0811B12-73EA-468D-8855-F1C590B5E273}" type="pres">
      <dgm:prSet presAssocID="{DC789EE8-6D5E-4B2A-9BF4-156BC52B6C42}" presName="vert1" presStyleCnt="0"/>
      <dgm:spPr/>
    </dgm:pt>
    <dgm:pt modelId="{ED2D7294-B41F-462F-B28B-4D0C949E074C}" type="pres">
      <dgm:prSet presAssocID="{4B450773-D01F-4F2D-BE18-7B51B16B62CA}" presName="thickLine" presStyleLbl="alignNode1" presStyleIdx="2" presStyleCnt="8"/>
      <dgm:spPr/>
    </dgm:pt>
    <dgm:pt modelId="{D50E8BF3-3573-4DF0-99B3-55780F215AAF}" type="pres">
      <dgm:prSet presAssocID="{4B450773-D01F-4F2D-BE18-7B51B16B62CA}" presName="horz1" presStyleCnt="0"/>
      <dgm:spPr/>
    </dgm:pt>
    <dgm:pt modelId="{C13CF852-BC82-452E-A493-C120B62FB4CE}" type="pres">
      <dgm:prSet presAssocID="{4B450773-D01F-4F2D-BE18-7B51B16B62CA}" presName="tx1" presStyleLbl="revTx" presStyleIdx="2" presStyleCnt="8"/>
      <dgm:spPr/>
    </dgm:pt>
    <dgm:pt modelId="{8F7C7DF9-E32F-4C41-91EA-67FA7209651F}" type="pres">
      <dgm:prSet presAssocID="{4B450773-D01F-4F2D-BE18-7B51B16B62CA}" presName="vert1" presStyleCnt="0"/>
      <dgm:spPr/>
    </dgm:pt>
    <dgm:pt modelId="{A383FC13-E0A4-4EC1-9438-6803B37D5430}" type="pres">
      <dgm:prSet presAssocID="{438E9519-2A67-4A55-8CF7-A266A5D1C34E}" presName="thickLine" presStyleLbl="alignNode1" presStyleIdx="3" presStyleCnt="8"/>
      <dgm:spPr/>
    </dgm:pt>
    <dgm:pt modelId="{A3160DB2-8B9C-4928-8FC1-5C5BC2421D90}" type="pres">
      <dgm:prSet presAssocID="{438E9519-2A67-4A55-8CF7-A266A5D1C34E}" presName="horz1" presStyleCnt="0"/>
      <dgm:spPr/>
    </dgm:pt>
    <dgm:pt modelId="{BFE654C4-3340-481E-A746-858F88BD0109}" type="pres">
      <dgm:prSet presAssocID="{438E9519-2A67-4A55-8CF7-A266A5D1C34E}" presName="tx1" presStyleLbl="revTx" presStyleIdx="3" presStyleCnt="8"/>
      <dgm:spPr/>
    </dgm:pt>
    <dgm:pt modelId="{40D9B1BC-E6AB-423A-A6AF-9754957584E2}" type="pres">
      <dgm:prSet presAssocID="{438E9519-2A67-4A55-8CF7-A266A5D1C34E}" presName="vert1" presStyleCnt="0"/>
      <dgm:spPr/>
    </dgm:pt>
    <dgm:pt modelId="{3F811A16-7F43-40C8-BBF9-674061F0CC6A}" type="pres">
      <dgm:prSet presAssocID="{F43D1AD9-49A1-42DF-BCE9-6E76100046DE}" presName="thickLine" presStyleLbl="alignNode1" presStyleIdx="4" presStyleCnt="8"/>
      <dgm:spPr/>
    </dgm:pt>
    <dgm:pt modelId="{B2429633-ED11-4BB2-88D7-15CF277973D1}" type="pres">
      <dgm:prSet presAssocID="{F43D1AD9-49A1-42DF-BCE9-6E76100046DE}" presName="horz1" presStyleCnt="0"/>
      <dgm:spPr/>
    </dgm:pt>
    <dgm:pt modelId="{4B270EC4-CA10-42D1-97A4-A017EACF3521}" type="pres">
      <dgm:prSet presAssocID="{F43D1AD9-49A1-42DF-BCE9-6E76100046DE}" presName="tx1" presStyleLbl="revTx" presStyleIdx="4" presStyleCnt="8"/>
      <dgm:spPr/>
    </dgm:pt>
    <dgm:pt modelId="{0FD3FE7A-57C9-419D-8EDE-B118AD26B994}" type="pres">
      <dgm:prSet presAssocID="{F43D1AD9-49A1-42DF-BCE9-6E76100046DE}" presName="vert1" presStyleCnt="0"/>
      <dgm:spPr/>
    </dgm:pt>
    <dgm:pt modelId="{C290353E-387D-4781-ACB1-CB6C45D450CF}" type="pres">
      <dgm:prSet presAssocID="{7E4273FE-6E9E-45CC-8EF3-DA824DC40C5F}" presName="thickLine" presStyleLbl="alignNode1" presStyleIdx="5" presStyleCnt="8"/>
      <dgm:spPr/>
    </dgm:pt>
    <dgm:pt modelId="{4A0E6C86-3BFA-410E-BFC7-75CD9344682D}" type="pres">
      <dgm:prSet presAssocID="{7E4273FE-6E9E-45CC-8EF3-DA824DC40C5F}" presName="horz1" presStyleCnt="0"/>
      <dgm:spPr/>
    </dgm:pt>
    <dgm:pt modelId="{EC9FBCE6-C9A7-476A-8C37-758F2D906346}" type="pres">
      <dgm:prSet presAssocID="{7E4273FE-6E9E-45CC-8EF3-DA824DC40C5F}" presName="tx1" presStyleLbl="revTx" presStyleIdx="5" presStyleCnt="8"/>
      <dgm:spPr/>
    </dgm:pt>
    <dgm:pt modelId="{A460C0ED-4C27-475F-8BF2-6A0483E4D6B6}" type="pres">
      <dgm:prSet presAssocID="{7E4273FE-6E9E-45CC-8EF3-DA824DC40C5F}" presName="vert1" presStyleCnt="0"/>
      <dgm:spPr/>
    </dgm:pt>
    <dgm:pt modelId="{C40F7F55-39B5-4637-95FD-85081FD7126F}" type="pres">
      <dgm:prSet presAssocID="{640E3812-0E38-4DC9-BF69-2E17E4A0CEB4}" presName="thickLine" presStyleLbl="alignNode1" presStyleIdx="6" presStyleCnt="8"/>
      <dgm:spPr/>
    </dgm:pt>
    <dgm:pt modelId="{0971120B-047E-4F7E-AA84-8503093879F4}" type="pres">
      <dgm:prSet presAssocID="{640E3812-0E38-4DC9-BF69-2E17E4A0CEB4}" presName="horz1" presStyleCnt="0"/>
      <dgm:spPr/>
    </dgm:pt>
    <dgm:pt modelId="{D56A9940-3D05-4FE8-A627-8ABE083EEA06}" type="pres">
      <dgm:prSet presAssocID="{640E3812-0E38-4DC9-BF69-2E17E4A0CEB4}" presName="tx1" presStyleLbl="revTx" presStyleIdx="6" presStyleCnt="8"/>
      <dgm:spPr/>
    </dgm:pt>
    <dgm:pt modelId="{DF7D374E-60D6-40CB-B2C4-0C5FB83414D0}" type="pres">
      <dgm:prSet presAssocID="{640E3812-0E38-4DC9-BF69-2E17E4A0CEB4}" presName="vert1" presStyleCnt="0"/>
      <dgm:spPr/>
    </dgm:pt>
    <dgm:pt modelId="{CEA54840-ACB8-4817-9992-E302B4297B9D}" type="pres">
      <dgm:prSet presAssocID="{DC1CDD75-9899-4D7F-AEA4-A6484D85C38B}" presName="thickLine" presStyleLbl="alignNode1" presStyleIdx="7" presStyleCnt="8"/>
      <dgm:spPr/>
    </dgm:pt>
    <dgm:pt modelId="{A76DB441-7189-4849-96CE-1E30BE0E50A0}" type="pres">
      <dgm:prSet presAssocID="{DC1CDD75-9899-4D7F-AEA4-A6484D85C38B}" presName="horz1" presStyleCnt="0"/>
      <dgm:spPr/>
    </dgm:pt>
    <dgm:pt modelId="{7778FFF9-4180-4110-ABE7-3480E5B51385}" type="pres">
      <dgm:prSet presAssocID="{DC1CDD75-9899-4D7F-AEA4-A6484D85C38B}" presName="tx1" presStyleLbl="revTx" presStyleIdx="7" presStyleCnt="8"/>
      <dgm:spPr/>
    </dgm:pt>
    <dgm:pt modelId="{6F1F6754-F9CB-4EB4-AEA2-260F5703478B}" type="pres">
      <dgm:prSet presAssocID="{DC1CDD75-9899-4D7F-AEA4-A6484D85C38B}" presName="vert1" presStyleCnt="0"/>
      <dgm:spPr/>
    </dgm:pt>
  </dgm:ptLst>
  <dgm:cxnLst>
    <dgm:cxn modelId="{22400B05-26B3-446F-B84B-1BB5F9D54CA9}" type="presOf" srcId="{9C6DBBF2-91E9-450B-8C74-70E3E449F121}" destId="{643F85BC-033D-408E-AA99-BCD94BCAF74E}" srcOrd="0" destOrd="0" presId="urn:microsoft.com/office/officeart/2008/layout/LinedList"/>
    <dgm:cxn modelId="{F584E128-CD5D-40B1-B3FD-7BB5A497716C}" srcId="{F3F1F8D1-4DE2-4381-9CDF-013F34A96FB5}" destId="{DC1CDD75-9899-4D7F-AEA4-A6484D85C38B}" srcOrd="7" destOrd="0" parTransId="{EAB3F15C-2CDD-43E9-A5AA-FAF57525C37A}" sibTransId="{53A73A74-6740-449B-9D23-A9B105DAABA5}"/>
    <dgm:cxn modelId="{EB837C61-074B-404D-9420-A52D3247607D}" srcId="{F3F1F8D1-4DE2-4381-9CDF-013F34A96FB5}" destId="{438E9519-2A67-4A55-8CF7-A266A5D1C34E}" srcOrd="3" destOrd="0" parTransId="{0452CE75-6C8A-4853-BC66-56853BBEC5A6}" sibTransId="{06525BA7-90E6-4AE8-810F-9CE264EACCDA}"/>
    <dgm:cxn modelId="{82CE7767-709C-42CA-BF4D-49CCF525BD62}" type="presOf" srcId="{438E9519-2A67-4A55-8CF7-A266A5D1C34E}" destId="{BFE654C4-3340-481E-A746-858F88BD0109}" srcOrd="0" destOrd="0" presId="urn:microsoft.com/office/officeart/2008/layout/LinedList"/>
    <dgm:cxn modelId="{BEF25A4C-CE35-49A4-BB31-E401B145A5F6}" type="presOf" srcId="{4B450773-D01F-4F2D-BE18-7B51B16B62CA}" destId="{C13CF852-BC82-452E-A493-C120B62FB4CE}" srcOrd="0" destOrd="0" presId="urn:microsoft.com/office/officeart/2008/layout/LinedList"/>
    <dgm:cxn modelId="{E92CED4F-5D35-4F0F-A138-06144ACBD5F8}" srcId="{F3F1F8D1-4DE2-4381-9CDF-013F34A96FB5}" destId="{7E4273FE-6E9E-45CC-8EF3-DA824DC40C5F}" srcOrd="5" destOrd="0" parTransId="{4CD05820-AE67-4843-B40D-29CD5B38D094}" sibTransId="{07754260-807A-4710-9B8C-52F2DCCE0E72}"/>
    <dgm:cxn modelId="{2A312F7F-7E81-43BD-AAF3-DA3D0C38E4C8}" type="presOf" srcId="{DC789EE8-6D5E-4B2A-9BF4-156BC52B6C42}" destId="{91C70A0E-7D0A-462C-BEBD-D167056DFA3A}" srcOrd="0" destOrd="0" presId="urn:microsoft.com/office/officeart/2008/layout/LinedList"/>
    <dgm:cxn modelId="{A545BE7F-4B4E-485A-A1EB-39F194F7F7D9}" srcId="{F3F1F8D1-4DE2-4381-9CDF-013F34A96FB5}" destId="{F43D1AD9-49A1-42DF-BCE9-6E76100046DE}" srcOrd="4" destOrd="0" parTransId="{101D25D9-D338-4F4B-8811-96328F4DB6CC}" sibTransId="{D36E8321-193E-4C51-B101-58BC53E92A9B}"/>
    <dgm:cxn modelId="{D9135281-0FD8-4890-B4D9-611B133133F9}" type="presOf" srcId="{F3F1F8D1-4DE2-4381-9CDF-013F34A96FB5}" destId="{EC8B31B7-BF05-421F-BD3F-F6444DFD6C0E}" srcOrd="0" destOrd="0" presId="urn:microsoft.com/office/officeart/2008/layout/LinedList"/>
    <dgm:cxn modelId="{05CE3FAB-6060-466D-BEED-5691CD671591}" type="presOf" srcId="{640E3812-0E38-4DC9-BF69-2E17E4A0CEB4}" destId="{D56A9940-3D05-4FE8-A627-8ABE083EEA06}" srcOrd="0" destOrd="0" presId="urn:microsoft.com/office/officeart/2008/layout/LinedList"/>
    <dgm:cxn modelId="{358D5DAD-FB5D-493A-9532-B22F364EDF0A}" srcId="{F3F1F8D1-4DE2-4381-9CDF-013F34A96FB5}" destId="{DC789EE8-6D5E-4B2A-9BF4-156BC52B6C42}" srcOrd="1" destOrd="0" parTransId="{413B02C2-1384-4FC4-A700-328592D96885}" sibTransId="{7DDE3796-F684-4A2F-A81B-BFC0602CF516}"/>
    <dgm:cxn modelId="{70B142B5-6AF3-4BAE-B82B-5BCF0D163DF3}" type="presOf" srcId="{7E4273FE-6E9E-45CC-8EF3-DA824DC40C5F}" destId="{EC9FBCE6-C9A7-476A-8C37-758F2D906346}" srcOrd="0" destOrd="0" presId="urn:microsoft.com/office/officeart/2008/layout/LinedList"/>
    <dgm:cxn modelId="{C9E172BB-A73C-403D-8161-0CFD479B9EB5}" srcId="{F3F1F8D1-4DE2-4381-9CDF-013F34A96FB5}" destId="{9C6DBBF2-91E9-450B-8C74-70E3E449F121}" srcOrd="0" destOrd="0" parTransId="{F6B43936-4DD3-4683-9EE9-084A434FABE9}" sibTransId="{643374BA-255C-470B-A5F3-073A08F72F83}"/>
    <dgm:cxn modelId="{A2C78BCA-ED4A-4A5F-9540-00B8FBDF9F39}" type="presOf" srcId="{DC1CDD75-9899-4D7F-AEA4-A6484D85C38B}" destId="{7778FFF9-4180-4110-ABE7-3480E5B51385}" srcOrd="0" destOrd="0" presId="urn:microsoft.com/office/officeart/2008/layout/LinedList"/>
    <dgm:cxn modelId="{9063B0CE-9600-43CA-885B-91C930E5EE1D}" type="presOf" srcId="{F43D1AD9-49A1-42DF-BCE9-6E76100046DE}" destId="{4B270EC4-CA10-42D1-97A4-A017EACF3521}" srcOrd="0" destOrd="0" presId="urn:microsoft.com/office/officeart/2008/layout/LinedList"/>
    <dgm:cxn modelId="{1BD510DD-81C6-4B47-BA55-9B3779F1879F}" srcId="{F3F1F8D1-4DE2-4381-9CDF-013F34A96FB5}" destId="{4B450773-D01F-4F2D-BE18-7B51B16B62CA}" srcOrd="2" destOrd="0" parTransId="{6275D367-7766-4D5E-9E77-1963DC9556AC}" sibTransId="{34CD903E-C23F-4A60-91C8-640E011B8A53}"/>
    <dgm:cxn modelId="{53437FF0-7AC6-418F-B622-26B9EEA1AC90}" srcId="{F3F1F8D1-4DE2-4381-9CDF-013F34A96FB5}" destId="{640E3812-0E38-4DC9-BF69-2E17E4A0CEB4}" srcOrd="6" destOrd="0" parTransId="{7304E2B2-1C72-4520-94E2-1316586E5432}" sibTransId="{757B37E0-1161-43F9-A738-320040A970C4}"/>
    <dgm:cxn modelId="{FB8827CC-C9B4-469F-9FAF-24D8BFDE4C86}" type="presParOf" srcId="{EC8B31B7-BF05-421F-BD3F-F6444DFD6C0E}" destId="{4E0A10CA-F41E-4F85-BA92-4C4C18B2551D}" srcOrd="0" destOrd="0" presId="urn:microsoft.com/office/officeart/2008/layout/LinedList"/>
    <dgm:cxn modelId="{B3BE961C-A139-49FE-AE5D-C363D4FFCEC4}" type="presParOf" srcId="{EC8B31B7-BF05-421F-BD3F-F6444DFD6C0E}" destId="{360819ED-912D-41C6-8B1D-C131F406D937}" srcOrd="1" destOrd="0" presId="urn:microsoft.com/office/officeart/2008/layout/LinedList"/>
    <dgm:cxn modelId="{BE6D777A-51B5-4EC9-8A1D-50AEA0A1C4A1}" type="presParOf" srcId="{360819ED-912D-41C6-8B1D-C131F406D937}" destId="{643F85BC-033D-408E-AA99-BCD94BCAF74E}" srcOrd="0" destOrd="0" presId="urn:microsoft.com/office/officeart/2008/layout/LinedList"/>
    <dgm:cxn modelId="{4046F842-300E-44BC-8EB4-EAF3006C3F61}" type="presParOf" srcId="{360819ED-912D-41C6-8B1D-C131F406D937}" destId="{D7B55E8E-EACC-4407-AD12-C1CFEE025834}" srcOrd="1" destOrd="0" presId="urn:microsoft.com/office/officeart/2008/layout/LinedList"/>
    <dgm:cxn modelId="{BBD4CF26-7B62-4F80-9C63-D7E8114F9A21}" type="presParOf" srcId="{EC8B31B7-BF05-421F-BD3F-F6444DFD6C0E}" destId="{A383ED8F-0DB7-4D03-9E92-717A0E52A379}" srcOrd="2" destOrd="0" presId="urn:microsoft.com/office/officeart/2008/layout/LinedList"/>
    <dgm:cxn modelId="{11F095E1-640C-4323-8D8B-ACEA0B23A4AD}" type="presParOf" srcId="{EC8B31B7-BF05-421F-BD3F-F6444DFD6C0E}" destId="{34858861-437E-42A1-9206-6073779161C3}" srcOrd="3" destOrd="0" presId="urn:microsoft.com/office/officeart/2008/layout/LinedList"/>
    <dgm:cxn modelId="{433A1A9F-CAE3-4C77-AD49-456BEFBA76B3}" type="presParOf" srcId="{34858861-437E-42A1-9206-6073779161C3}" destId="{91C70A0E-7D0A-462C-BEBD-D167056DFA3A}" srcOrd="0" destOrd="0" presId="urn:microsoft.com/office/officeart/2008/layout/LinedList"/>
    <dgm:cxn modelId="{A07B781B-E4F4-45BE-AD5B-FC59833A2A91}" type="presParOf" srcId="{34858861-437E-42A1-9206-6073779161C3}" destId="{E0811B12-73EA-468D-8855-F1C590B5E273}" srcOrd="1" destOrd="0" presId="urn:microsoft.com/office/officeart/2008/layout/LinedList"/>
    <dgm:cxn modelId="{79E64CCA-0B8E-4F3A-AC60-3A804482DAEE}" type="presParOf" srcId="{EC8B31B7-BF05-421F-BD3F-F6444DFD6C0E}" destId="{ED2D7294-B41F-462F-B28B-4D0C949E074C}" srcOrd="4" destOrd="0" presId="urn:microsoft.com/office/officeart/2008/layout/LinedList"/>
    <dgm:cxn modelId="{6CB1112B-B329-4840-94C9-1BA1C58A7D8A}" type="presParOf" srcId="{EC8B31B7-BF05-421F-BD3F-F6444DFD6C0E}" destId="{D50E8BF3-3573-4DF0-99B3-55780F215AAF}" srcOrd="5" destOrd="0" presId="urn:microsoft.com/office/officeart/2008/layout/LinedList"/>
    <dgm:cxn modelId="{FC4C9856-B0BE-4073-BD46-19F0C0C8E7CF}" type="presParOf" srcId="{D50E8BF3-3573-4DF0-99B3-55780F215AAF}" destId="{C13CF852-BC82-452E-A493-C120B62FB4CE}" srcOrd="0" destOrd="0" presId="urn:microsoft.com/office/officeart/2008/layout/LinedList"/>
    <dgm:cxn modelId="{220939C4-14F4-49E2-A248-1841DB9DCA7B}" type="presParOf" srcId="{D50E8BF3-3573-4DF0-99B3-55780F215AAF}" destId="{8F7C7DF9-E32F-4C41-91EA-67FA7209651F}" srcOrd="1" destOrd="0" presId="urn:microsoft.com/office/officeart/2008/layout/LinedList"/>
    <dgm:cxn modelId="{D6393F11-E7CE-40CD-B8C5-01F510709677}" type="presParOf" srcId="{EC8B31B7-BF05-421F-BD3F-F6444DFD6C0E}" destId="{A383FC13-E0A4-4EC1-9438-6803B37D5430}" srcOrd="6" destOrd="0" presId="urn:microsoft.com/office/officeart/2008/layout/LinedList"/>
    <dgm:cxn modelId="{FBD901ED-2376-4C86-8CEA-E5EF818C3A3E}" type="presParOf" srcId="{EC8B31B7-BF05-421F-BD3F-F6444DFD6C0E}" destId="{A3160DB2-8B9C-4928-8FC1-5C5BC2421D90}" srcOrd="7" destOrd="0" presId="urn:microsoft.com/office/officeart/2008/layout/LinedList"/>
    <dgm:cxn modelId="{E6B42F66-30EA-40A1-9D53-2E5D64B298FC}" type="presParOf" srcId="{A3160DB2-8B9C-4928-8FC1-5C5BC2421D90}" destId="{BFE654C4-3340-481E-A746-858F88BD0109}" srcOrd="0" destOrd="0" presId="urn:microsoft.com/office/officeart/2008/layout/LinedList"/>
    <dgm:cxn modelId="{0AD568C0-F206-46F1-9CA1-147B12168C6A}" type="presParOf" srcId="{A3160DB2-8B9C-4928-8FC1-5C5BC2421D90}" destId="{40D9B1BC-E6AB-423A-A6AF-9754957584E2}" srcOrd="1" destOrd="0" presId="urn:microsoft.com/office/officeart/2008/layout/LinedList"/>
    <dgm:cxn modelId="{EBC64195-5249-41D4-B7D9-D9FED894268A}" type="presParOf" srcId="{EC8B31B7-BF05-421F-BD3F-F6444DFD6C0E}" destId="{3F811A16-7F43-40C8-BBF9-674061F0CC6A}" srcOrd="8" destOrd="0" presId="urn:microsoft.com/office/officeart/2008/layout/LinedList"/>
    <dgm:cxn modelId="{5360B9F5-48CE-49EF-BAB5-611B159E66C7}" type="presParOf" srcId="{EC8B31B7-BF05-421F-BD3F-F6444DFD6C0E}" destId="{B2429633-ED11-4BB2-88D7-15CF277973D1}" srcOrd="9" destOrd="0" presId="urn:microsoft.com/office/officeart/2008/layout/LinedList"/>
    <dgm:cxn modelId="{DD79BA85-C271-44AF-BFA3-AAB926A6CF67}" type="presParOf" srcId="{B2429633-ED11-4BB2-88D7-15CF277973D1}" destId="{4B270EC4-CA10-42D1-97A4-A017EACF3521}" srcOrd="0" destOrd="0" presId="urn:microsoft.com/office/officeart/2008/layout/LinedList"/>
    <dgm:cxn modelId="{D3562630-8341-441D-AFF8-2F2C3B47EFAC}" type="presParOf" srcId="{B2429633-ED11-4BB2-88D7-15CF277973D1}" destId="{0FD3FE7A-57C9-419D-8EDE-B118AD26B994}" srcOrd="1" destOrd="0" presId="urn:microsoft.com/office/officeart/2008/layout/LinedList"/>
    <dgm:cxn modelId="{1C9A1C53-4957-4743-9497-C26AA9113774}" type="presParOf" srcId="{EC8B31B7-BF05-421F-BD3F-F6444DFD6C0E}" destId="{C290353E-387D-4781-ACB1-CB6C45D450CF}" srcOrd="10" destOrd="0" presId="urn:microsoft.com/office/officeart/2008/layout/LinedList"/>
    <dgm:cxn modelId="{E9A546AC-CF5E-4CF6-B272-D722369BBA82}" type="presParOf" srcId="{EC8B31B7-BF05-421F-BD3F-F6444DFD6C0E}" destId="{4A0E6C86-3BFA-410E-BFC7-75CD9344682D}" srcOrd="11" destOrd="0" presId="urn:microsoft.com/office/officeart/2008/layout/LinedList"/>
    <dgm:cxn modelId="{E1DA120C-DDE8-472C-A174-F2DC0D4C4041}" type="presParOf" srcId="{4A0E6C86-3BFA-410E-BFC7-75CD9344682D}" destId="{EC9FBCE6-C9A7-476A-8C37-758F2D906346}" srcOrd="0" destOrd="0" presId="urn:microsoft.com/office/officeart/2008/layout/LinedList"/>
    <dgm:cxn modelId="{AAF0EEC2-630F-4976-BE84-95FA29E8BF46}" type="presParOf" srcId="{4A0E6C86-3BFA-410E-BFC7-75CD9344682D}" destId="{A460C0ED-4C27-475F-8BF2-6A0483E4D6B6}" srcOrd="1" destOrd="0" presId="urn:microsoft.com/office/officeart/2008/layout/LinedList"/>
    <dgm:cxn modelId="{AB9D58E3-A0C9-4440-8882-53D569636B0A}" type="presParOf" srcId="{EC8B31B7-BF05-421F-BD3F-F6444DFD6C0E}" destId="{C40F7F55-39B5-4637-95FD-85081FD7126F}" srcOrd="12" destOrd="0" presId="urn:microsoft.com/office/officeart/2008/layout/LinedList"/>
    <dgm:cxn modelId="{CC6F3510-9DD3-4BE5-A6B0-746FC4B5B6AF}" type="presParOf" srcId="{EC8B31B7-BF05-421F-BD3F-F6444DFD6C0E}" destId="{0971120B-047E-4F7E-AA84-8503093879F4}" srcOrd="13" destOrd="0" presId="urn:microsoft.com/office/officeart/2008/layout/LinedList"/>
    <dgm:cxn modelId="{003F1B1D-F88A-4E2F-A4FE-7442496D1932}" type="presParOf" srcId="{0971120B-047E-4F7E-AA84-8503093879F4}" destId="{D56A9940-3D05-4FE8-A627-8ABE083EEA06}" srcOrd="0" destOrd="0" presId="urn:microsoft.com/office/officeart/2008/layout/LinedList"/>
    <dgm:cxn modelId="{7EF4F9CD-F15B-4FF4-89D4-20894C101111}" type="presParOf" srcId="{0971120B-047E-4F7E-AA84-8503093879F4}" destId="{DF7D374E-60D6-40CB-B2C4-0C5FB83414D0}" srcOrd="1" destOrd="0" presId="urn:microsoft.com/office/officeart/2008/layout/LinedList"/>
    <dgm:cxn modelId="{001444F4-085A-4E86-A4EB-011BB32FB1FF}" type="presParOf" srcId="{EC8B31B7-BF05-421F-BD3F-F6444DFD6C0E}" destId="{CEA54840-ACB8-4817-9992-E302B4297B9D}" srcOrd="14" destOrd="0" presId="urn:microsoft.com/office/officeart/2008/layout/LinedList"/>
    <dgm:cxn modelId="{F7B00BC0-3323-44E8-8C4C-575E021A903E}" type="presParOf" srcId="{EC8B31B7-BF05-421F-BD3F-F6444DFD6C0E}" destId="{A76DB441-7189-4849-96CE-1E30BE0E50A0}" srcOrd="15" destOrd="0" presId="urn:microsoft.com/office/officeart/2008/layout/LinedList"/>
    <dgm:cxn modelId="{374ED77F-C22A-4F10-870C-AD22267831D6}" type="presParOf" srcId="{A76DB441-7189-4849-96CE-1E30BE0E50A0}" destId="{7778FFF9-4180-4110-ABE7-3480E5B51385}" srcOrd="0" destOrd="0" presId="urn:microsoft.com/office/officeart/2008/layout/LinedList"/>
    <dgm:cxn modelId="{617FF08E-36DA-45BB-91E9-65C7053D9251}" type="presParOf" srcId="{A76DB441-7189-4849-96CE-1E30BE0E50A0}" destId="{6F1F6754-F9CB-4EB4-AEA2-260F570347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A10CA-F41E-4F85-BA92-4C4C18B2551D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F85BC-033D-408E-AA99-BCD94BCAF74E}">
      <dsp:nvSpPr>
        <dsp:cNvPr id="0" name=""/>
        <dsp:cNvSpPr/>
      </dsp:nvSpPr>
      <dsp:spPr>
        <a:xfrm>
          <a:off x="0" y="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Osteonecrosis of the Jaw (ONJ) Definition and MRONJ Nomenclature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0"/>
        <a:ext cx="7886700" cy="543917"/>
      </dsp:txXfrm>
    </dsp:sp>
    <dsp:sp modelId="{A383ED8F-0DB7-4D03-9E92-717A0E52A379}">
      <dsp:nvSpPr>
        <dsp:cNvPr id="0" name=""/>
        <dsp:cNvSpPr/>
      </dsp:nvSpPr>
      <dsp:spPr>
        <a:xfrm>
          <a:off x="0" y="543917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70A0E-7D0A-462C-BEBD-D167056DFA3A}">
      <dsp:nvSpPr>
        <dsp:cNvPr id="0" name=""/>
        <dsp:cNvSpPr/>
      </dsp:nvSpPr>
      <dsp:spPr>
        <a:xfrm>
          <a:off x="0" y="543917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Pathogenesis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543917"/>
        <a:ext cx="7886700" cy="543917"/>
      </dsp:txXfrm>
    </dsp:sp>
    <dsp:sp modelId="{ED2D7294-B41F-462F-B28B-4D0C949E074C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CF852-BC82-452E-A493-C120B62FB4CE}">
      <dsp:nvSpPr>
        <dsp:cNvPr id="0" name=""/>
        <dsp:cNvSpPr/>
      </dsp:nvSpPr>
      <dsp:spPr>
        <a:xfrm>
          <a:off x="0" y="1087834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Risk Factors 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1087834"/>
        <a:ext cx="7886700" cy="543917"/>
      </dsp:txXfrm>
    </dsp:sp>
    <dsp:sp modelId="{A383FC13-E0A4-4EC1-9438-6803B37D5430}">
      <dsp:nvSpPr>
        <dsp:cNvPr id="0" name=""/>
        <dsp:cNvSpPr/>
      </dsp:nvSpPr>
      <dsp:spPr>
        <a:xfrm>
          <a:off x="0" y="1631751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654C4-3340-481E-A746-858F88BD0109}">
      <dsp:nvSpPr>
        <dsp:cNvPr id="0" name=""/>
        <dsp:cNvSpPr/>
      </dsp:nvSpPr>
      <dsp:spPr>
        <a:xfrm>
          <a:off x="0" y="1631751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Medications and Medical Conditions Associated with MRONJ 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1631751"/>
        <a:ext cx="7886700" cy="543917"/>
      </dsp:txXfrm>
    </dsp:sp>
    <dsp:sp modelId="{3F811A16-7F43-40C8-BBF9-674061F0CC6A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70EC4-CA10-42D1-97A4-A017EACF3521}">
      <dsp:nvSpPr>
        <dsp:cNvPr id="0" name=""/>
        <dsp:cNvSpPr/>
      </dsp:nvSpPr>
      <dsp:spPr>
        <a:xfrm>
          <a:off x="0" y="2175669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Patient Risk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2175669"/>
        <a:ext cx="7886700" cy="543917"/>
      </dsp:txXfrm>
    </dsp:sp>
    <dsp:sp modelId="{C290353E-387D-4781-ACB1-CB6C45D450CF}">
      <dsp:nvSpPr>
        <dsp:cNvPr id="0" name=""/>
        <dsp:cNvSpPr/>
      </dsp:nvSpPr>
      <dsp:spPr>
        <a:xfrm>
          <a:off x="0" y="2719586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FBCE6-C9A7-476A-8C37-758F2D906346}">
      <dsp:nvSpPr>
        <dsp:cNvPr id="0" name=""/>
        <dsp:cNvSpPr/>
      </dsp:nvSpPr>
      <dsp:spPr>
        <a:xfrm>
          <a:off x="0" y="2719586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MRONJ Diagnosis and Staging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2719586"/>
        <a:ext cx="7886700" cy="543917"/>
      </dsp:txXfrm>
    </dsp:sp>
    <dsp:sp modelId="{C40F7F55-39B5-4637-95FD-85081FD7126F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A9940-3D05-4FE8-A627-8ABE083EEA06}">
      <dsp:nvSpPr>
        <dsp:cNvPr id="0" name=""/>
        <dsp:cNvSpPr/>
      </dsp:nvSpPr>
      <dsp:spPr>
        <a:xfrm>
          <a:off x="0" y="3263503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Managing Dental Care for Patients with MRONJ Risk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3263503"/>
        <a:ext cx="7886700" cy="543917"/>
      </dsp:txXfrm>
    </dsp:sp>
    <dsp:sp modelId="{CEA54840-ACB8-4817-9992-E302B4297B9D}">
      <dsp:nvSpPr>
        <dsp:cNvPr id="0" name=""/>
        <dsp:cNvSpPr/>
      </dsp:nvSpPr>
      <dsp:spPr>
        <a:xfrm>
          <a:off x="0" y="380742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8FFF9-4180-4110-ABE7-3480E5B51385}">
      <dsp:nvSpPr>
        <dsp:cNvPr id="0" name=""/>
        <dsp:cNvSpPr/>
      </dsp:nvSpPr>
      <dsp:spPr>
        <a:xfrm>
          <a:off x="0" y="380742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Patient Case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3807420"/>
        <a:ext cx="78867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949452-9C07-9641-A4E6-70F793CEE5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278AF-F4B5-9D40-8B5A-9E7AF30CE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16D79-8783-8647-9A72-48639C82F41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DCDF8-03B5-6840-AD35-71AC8A4185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34A2A-E98C-9540-BD00-CEC8524D26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9F44A-50CE-3C44-8A25-97FB3DB6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25F75-1873-4D1A-AF12-23C73CA6702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1A4E5-7A31-4A22-A6B3-A0E587861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3C8F09-700B-5045-AC43-B1B965F8E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844B1A-6C1D-CC42-AB2F-46F8CFDCD615}"/>
              </a:ext>
            </a:extLst>
          </p:cNvPr>
          <p:cNvSpPr/>
          <p:nvPr userDrawn="1"/>
        </p:nvSpPr>
        <p:spPr>
          <a:xfrm>
            <a:off x="0" y="4571359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1B4BC-EB65-FF40-87FC-D7C88D82A0D2}"/>
              </a:ext>
            </a:extLst>
          </p:cNvPr>
          <p:cNvSpPr/>
          <p:nvPr userDrawn="1"/>
        </p:nvSpPr>
        <p:spPr>
          <a:xfrm>
            <a:off x="0" y="3538267"/>
            <a:ext cx="9144000" cy="1077276"/>
          </a:xfrm>
          <a:prstGeom prst="rect">
            <a:avLst/>
          </a:prstGeom>
          <a:solidFill>
            <a:srgbClr val="156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21" y="3538266"/>
            <a:ext cx="6501493" cy="1077277"/>
          </a:xfr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36C5A-D5AA-5542-8664-5C851D38B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621" y="886339"/>
            <a:ext cx="3740768" cy="10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0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521C11-E64C-B241-B93A-0AC9B8F464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2852928"/>
            <a:ext cx="7891272" cy="11521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94270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AA99F8-9E2F-A747-A407-0315C71D4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9" y="1681070"/>
            <a:ext cx="7886700" cy="4351338"/>
          </a:xfr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193" y="56878"/>
            <a:ext cx="7706831" cy="11495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9090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DF90A2-2F66-124A-AA31-C5E368DAD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49BA-16AF-6446-9802-EC5244C532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1145" y="5995963"/>
            <a:ext cx="2242751" cy="6564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85" y="1376941"/>
            <a:ext cx="5133391" cy="4115701"/>
          </a:xfrm>
        </p:spPr>
        <p:txBody>
          <a:bodyPr>
            <a:noAutofit/>
          </a:bodyPr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00584"/>
            <a:ext cx="7891272" cy="1152144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089C7B-AF24-F94A-B2E9-D8940B1807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321976"/>
            <a:ext cx="68072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E51511-2231-904E-A4CD-991FE000FF1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6A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00584"/>
            <a:ext cx="7891272" cy="1152144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82496"/>
            <a:ext cx="7891272" cy="4352544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F9527B-DB4E-5E4B-9020-9D97FDABD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1145" y="5995963"/>
            <a:ext cx="2267809" cy="663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CF8CF4-99D5-F249-A42F-6DF522D44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1976"/>
            <a:ext cx="68072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D2AD3-AEBE-FD4D-A476-79DF8240BE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321976"/>
            <a:ext cx="6807200" cy="5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87E77-05A2-954F-86AA-2973A409D6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51145" y="5995963"/>
            <a:ext cx="2242751" cy="6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8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1FC51-F530-5C47-A40E-C89E9F40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2" y="2468879"/>
            <a:ext cx="8517636" cy="206393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Medication-Related Osteonecrosis of the Jaw (MRONJ)</a:t>
            </a:r>
            <a:br>
              <a:rPr lang="en-US" altLang="en-US" sz="3600" dirty="0"/>
            </a:br>
            <a:r>
              <a:rPr lang="en-US" altLang="en-US" sz="2400" dirty="0"/>
              <a:t>Daniel D. Skaar DDS, MS, MBA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0E4FE-F20E-C2F2-290A-7EAA9DF1A323}"/>
              </a:ext>
            </a:extLst>
          </p:cNvPr>
          <p:cNvSpPr txBox="1"/>
          <p:nvPr/>
        </p:nvSpPr>
        <p:spPr>
          <a:xfrm>
            <a:off x="7254240" y="4560124"/>
            <a:ext cx="199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117222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F1563-24DA-4911-4934-867C560D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Oral factors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Unique, distinctive environment of oral cavity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Mandible involved ~ 70% of cases </a:t>
            </a:r>
          </a:p>
          <a:p>
            <a:pPr lvl="3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Develops by intramembranous ossification</a:t>
            </a:r>
          </a:p>
          <a:p>
            <a:pPr lvl="3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Has high Ca</a:t>
            </a:r>
            <a:r>
              <a:rPr lang="en-US" altLang="en-US" baseline="30000" dirty="0"/>
              <a:t>++</a:t>
            </a:r>
            <a:r>
              <a:rPr lang="en-US" altLang="en-US" dirty="0"/>
              <a:t> and collagen content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Teeth provide unique access to bone for bacteria and inflammatory mediators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Areas of bone with thin overlying mucosa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Cell functions altered</a:t>
            </a:r>
          </a:p>
          <a:p>
            <a:pPr lvl="3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Osteoclasts, osteoblasts, and PDL cells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0A3D7-D334-BB1A-7334-E14DBAA5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Suggested Risk Factors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989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39D461-C1C6-387F-021C-CEFA67AB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Oral factors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Inflammation, infection, and trauma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Pre-existing periodontitis or apical infection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Ill fitting dentures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Invasive dental procedures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Extractions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Implant, endodontic, and periodontal procedure risk is unknown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40F2E-6C09-CBCA-E45A-F72DF8B0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Suggested Risk Factors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519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5AAA2E-A971-BAE3-9FA6-5277BEC1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Medication factors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Most frequently associated with antiresorptive drugs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/>
              <a:t>Long duration of therapy (&gt;2-3 </a:t>
            </a:r>
            <a:r>
              <a:rPr lang="en-US" dirty="0" err="1"/>
              <a:t>yrs</a:t>
            </a:r>
            <a:r>
              <a:rPr lang="en-US" dirty="0"/>
              <a:t>)  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/>
              <a:t>High dose regimens for oncology indications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569E50-AC37-157D-EC90-F9DAF9C9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Suggested Risk Factors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C46A2-CE31-E9AB-3120-A6542E2B66C8}"/>
              </a:ext>
            </a:extLst>
          </p:cNvPr>
          <p:cNvSpPr txBox="1"/>
          <p:nvPr/>
        </p:nvSpPr>
        <p:spPr>
          <a:xfrm>
            <a:off x="7656947" y="5498628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2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ED741-E7DC-5BA9-C786-281A1CA4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 err="1"/>
              <a:t>Antiresorptives</a:t>
            </a:r>
            <a:endParaRPr lang="en-US" altLang="en-US" dirty="0"/>
          </a:p>
          <a:p>
            <a:pPr lvl="1">
              <a:lnSpc>
                <a:spcPct val="100000"/>
              </a:lnSpc>
            </a:pPr>
            <a:r>
              <a:rPr lang="en-US" altLang="en-US" dirty="0"/>
              <a:t>Most frequently prescribed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Bisphosphonates (BPs)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Alendronate oral (Fosamax)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Ibandronate (Boniva)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Zoledronic acid (</a:t>
            </a:r>
            <a:r>
              <a:rPr lang="en-US" altLang="en-US" dirty="0" err="1"/>
              <a:t>Reclast</a:t>
            </a:r>
            <a:r>
              <a:rPr lang="en-US" altLang="en-US" dirty="0"/>
              <a:t>; </a:t>
            </a:r>
            <a:r>
              <a:rPr lang="en-US" altLang="en-US" dirty="0" err="1"/>
              <a:t>Zometa</a:t>
            </a:r>
            <a:r>
              <a:rPr lang="en-US" altLang="en-US" dirty="0"/>
              <a:t>) 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Oral and infusion admin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Receptor Activator of Nuclear-kB Ligand (RANKL) Inhibitors  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Denosumab (Prolia; XGEVA)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SQ admin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BD5AF-4030-FD2E-D86E-30506933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Medications Associated with MRONJ 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B0542C-03ED-0BD4-DE9A-44CE77D3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57" y="1519803"/>
            <a:ext cx="2965706" cy="197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31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0AB0D0-57FB-5716-8BE1-80EEA274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8" y="1681070"/>
            <a:ext cx="532029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Anti-angiogenics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Tyrosine kinase inhibitors (TKIs)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Imatinib (Gleevec)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Monoclonal antibodies (MABs)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Adalimumab (Humira)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Risk likely increases when combined with </a:t>
            </a:r>
            <a:r>
              <a:rPr lang="en-US" altLang="en-US" dirty="0" err="1"/>
              <a:t>antiresorptives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5D76F-D205-71BF-CF93-458EA889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Medications Associated with MRONJ </a:t>
            </a: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4124769-8A23-1789-039D-2BF60E0F1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53" y="3003220"/>
            <a:ext cx="2729188" cy="25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7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3C7E-EDC8-6733-6BD5-E83B46C7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Other agents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Classic chemotherapy agents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Immunosuppressants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Methotrexate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Glucocorticoids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Selective estrogen receptor modulators (SERMs)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Raloxifene (</a:t>
            </a:r>
            <a:r>
              <a:rPr lang="en-US" altLang="en-US" dirty="0" err="1"/>
              <a:t>Evista</a:t>
            </a:r>
            <a:r>
              <a:rPr lang="en-US" alt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6A6E87-4D0C-6FCE-EB51-A7612F80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Medications Associated with MRONJ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64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D66C3-CEB1-A37F-04F9-38A63BB27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Cancer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Hypercalcemia of malignancy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Metastatic osteolytic lesions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Prevent skeletal-related events (SREs)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Autoimmune and inflammatory conditions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Rheumatoid arthritis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Ulcerative colitis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Paget's disease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FD0E7-ED54-B31D-C976-A5A27F7E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Medical Conditions Treated with Drugs Associated with MRONJ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2C6EF-7FA1-B9EE-7EBC-988608D65D3A}"/>
              </a:ext>
            </a:extLst>
          </p:cNvPr>
          <p:cNvSpPr txBox="1"/>
          <p:nvPr/>
        </p:nvSpPr>
        <p:spPr>
          <a:xfrm>
            <a:off x="7656947" y="5498628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2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359639-B075-2201-475F-501DF503D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4" y="1464346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Studies vary in reported risk 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Limited prospective data 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Case-series, retrospective observational, or cohort studies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Healthcare data sets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Clinical Phase II and III trials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Differences in patient populations, medication regimens, study designs, and sample sizes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ONJ may occur spontaneously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Risk without medication exposure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Osteoporosis studies</a:t>
            </a:r>
          </a:p>
          <a:p>
            <a:pPr lvl="3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Risk 0% - &lt; 0.001%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36D0F-B810-ED8D-0FA4-3BDEE1CD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Patient Risk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727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7553CE-B050-A932-C323-62E87CCE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3" y="1253331"/>
            <a:ext cx="8544633" cy="46048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/>
              <a:t>Osteoporosis studies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/>
              <a:t>Low dose oral BPs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en-US" dirty="0"/>
              <a:t>Frequency </a:t>
            </a:r>
          </a:p>
          <a:p>
            <a:pPr lvl="3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altLang="en-US" dirty="0"/>
              <a:t>Ranges 0% to ~ 0.2% </a:t>
            </a:r>
          </a:p>
          <a:p>
            <a:pPr lvl="4">
              <a:lnSpc>
                <a:spcPct val="100000"/>
              </a:lnSpc>
              <a:defRPr/>
            </a:pPr>
            <a:r>
              <a:rPr lang="en-US" altLang="en-US" dirty="0"/>
              <a:t>Majority of studies &lt; 0.001% to 0.01%</a:t>
            </a:r>
          </a:p>
          <a:p>
            <a:pPr lvl="3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altLang="en-US" dirty="0"/>
              <a:t>Frequency near 0% with short-term use (&lt; 2 </a:t>
            </a:r>
            <a:r>
              <a:rPr lang="en-US" altLang="en-US" dirty="0" err="1"/>
              <a:t>yrs</a:t>
            </a:r>
            <a:r>
              <a:rPr lang="en-US" altLang="en-US" dirty="0"/>
              <a:t>)</a:t>
            </a:r>
          </a:p>
          <a:p>
            <a:pPr lvl="3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altLang="en-US" dirty="0"/>
              <a:t>Frequency may increase with long-term therapy (&gt;3-4 </a:t>
            </a:r>
            <a:r>
              <a:rPr lang="en-US" altLang="en-US" dirty="0" err="1"/>
              <a:t>yrs</a:t>
            </a:r>
            <a:r>
              <a:rPr lang="en-US" altLang="en-US" dirty="0"/>
              <a:t>) or additional risk factors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/>
              <a:t>Low dose IV BPs (zoledronic acid; </a:t>
            </a:r>
            <a:r>
              <a:rPr lang="en-US" altLang="en-US" dirty="0" err="1"/>
              <a:t>Reclast</a:t>
            </a:r>
            <a:r>
              <a:rPr lang="en-US" altLang="en-US" dirty="0"/>
              <a:t>) or SQ (denosumab; Prolia)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en-US" dirty="0"/>
              <a:t>Frequency likely similar to oral BPs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/>
              <a:t>Overall frequency and risk very low for osteoporosis patients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7F5F9D-53C9-2D86-B808-BD402E1E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Risk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013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E4E236-ED49-1FB8-8430-90E425096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8" y="1253331"/>
            <a:ext cx="8389638" cy="4785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Oncology studies</a:t>
            </a:r>
          </a:p>
          <a:p>
            <a:pPr lvl="1">
              <a:defRPr/>
            </a:pPr>
            <a:r>
              <a:rPr lang="en-US" dirty="0"/>
              <a:t>High dose IV BPs</a:t>
            </a:r>
          </a:p>
          <a:p>
            <a:pPr lvl="2">
              <a:defRPr/>
            </a:pPr>
            <a:r>
              <a:rPr lang="en-US" dirty="0"/>
              <a:t>Frequency </a:t>
            </a:r>
          </a:p>
          <a:p>
            <a:pPr lvl="3">
              <a:buFont typeface="Tahoma" panose="020B0604030504040204" pitchFamily="34" charset="0"/>
              <a:buChar char="₋"/>
              <a:defRPr/>
            </a:pPr>
            <a:r>
              <a:rPr lang="en-US" dirty="0"/>
              <a:t>Ranges of ~1% to 10% </a:t>
            </a:r>
            <a:endParaRPr lang="en-US" altLang="en-US" dirty="0"/>
          </a:p>
          <a:p>
            <a:pPr lvl="3">
              <a:buFont typeface="Tahoma" panose="020B0604030504040204" pitchFamily="34" charset="0"/>
              <a:buChar char="₋"/>
              <a:defRPr/>
            </a:pPr>
            <a:r>
              <a:rPr lang="en-US" dirty="0"/>
              <a:t>Majority of studies with range of 1% to 5% and frequently 1% to 2% </a:t>
            </a:r>
          </a:p>
          <a:p>
            <a:pPr lvl="1">
              <a:defRPr/>
            </a:pPr>
            <a:r>
              <a:rPr lang="en-US" dirty="0"/>
              <a:t>High dose SQ denosumab</a:t>
            </a:r>
          </a:p>
          <a:p>
            <a:pPr lvl="2">
              <a:defRPr/>
            </a:pPr>
            <a:r>
              <a:rPr lang="en-US" dirty="0"/>
              <a:t>Frequency </a:t>
            </a:r>
          </a:p>
          <a:p>
            <a:pPr lvl="3">
              <a:buFont typeface="Tahoma" panose="020B0604030504040204" pitchFamily="34" charset="0"/>
              <a:buChar char="₋"/>
              <a:defRPr/>
            </a:pPr>
            <a:r>
              <a:rPr lang="en-US" dirty="0"/>
              <a:t>Ranges of 0% to ~5% </a:t>
            </a:r>
            <a:endParaRPr lang="en-US" altLang="en-US" dirty="0"/>
          </a:p>
          <a:p>
            <a:pPr lvl="3">
              <a:buFont typeface="Tahoma" panose="020B0604030504040204" pitchFamily="34" charset="0"/>
              <a:buChar char="₋"/>
              <a:defRPr/>
            </a:pPr>
            <a:r>
              <a:rPr lang="en-US" dirty="0"/>
              <a:t>Meta-analyses indicate range of ~1% to 2%</a:t>
            </a:r>
          </a:p>
          <a:p>
            <a:pPr lvl="3">
              <a:buFont typeface="Tahoma" panose="020B0604030504040204" pitchFamily="34" charset="0"/>
              <a:buChar char="₋"/>
              <a:defRPr/>
            </a:pPr>
            <a:r>
              <a:rPr lang="en-US" dirty="0"/>
              <a:t>Insufficient data to determine if denosumab has substantially higher risk than BPs</a:t>
            </a:r>
          </a:p>
          <a:p>
            <a:pPr lvl="2">
              <a:defRPr/>
            </a:pPr>
            <a:r>
              <a:rPr lang="en-US" dirty="0"/>
              <a:t>Higher risk with longer therapy duration</a:t>
            </a:r>
          </a:p>
          <a:p>
            <a:pPr lvl="1">
              <a:defRPr/>
            </a:pPr>
            <a:r>
              <a:rPr lang="en-US" dirty="0"/>
              <a:t>Overall frequency and risk higher than for osteoporosis therapies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70F8B-0F06-639A-454C-9C6255AC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Risk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08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B94040-7B20-C81C-DC54-B7FAA8DD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6141"/>
            <a:ext cx="9144000" cy="1252241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i="1" kern="1200" dirty="0">
                <a:latin typeface="+mj-lt"/>
                <a:ea typeface="+mj-ea"/>
                <a:cs typeface="+mj-cs"/>
              </a:rPr>
              <a:t>Thank you to </a:t>
            </a:r>
            <a:r>
              <a:rPr lang="en-US" sz="2800" i="1" kern="1200" dirty="0" err="1">
                <a:latin typeface="+mj-lt"/>
                <a:ea typeface="+mj-ea"/>
                <a:cs typeface="+mj-cs"/>
              </a:rPr>
              <a:t>TePe</a:t>
            </a:r>
            <a:r>
              <a:rPr lang="en-US" sz="2800" i="1" kern="1200" dirty="0">
                <a:latin typeface="+mj-lt"/>
                <a:ea typeface="+mj-ea"/>
                <a:cs typeface="+mj-cs"/>
              </a:rPr>
              <a:t> Oral Health Care, Inc. </a:t>
            </a:r>
            <a:br>
              <a:rPr lang="en-US" sz="2800" i="1" kern="1200" dirty="0">
                <a:latin typeface="+mj-lt"/>
                <a:ea typeface="+mj-ea"/>
                <a:cs typeface="+mj-cs"/>
              </a:rPr>
            </a:br>
            <a:r>
              <a:rPr lang="en-US" sz="2800" i="1" kern="1200" dirty="0">
                <a:latin typeface="+mj-lt"/>
                <a:ea typeface="+mj-ea"/>
                <a:cs typeface="+mj-cs"/>
              </a:rPr>
              <a:t>for sponsoring AAP Education Access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73E9944-8B48-7BBD-F9BD-E5C28439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319" y="1069618"/>
            <a:ext cx="4958243" cy="24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21F2F2-AA9D-99C3-7264-EF1525EF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4" y="1504539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Risk very low in osteoporosis patients treated with antiresorptive drugs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Risk increases in oncology patients treated with high dose antiresorptive therapies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Est. &gt;90% of MRONJ cases occur in patients on high dose therapies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Confounding by type of cancer and drug regimens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Clinical value of antiresorptive drugs in treating osteoporosis and anti-angiogenic drugs in cancer outweigh the ONJ risks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2E119-E874-5E8A-D935-85D4258F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Risk Summary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5BAD3-A038-1AFD-482D-A0F3F5C47497}"/>
              </a:ext>
            </a:extLst>
          </p:cNvPr>
          <p:cNvSpPr txBox="1"/>
          <p:nvPr/>
        </p:nvSpPr>
        <p:spPr>
          <a:xfrm>
            <a:off x="7656947" y="5498628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6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8C87A6-A839-523D-656C-FEA659B8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4" y="1484443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General agreement among national and international organizations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Expert panels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Diagnostic criteria include 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Nonhealing exposed bone or bone probed through fistula in maxillofacial region observed for ≥8 weeks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No </a:t>
            </a:r>
            <a:r>
              <a:rPr lang="en-US" dirty="0" err="1"/>
              <a:t>hx</a:t>
            </a:r>
            <a:r>
              <a:rPr lang="en-US" dirty="0"/>
              <a:t> of radiation to the region or obvious metastatic disease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Current or prior use of antiresorptive or anti-angiogenic drugs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No inclusion of imaging-related criteria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C1631-D63A-C5BA-9A4E-C399EE3F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Diagnostic Criteria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626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7F76C-4B12-2A0C-43FE-7B02E164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4" y="1480711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General agreement among national and international organizations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Consensus statements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Clinical staging systems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Quantify extent and severity of MRONJ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Guide patient management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Monitor clinical course of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04045-A978-FC32-C017-F21DC9E1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Staging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986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EE7E2-CEC6-D46B-5A82-3861372D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4" y="150020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AAOMS staging system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/>
              <a:t>At risk </a:t>
            </a:r>
            <a:r>
              <a:rPr lang="en-US" dirty="0"/>
              <a:t>– asymptomatic and no apparent necrotic bone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Taking oral or IV antiresorptive or anti-angiogenic drugs</a:t>
            </a:r>
          </a:p>
          <a:p>
            <a:pPr lvl="1">
              <a:lnSpc>
                <a:spcPct val="100000"/>
              </a:lnSpc>
              <a:defRPr/>
            </a:pPr>
            <a:r>
              <a:rPr lang="en-US" b="1" dirty="0"/>
              <a:t>Stage 0 </a:t>
            </a:r>
            <a:r>
              <a:rPr lang="en-US" dirty="0"/>
              <a:t>- no exposed bone but nonspecific oral signs/ symptoms or clinical and radiographic abnormalities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Estimates that ~ 50% may progress to stages 1-3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9458C-A78E-5089-84EA-99F71916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Staging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072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20AAE1-91C7-F1C4-4D44-E8DFEA42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8" y="1480103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AAOMS Staging system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/>
              <a:t>Stage 1 </a:t>
            </a:r>
            <a:r>
              <a:rPr lang="en-US" altLang="en-US" dirty="0"/>
              <a:t>– exposed/necrotic bone or probing to bone through fistula and asymptomatic without evidence of infection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/>
              <a:t>Stage 2 </a:t>
            </a:r>
            <a:r>
              <a:rPr lang="en-US" altLang="en-US" dirty="0"/>
              <a:t>– exposed/necrotic bone or fistula probing to bone, infection and symptoms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/>
              <a:t>Stage 3 </a:t>
            </a:r>
            <a:r>
              <a:rPr lang="en-US" altLang="en-US" dirty="0"/>
              <a:t>– exposed bone/necrotic or fistula probing to bone and associated with infection and ≥ 1 of extended necrotic bone or osteolysis, fracture, or extraoral fistula/communication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20B18A-F3C8-6BF3-0CCD-64F44DB5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Staging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3A405-C246-339E-952A-8DFD7ABAC838}"/>
              </a:ext>
            </a:extLst>
          </p:cNvPr>
          <p:cNvSpPr txBox="1"/>
          <p:nvPr/>
        </p:nvSpPr>
        <p:spPr>
          <a:xfrm>
            <a:off x="7656947" y="5498628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92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A11D4D-2EAE-457B-7406-472D22BC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8" y="1500323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Invasive dental procedures (extractions) have been associated with increased risk 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No consensus standard of care for prevention and treatment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dirty="0"/>
              <a:t>Guideline development by national and international organizations 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ADA (2011)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International ONJ Task Force (2013)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AAOMS (2014 update)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American Society of Clinical Oncology (2019)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American Academy of Oral Medicine (2019)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F89380-5E48-DE56-EA7B-BD00C4EC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Managing Dental Care for Patients with MRONJ Risk</a:t>
            </a:r>
          </a:p>
        </p:txBody>
      </p:sp>
    </p:spTree>
    <p:extLst>
      <p:ext uri="{BB962C8B-B14F-4D97-AF65-F5344CB8AC3E}">
        <p14:creationId xmlns:p14="http://schemas.microsoft.com/office/powerpoint/2010/main" val="210824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38E807-31AF-8C7A-4C00-B564C901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8" y="1510248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Osteoporosis and oncology patients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Focus on prevention prior to initiating antiresorptive therapy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Interdisciplinary consultations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Inform and educate patient about MRONJ risk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Risk is</a:t>
            </a:r>
          </a:p>
          <a:p>
            <a:pPr lvl="3">
              <a:lnSpc>
                <a:spcPct val="100000"/>
              </a:lnSpc>
              <a:defRPr/>
            </a:pPr>
            <a:r>
              <a:rPr lang="en-US" dirty="0"/>
              <a:t>Very low for osteoporosis patients</a:t>
            </a:r>
          </a:p>
          <a:p>
            <a:pPr lvl="3">
              <a:lnSpc>
                <a:spcPct val="100000"/>
              </a:lnSpc>
              <a:defRPr/>
            </a:pPr>
            <a:r>
              <a:rPr lang="en-US" dirty="0"/>
              <a:t>Increases for higher dose oncology therapies</a:t>
            </a:r>
          </a:p>
          <a:p>
            <a:pPr lvl="3">
              <a:lnSpc>
                <a:spcPct val="100000"/>
              </a:lnSpc>
              <a:defRPr/>
            </a:pPr>
            <a:r>
              <a:rPr lang="en-US" dirty="0"/>
              <a:t>Can be minimized but not eliminated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Diagnostic risk testing is unsubstantiated</a:t>
            </a:r>
          </a:p>
          <a:p>
            <a:pPr lvl="3">
              <a:lnSpc>
                <a:spcPct val="100000"/>
              </a:lnSpc>
              <a:defRPr/>
            </a:pPr>
            <a:r>
              <a:rPr lang="en-US" dirty="0"/>
              <a:t>Serum C-terminal cross-linking telopeptide (CTX)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3DEF-09B8-4E67-867D-BCEBEA2C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3" y="56878"/>
            <a:ext cx="8165163" cy="1149532"/>
          </a:xfrm>
        </p:spPr>
        <p:txBody>
          <a:bodyPr/>
          <a:lstStyle/>
          <a:p>
            <a:r>
              <a:rPr lang="en-US" b="1" dirty="0"/>
              <a:t>Managing Dental Care for Patients with Risk</a:t>
            </a:r>
          </a:p>
        </p:txBody>
      </p:sp>
    </p:spTree>
    <p:extLst>
      <p:ext uri="{BB962C8B-B14F-4D97-AF65-F5344CB8AC3E}">
        <p14:creationId xmlns:p14="http://schemas.microsoft.com/office/powerpoint/2010/main" val="53592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EA82E-C7FF-FC05-9562-68EB14911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Osteoporosis and oncology patients </a:t>
            </a:r>
          </a:p>
          <a:p>
            <a:pPr lvl="1">
              <a:defRPr/>
            </a:pPr>
            <a:r>
              <a:rPr lang="en-US" dirty="0"/>
              <a:t>Focus on prevention prior to initiating antiresorptive therapy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Optimize oral health</a:t>
            </a:r>
          </a:p>
          <a:p>
            <a:pPr lvl="3">
              <a:defRPr/>
            </a:pPr>
            <a:r>
              <a:rPr lang="en-US" dirty="0"/>
              <a:t>Sound oral hygiene practices</a:t>
            </a:r>
          </a:p>
          <a:p>
            <a:pPr lvl="3">
              <a:defRPr/>
            </a:pPr>
            <a:r>
              <a:rPr lang="en-US" dirty="0"/>
              <a:t>Institute regular dental care</a:t>
            </a:r>
          </a:p>
          <a:p>
            <a:pPr lvl="3">
              <a:defRPr/>
            </a:pPr>
            <a:r>
              <a:rPr lang="en-US" dirty="0"/>
              <a:t>Complete necessary invasive procedures; e.g., extractions</a:t>
            </a:r>
          </a:p>
          <a:p>
            <a:pPr lvl="3">
              <a:defRPr/>
            </a:pPr>
            <a:r>
              <a:rPr lang="en-US" dirty="0"/>
              <a:t>Manage periodontal disease</a:t>
            </a:r>
          </a:p>
          <a:p>
            <a:pPr lvl="3">
              <a:defRPr/>
            </a:pPr>
            <a:r>
              <a:rPr lang="en-US" dirty="0"/>
              <a:t>Complete routine restorative and endodontic procedures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EC0E49-164D-1366-81A1-83713D5E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3" y="56878"/>
            <a:ext cx="7886701" cy="1149532"/>
          </a:xfrm>
        </p:spPr>
        <p:txBody>
          <a:bodyPr/>
          <a:lstStyle/>
          <a:p>
            <a:r>
              <a:rPr lang="en-US" b="1" dirty="0"/>
              <a:t>Managing Dental Care for Patients with Risk</a:t>
            </a:r>
          </a:p>
        </p:txBody>
      </p:sp>
    </p:spTree>
    <p:extLst>
      <p:ext uri="{BB962C8B-B14F-4D97-AF65-F5344CB8AC3E}">
        <p14:creationId xmlns:p14="http://schemas.microsoft.com/office/powerpoint/2010/main" val="63586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2D79-2F7E-CF70-8EE7-12B6496B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6" y="1487019"/>
            <a:ext cx="7981783" cy="46022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Osteoporosis and oncology patients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Adjunct therapies </a:t>
            </a:r>
          </a:p>
          <a:p>
            <a:pPr lvl="2">
              <a:lnSpc>
                <a:spcPct val="12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Antimicrobials</a:t>
            </a:r>
          </a:p>
          <a:p>
            <a:pPr lvl="3">
              <a:lnSpc>
                <a:spcPct val="120000"/>
              </a:lnSpc>
              <a:defRPr/>
            </a:pPr>
            <a:r>
              <a:rPr lang="en-US" dirty="0"/>
              <a:t>Antimicrobial rinses (chlorhexidine)</a:t>
            </a:r>
          </a:p>
          <a:p>
            <a:pPr lvl="3">
              <a:lnSpc>
                <a:spcPct val="120000"/>
              </a:lnSpc>
              <a:defRPr/>
            </a:pPr>
            <a:r>
              <a:rPr lang="en-US" dirty="0"/>
              <a:t>Antibiotic prophylaxis </a:t>
            </a:r>
          </a:p>
          <a:p>
            <a:pPr lvl="3">
              <a:lnSpc>
                <a:spcPct val="120000"/>
              </a:lnSpc>
              <a:defRPr/>
            </a:pPr>
            <a:r>
              <a:rPr lang="en-US" dirty="0"/>
              <a:t>Need for further study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Cessation of antiresorptive therapy or “drug holiday” for invasive procedures</a:t>
            </a:r>
          </a:p>
          <a:p>
            <a:pPr lvl="2">
              <a:lnSpc>
                <a:spcPct val="12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Osteoporosis patients </a:t>
            </a:r>
          </a:p>
          <a:p>
            <a:pPr lvl="3">
              <a:lnSpc>
                <a:spcPct val="120000"/>
              </a:lnSpc>
              <a:defRPr/>
            </a:pPr>
            <a:r>
              <a:rPr lang="en-US" dirty="0"/>
              <a:t>Medical decision based on fracture risk </a:t>
            </a:r>
          </a:p>
          <a:p>
            <a:pPr lvl="2">
              <a:lnSpc>
                <a:spcPct val="12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Oncology patients</a:t>
            </a:r>
          </a:p>
          <a:p>
            <a:pPr lvl="3">
              <a:lnSpc>
                <a:spcPct val="120000"/>
              </a:lnSpc>
              <a:defRPr/>
            </a:pPr>
            <a:r>
              <a:rPr lang="en-US" dirty="0"/>
              <a:t>Medical decision based on risk of skeletal related events </a:t>
            </a:r>
          </a:p>
          <a:p>
            <a:pPr lvl="2">
              <a:lnSpc>
                <a:spcPct val="12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Benefit remains unresolved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D81A7-D036-48AE-082D-2A8FC28E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3" y="56878"/>
            <a:ext cx="8205356" cy="1149532"/>
          </a:xfrm>
        </p:spPr>
        <p:txBody>
          <a:bodyPr/>
          <a:lstStyle/>
          <a:p>
            <a:r>
              <a:rPr lang="en-US" b="1" dirty="0"/>
              <a:t>Managing Dental Care for Patients with Risk</a:t>
            </a:r>
          </a:p>
        </p:txBody>
      </p:sp>
    </p:spTree>
    <p:extLst>
      <p:ext uri="{BB962C8B-B14F-4D97-AF65-F5344CB8AC3E}">
        <p14:creationId xmlns:p14="http://schemas.microsoft.com/office/powerpoint/2010/main" val="212483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A3A474-B83A-83C8-861E-563D3567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515326"/>
            <a:ext cx="788670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Care during antiresorptive therapy </a:t>
            </a:r>
          </a:p>
          <a:p>
            <a:pPr lvl="1">
              <a:defRPr/>
            </a:pPr>
            <a:r>
              <a:rPr lang="en-US" dirty="0"/>
              <a:t>Osteoporosis patients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Routine and emergency care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Invasive procedures not strictly contraindicated</a:t>
            </a:r>
          </a:p>
          <a:p>
            <a:pPr lvl="3">
              <a:defRPr/>
            </a:pPr>
            <a:r>
              <a:rPr lang="en-US" dirty="0"/>
              <a:t>Decision based on clinical situation</a:t>
            </a:r>
          </a:p>
          <a:p>
            <a:pPr lvl="3">
              <a:defRPr/>
            </a:pPr>
            <a:r>
              <a:rPr lang="en-US" dirty="0"/>
              <a:t>Use of conservative surgical techniques</a:t>
            </a:r>
          </a:p>
          <a:p>
            <a:pPr lvl="4">
              <a:buFont typeface="Courier New" panose="02070309020205020404" pitchFamily="49" charset="0"/>
              <a:buChar char="o"/>
              <a:defRPr/>
            </a:pPr>
            <a:r>
              <a:rPr lang="en-US" dirty="0"/>
              <a:t>Atraumatic techniques minimizing exposure of bone</a:t>
            </a:r>
          </a:p>
          <a:p>
            <a:pPr lvl="4">
              <a:buFont typeface="Courier New" panose="02070309020205020404" pitchFamily="49" charset="0"/>
              <a:buChar char="o"/>
              <a:defRPr/>
            </a:pPr>
            <a:r>
              <a:rPr lang="en-US" dirty="0"/>
              <a:t>Primary flap closure </a:t>
            </a:r>
          </a:p>
          <a:p>
            <a:pPr lvl="4">
              <a:buFont typeface="Courier New" panose="02070309020205020404" pitchFamily="49" charset="0"/>
              <a:buChar char="o"/>
              <a:defRPr/>
            </a:pPr>
            <a:r>
              <a:rPr lang="en-US" dirty="0"/>
              <a:t>Segmental approach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5C6140-74A4-D49F-40B0-08FEEF11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3" y="56878"/>
            <a:ext cx="8094825" cy="1149532"/>
          </a:xfrm>
        </p:spPr>
        <p:txBody>
          <a:bodyPr/>
          <a:lstStyle/>
          <a:p>
            <a:r>
              <a:rPr lang="en-US" b="1" dirty="0"/>
              <a:t>Managing Dental Care for Patients with Risk</a:t>
            </a:r>
          </a:p>
        </p:txBody>
      </p:sp>
    </p:spTree>
    <p:extLst>
      <p:ext uri="{BB962C8B-B14F-4D97-AF65-F5344CB8AC3E}">
        <p14:creationId xmlns:p14="http://schemas.microsoft.com/office/powerpoint/2010/main" val="207627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F8F59-51AC-D64A-9658-7412B1B1A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Improve understanding of medication-related osteonecrosis of the jaw (MRONJ)</a:t>
            </a:r>
          </a:p>
          <a:p>
            <a:r>
              <a:rPr lang="en-US" altLang="en-US" dirty="0"/>
              <a:t>Describe MRONJ prevention and treatment strategies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1228A-F884-E742-B9BD-5DBDF56B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4212314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5B30EE-6F67-A952-3602-27013FB6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424592"/>
            <a:ext cx="78867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Care during antiresorptive therapy </a:t>
            </a:r>
          </a:p>
          <a:p>
            <a:pPr lvl="1">
              <a:defRPr/>
            </a:pPr>
            <a:r>
              <a:rPr lang="en-US" dirty="0">
                <a:latin typeface="+mj-lt"/>
              </a:rPr>
              <a:t>Osteoporosis patients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>
                <a:latin typeface="+mj-lt"/>
              </a:rPr>
              <a:t>Invasive procedures</a:t>
            </a:r>
          </a:p>
          <a:p>
            <a:pPr lvl="3">
              <a:defRPr/>
            </a:pPr>
            <a:r>
              <a:rPr lang="en-US" dirty="0">
                <a:latin typeface="+mj-lt"/>
              </a:rPr>
              <a:t>Periodontal </a:t>
            </a:r>
          </a:p>
          <a:p>
            <a:pPr lvl="4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Nonsurgical therapy</a:t>
            </a:r>
          </a:p>
          <a:p>
            <a:pPr lvl="4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Surgical procedures</a:t>
            </a:r>
          </a:p>
          <a:p>
            <a:pPr lvl="5">
              <a:defRPr/>
            </a:pPr>
            <a:r>
              <a:rPr lang="en-US" sz="2000" dirty="0">
                <a:latin typeface="+mj-lt"/>
              </a:rPr>
              <a:t>Judicious use of complex techniques</a:t>
            </a:r>
          </a:p>
          <a:p>
            <a:pPr lvl="3">
              <a:defRPr/>
            </a:pPr>
            <a:r>
              <a:rPr lang="en-US" dirty="0">
                <a:latin typeface="+mj-lt"/>
              </a:rPr>
              <a:t>Implants not contraindicated</a:t>
            </a:r>
          </a:p>
          <a:p>
            <a:pPr lvl="3">
              <a:defRPr/>
            </a:pPr>
            <a:r>
              <a:rPr lang="en-US" dirty="0">
                <a:latin typeface="+mj-lt"/>
              </a:rPr>
              <a:t>Extractions based on clinical need</a:t>
            </a:r>
          </a:p>
          <a:p>
            <a:pPr lvl="3">
              <a:defRPr/>
            </a:pPr>
            <a:r>
              <a:rPr lang="en-US" dirty="0">
                <a:latin typeface="+mj-lt"/>
              </a:rPr>
              <a:t>Endodontic therapy preferable to extractions</a:t>
            </a:r>
          </a:p>
          <a:p>
            <a:pPr lvl="4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Avoid apical manipulation of soft tissues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>
                <a:latin typeface="+mj-lt"/>
              </a:rPr>
              <a:t>Routine restorative care can be performed 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>
                <a:latin typeface="+mj-lt"/>
              </a:rPr>
              <a:t>Impact on orthodontic care requires additional studies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E21412-5339-E505-B8FF-10DB5381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3" y="56878"/>
            <a:ext cx="8074728" cy="1149532"/>
          </a:xfrm>
        </p:spPr>
        <p:txBody>
          <a:bodyPr/>
          <a:lstStyle/>
          <a:p>
            <a:r>
              <a:rPr lang="en-US" b="1" dirty="0"/>
              <a:t>Managing Dental Care for Patients with Risk</a:t>
            </a:r>
          </a:p>
        </p:txBody>
      </p:sp>
    </p:spTree>
    <p:extLst>
      <p:ext uri="{BB962C8B-B14F-4D97-AF65-F5344CB8AC3E}">
        <p14:creationId xmlns:p14="http://schemas.microsoft.com/office/powerpoint/2010/main" val="2629246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157642-CE7E-8021-349C-E359CBCC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50020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Care during antiresorptive therapy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Oncology patients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Medical consultation 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Assess timing for non-urgent dental procedures</a:t>
            </a:r>
          </a:p>
          <a:p>
            <a:pPr lvl="3">
              <a:lnSpc>
                <a:spcPct val="100000"/>
              </a:lnSpc>
              <a:defRPr/>
            </a:pPr>
            <a:r>
              <a:rPr lang="en-US" dirty="0"/>
              <a:t>Delay elective invasive procedures when feasible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Urgent invasive procedures based on clinical judgment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F9A547-C739-81C9-6CC1-C2FB0983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3" y="56878"/>
            <a:ext cx="8165163" cy="1149532"/>
          </a:xfrm>
        </p:spPr>
        <p:txBody>
          <a:bodyPr/>
          <a:lstStyle/>
          <a:p>
            <a:r>
              <a:rPr lang="en-US" b="1" dirty="0"/>
              <a:t>Managing Dental Care for Patients with Risk</a:t>
            </a:r>
          </a:p>
        </p:txBody>
      </p:sp>
    </p:spTree>
    <p:extLst>
      <p:ext uri="{BB962C8B-B14F-4D97-AF65-F5344CB8AC3E}">
        <p14:creationId xmlns:p14="http://schemas.microsoft.com/office/powerpoint/2010/main" val="3176977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2D7957-8CA7-F9B0-B325-9A1E9AE6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487387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No universally accepted treatment protocols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Clinical judgment and individualized treatment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Influence of risk factors on disease and treatment outcomes is unknown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Definitive nonsurgical vs. surgical intervention data are lacking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Conservative management in absence of debilitating lesions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Palliative care to relieve pain, control infection, and decrease occurrence or progression of necrosis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Optimal oral hygiene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Antimicrobial topical rinses and systemic antibiotics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D70DD-9954-19F9-B072-DD043952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Managing Dental Care for Patients with MRONJ </a:t>
            </a:r>
          </a:p>
        </p:txBody>
      </p:sp>
    </p:spTree>
    <p:extLst>
      <p:ext uri="{BB962C8B-B14F-4D97-AF65-F5344CB8AC3E}">
        <p14:creationId xmlns:p14="http://schemas.microsoft.com/office/powerpoint/2010/main" val="3114960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1C708-8263-EAA1-9D6B-26E5664D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520296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Management for nonresponding, progressing, symptomatic, or debilitating lesions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Surgery option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Debridement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Ostectomy</a:t>
            </a:r>
          </a:p>
          <a:p>
            <a:pPr lvl="3">
              <a:lnSpc>
                <a:spcPct val="100000"/>
              </a:lnSpc>
            </a:pPr>
            <a:r>
              <a:rPr lang="en-US" altLang="en-US" dirty="0"/>
              <a:t>Resect affected bone to healthy margins</a:t>
            </a:r>
          </a:p>
          <a:p>
            <a:pPr lvl="3">
              <a:lnSpc>
                <a:spcPct val="100000"/>
              </a:lnSpc>
            </a:pPr>
            <a:r>
              <a:rPr lang="en-US" altLang="en-US" dirty="0"/>
              <a:t>Primary soft tissue tension-free flap closure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Other adjunctive therapies need additional research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Low-level laser therapy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Hyperbaric oxygen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Topical ozone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Intra-lesion bone marrow stem cell transplantation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A5B41-95FC-A588-614E-898C1DCC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Managing Dental Care for Patients with MRONJ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34B23-46CC-0036-2AE2-3D6E53A23C74}"/>
              </a:ext>
            </a:extLst>
          </p:cNvPr>
          <p:cNvSpPr txBox="1"/>
          <p:nvPr/>
        </p:nvSpPr>
        <p:spPr>
          <a:xfrm>
            <a:off x="7909915" y="5509188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50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DCED0-D556-6FD4-1D62-D9347401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520297"/>
            <a:ext cx="788670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dirty="0"/>
              <a:t>Health benefits of antiresorptive and anti-angiogenic drugs means dentistry will continue to treat patients with MRONJ risk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/>
              <a:t>Dental patient risk assessment continues to be challenging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dirty="0"/>
              <a:t>MRONJ prevention and treatment guidelines are without consensus and will continue to evolve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876C7-8810-64B7-0177-E13C937B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Summary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058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8C4A82-AB43-AB44-9FFC-CEBBFB233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Patient Case</a:t>
            </a:r>
          </a:p>
        </p:txBody>
      </p:sp>
    </p:spTree>
    <p:extLst>
      <p:ext uri="{BB962C8B-B14F-4D97-AF65-F5344CB8AC3E}">
        <p14:creationId xmlns:p14="http://schemas.microsoft.com/office/powerpoint/2010/main" val="2097270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2BE291-C946-AC8C-A4E4-E4BD5156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8" y="1520296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69 y/o </a:t>
            </a:r>
            <a:r>
              <a:rPr lang="en-US" altLang="en-US" dirty="0" err="1"/>
              <a:t>caucasian</a:t>
            </a:r>
            <a:r>
              <a:rPr lang="en-US" altLang="en-US" dirty="0"/>
              <a:t> female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Health history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Breast cancer 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Medication history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Paclitaxel (Taxol)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Denosumab (XGEVA)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Dental history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Prior extractions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B7A131-039C-2F36-5A75-5A6CF3EC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Patient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937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007691-4DAB-B82E-93DD-667706BC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Findings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32B306-3C5E-10C0-1275-F281BBB82C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359" y="1609453"/>
            <a:ext cx="3815370" cy="4016389"/>
          </a:xfrm>
        </p:spPr>
      </p:pic>
      <p:pic>
        <p:nvPicPr>
          <p:cNvPr id="5" name="Picture 4" descr="A picture containing person, dog, bun&#10;&#10;Description automatically generated">
            <a:extLst>
              <a:ext uri="{FF2B5EF4-FFF2-40B4-BE49-F238E27FC236}">
                <a16:creationId xmlns:a16="http://schemas.microsoft.com/office/drawing/2014/main" id="{214F64F7-AFE4-950A-3342-9E4A35ED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43077" r="15640" b="21957"/>
          <a:stretch>
            <a:fillRect/>
          </a:stretch>
        </p:blipFill>
        <p:spPr bwMode="auto">
          <a:xfrm>
            <a:off x="4490608" y="2007704"/>
            <a:ext cx="4429033" cy="28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18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E1BA7B-6320-0301-A631-1D7A6D93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Radiographic Findings</a:t>
            </a:r>
          </a:p>
        </p:txBody>
      </p:sp>
      <p:pic>
        <p:nvPicPr>
          <p:cNvPr id="4" name="Content Placeholder 5" descr="A picture containing blur&#10;&#10;Description automatically generated">
            <a:extLst>
              <a:ext uri="{FF2B5EF4-FFF2-40B4-BE49-F238E27FC236}">
                <a16:creationId xmlns:a16="http://schemas.microsoft.com/office/drawing/2014/main" id="{9D7444AE-9AD2-F02E-A78E-A689D457E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097" y="1540947"/>
            <a:ext cx="7603805" cy="4308565"/>
          </a:xfrm>
        </p:spPr>
      </p:pic>
    </p:spTree>
    <p:extLst>
      <p:ext uri="{BB962C8B-B14F-4D97-AF65-F5344CB8AC3E}">
        <p14:creationId xmlns:p14="http://schemas.microsoft.com/office/powerpoint/2010/main" val="4061850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807AF6-B1C2-41A2-B494-173F3C6A5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4" y="1470055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Criteria met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Exposed necrotic nonhealing bone with fistula of &gt; 8 weeks duration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No radiation therapy to the maxillofacial area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/>
              <a:t>Hx</a:t>
            </a:r>
            <a:r>
              <a:rPr lang="en-US" altLang="en-US" dirty="0"/>
              <a:t> of antiresorptive medication use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</a:pPr>
            <a:r>
              <a:rPr lang="en-US" altLang="en-US" dirty="0"/>
              <a:t>Denosumab (XGEVA)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Diagnosis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Medication-Related Osteonecrosis of the Jaw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23844-B2FF-DF9F-8A01-4CF1C4D1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Patient Diagnosis</a:t>
            </a:r>
          </a:p>
        </p:txBody>
      </p:sp>
    </p:spTree>
    <p:extLst>
      <p:ext uri="{BB962C8B-B14F-4D97-AF65-F5344CB8AC3E}">
        <p14:creationId xmlns:p14="http://schemas.microsoft.com/office/powerpoint/2010/main" val="228863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C5FBB-C01A-B767-D004-353BEF917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041118"/>
              </p:ext>
            </p:extLst>
          </p:nvPr>
        </p:nvGraphicFramePr>
        <p:xfrm>
          <a:off x="547259" y="153328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0156222-149D-8991-3F85-1181B76C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298C1-0A6A-734C-4951-1EE0C817F304}"/>
              </a:ext>
            </a:extLst>
          </p:cNvPr>
          <p:cNvSpPr txBox="1"/>
          <p:nvPr/>
        </p:nvSpPr>
        <p:spPr>
          <a:xfrm>
            <a:off x="209006" y="6417659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Click the </a:t>
            </a:r>
            <a:r>
              <a:rPr lang="en-US" sz="1200" i="1" dirty="0">
                <a:solidFill>
                  <a:schemeClr val="accent1"/>
                </a:solidFill>
              </a:rPr>
              <a:t>links </a:t>
            </a:r>
            <a:r>
              <a:rPr lang="en-US" sz="1200" i="1" dirty="0"/>
              <a:t>for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403606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E06E7-8C2A-D453-1E49-A3FCF59D8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50020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Clinical signs and symptoms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Exposed necrotic bone 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Infection signs and symptoms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Erythema and purulent drainage</a:t>
            </a:r>
          </a:p>
          <a:p>
            <a:pPr lvl="2">
              <a:lnSpc>
                <a:spcPct val="100000"/>
              </a:lnSpc>
              <a:buFont typeface="Tahoma" panose="020B0604030504040204" pitchFamily="34" charset="0"/>
              <a:buChar char="₋"/>
              <a:defRPr/>
            </a:pPr>
            <a:r>
              <a:rPr lang="en-US" dirty="0"/>
              <a:t>Discomfort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Extra-oral fistula probing to bone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Stage 3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AC0A14-6AF1-5CDB-CF17-3E2D99C9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Staging</a:t>
            </a:r>
          </a:p>
        </p:txBody>
      </p:sp>
    </p:spTree>
    <p:extLst>
      <p:ext uri="{BB962C8B-B14F-4D97-AF65-F5344CB8AC3E}">
        <p14:creationId xmlns:p14="http://schemas.microsoft.com/office/powerpoint/2010/main" val="449757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188A66-77C1-11D4-0566-660E1CC7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8" y="136138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Conservative initial nonsurgical therapy</a:t>
            </a:r>
          </a:p>
          <a:p>
            <a:pPr lvl="1">
              <a:defRPr/>
            </a:pPr>
            <a:r>
              <a:rPr lang="en-US" dirty="0"/>
              <a:t>Follow up appts every 2 to 4 weeks x 6 months</a:t>
            </a:r>
          </a:p>
          <a:p>
            <a:pPr lvl="1">
              <a:defRPr/>
            </a:pPr>
            <a:r>
              <a:rPr lang="en-US" dirty="0"/>
              <a:t>Chlorhexidine rinse  </a:t>
            </a:r>
          </a:p>
          <a:p>
            <a:pPr lvl="1">
              <a:defRPr/>
            </a:pPr>
            <a:r>
              <a:rPr lang="en-US" dirty="0"/>
              <a:t>Series of antibiotic courses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Amoxicillin 500mg TID x 7d</a:t>
            </a:r>
          </a:p>
          <a:p>
            <a:pPr lvl="3">
              <a:defRPr/>
            </a:pPr>
            <a:r>
              <a:rPr lang="en-US" dirty="0"/>
              <a:t>Increased swelling during course 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course: switch to Amoxicillin and </a:t>
            </a:r>
            <a:r>
              <a:rPr lang="en-US" dirty="0" err="1"/>
              <a:t>clavulonic</a:t>
            </a:r>
            <a:r>
              <a:rPr lang="en-US" dirty="0"/>
              <a:t> acid (Augmentin) 500mg-125mg TID x 7d</a:t>
            </a:r>
          </a:p>
          <a:p>
            <a:pPr lvl="3">
              <a:defRPr/>
            </a:pPr>
            <a:r>
              <a:rPr lang="en-US" dirty="0"/>
              <a:t>Swelling improved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course: Amoxicillin 500 TID x 7d following fistula formation (first clinical photos)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Infectious Disease consult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course: sulfamethoxazole and trimethoprim (Bactrim) BID x 7d</a:t>
            </a:r>
          </a:p>
          <a:p>
            <a:pPr lvl="2">
              <a:buFont typeface="Tahoma" panose="020B0604030504040204" pitchFamily="34" charset="0"/>
              <a:buChar char="₋"/>
              <a:defRPr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course and long-term: doxycycline 100mg </a:t>
            </a:r>
            <a:r>
              <a:rPr lang="en-US" dirty="0" err="1"/>
              <a:t>qd</a:t>
            </a:r>
            <a:endParaRPr lang="en-US" dirty="0"/>
          </a:p>
          <a:p>
            <a:pPr lvl="1">
              <a:defRPr/>
            </a:pPr>
            <a:r>
              <a:rPr lang="en-US" dirty="0"/>
              <a:t>Presently extraoral fistulas are closed and symptoms improved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BA5AA-6EC3-60FE-9B50-519EC058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467BB-E585-3516-05D1-02B4382CBA0B}"/>
              </a:ext>
            </a:extLst>
          </p:cNvPr>
          <p:cNvSpPr txBox="1"/>
          <p:nvPr/>
        </p:nvSpPr>
        <p:spPr>
          <a:xfrm>
            <a:off x="7909915" y="5693916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8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E4B1FA-9496-1B00-16DD-022A9D09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097" y="1293541"/>
            <a:ext cx="8411806" cy="47388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sz="1100" dirty="0" err="1"/>
              <a:t>Awad</a:t>
            </a:r>
            <a:r>
              <a:rPr lang="en-US" altLang="en-US" sz="1100" dirty="0"/>
              <a:t>, M.E., et al. (2019). Serum C-terminal cross-linking telopeptide level as a predictive biomarker of osteonecrosis after dentoalveolar surgery in patients receiving bisphosphonate therapy: Systematic review and meta-analysis. </a:t>
            </a:r>
            <a:r>
              <a:rPr lang="en-US" altLang="en-US" sz="1100" i="1" dirty="0"/>
              <a:t>J Am Dent Assoc</a:t>
            </a:r>
            <a:r>
              <a:rPr lang="en-US" altLang="en-US" sz="1100" dirty="0"/>
              <a:t>. 150(8), 664-675.e8.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10.1016/j.adaj.2019.03.006. </a:t>
            </a:r>
          </a:p>
          <a:p>
            <a:pPr>
              <a:spcBef>
                <a:spcPts val="600"/>
              </a:spcBef>
            </a:pPr>
            <a:r>
              <a:rPr lang="en-US" altLang="en-US" sz="1100" dirty="0" err="1"/>
              <a:t>Bugueno</a:t>
            </a:r>
            <a:r>
              <a:rPr lang="en-US" altLang="en-US" sz="1100" dirty="0"/>
              <a:t>, J.M., &amp; </a:t>
            </a:r>
            <a:r>
              <a:rPr lang="en-US" altLang="en-US" sz="1100" dirty="0" err="1"/>
              <a:t>Migliorati</a:t>
            </a:r>
            <a:r>
              <a:rPr lang="en-US" altLang="en-US" sz="1100" dirty="0"/>
              <a:t>, C.A. (2019). The American Academy of Oral Medicine clinical practice statement: dental care for the patient on 	antiresorptive drug therapy. </a:t>
            </a:r>
            <a:r>
              <a:rPr lang="en-US" altLang="en-US" sz="1100" i="1" dirty="0"/>
              <a:t>Oral Surgery, Oral Medicine, Oral Pathology and Oral Radiology</a:t>
            </a:r>
            <a:r>
              <a:rPr lang="en-US" altLang="en-US" sz="1100" dirty="0"/>
              <a:t>, 127(2), 136-139, doi:10.1016/j.oooo.2018.08.021.</a:t>
            </a:r>
          </a:p>
          <a:p>
            <a:pPr>
              <a:spcBef>
                <a:spcPts val="600"/>
              </a:spcBef>
            </a:pPr>
            <a:r>
              <a:rPr lang="en-US" altLang="en-US" sz="1100" dirty="0" err="1"/>
              <a:t>Diz</a:t>
            </a:r>
            <a:r>
              <a:rPr lang="en-US" altLang="en-US" sz="1100" dirty="0"/>
              <a:t>, P., López-</a:t>
            </a:r>
            <a:r>
              <a:rPr lang="en-US" altLang="en-US" sz="1100" dirty="0" err="1"/>
              <a:t>Cedrún</a:t>
            </a:r>
            <a:r>
              <a:rPr lang="en-US" altLang="en-US" sz="1100" dirty="0"/>
              <a:t>, J.L., </a:t>
            </a:r>
            <a:r>
              <a:rPr lang="en-US" altLang="en-US" sz="1100" dirty="0" err="1"/>
              <a:t>Arenaz</a:t>
            </a:r>
            <a:r>
              <a:rPr lang="en-US" altLang="en-US" sz="1100" dirty="0"/>
              <a:t>, J., &amp; Scully, C (2012). Denosumab-related osteonecrosis of the jaw. </a:t>
            </a:r>
            <a:r>
              <a:rPr lang="en-US" altLang="en-US" sz="1100" i="1" dirty="0"/>
              <a:t>J Am Dent Assoc</a:t>
            </a:r>
            <a:r>
              <a:rPr lang="en-US" altLang="en-US" sz="1100" dirty="0"/>
              <a:t>. 143(9), 981-4.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10.14219/jada.archive.2012.0323.</a:t>
            </a:r>
          </a:p>
          <a:p>
            <a:pPr>
              <a:spcBef>
                <a:spcPts val="600"/>
              </a:spcBef>
            </a:pPr>
            <a:r>
              <a:rPr lang="en-US" altLang="en-US" sz="1100" dirty="0"/>
              <a:t>He, L., et al. (2020). Pathogenesis and multidisciplinary management of medication-related osteonecrosis of the jaw. </a:t>
            </a:r>
            <a:r>
              <a:rPr lang="en-US" altLang="en-US" sz="1100" i="1" dirty="0"/>
              <a:t>International journal of 	oral science,</a:t>
            </a:r>
            <a:r>
              <a:rPr lang="en-US" altLang="en-US" sz="1100" dirty="0"/>
              <a:t> 12(1), 30.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10.1038/s41368-020-00093-2</a:t>
            </a:r>
          </a:p>
          <a:p>
            <a:pPr>
              <a:spcBef>
                <a:spcPts val="600"/>
              </a:spcBef>
            </a:pPr>
            <a:r>
              <a:rPr lang="en-US" altLang="en-US" sz="1100" dirty="0" err="1"/>
              <a:t>Hellstein</a:t>
            </a:r>
            <a:r>
              <a:rPr lang="en-US" altLang="en-US" sz="1100" dirty="0"/>
              <a:t>, J.W., et al. (2011). Managing the care of patients receiving antiresorptive therapy for prevention and treatment of osteoporosis: 	executive summary of recommendations from the American Dental Association Council on Scientific Affairs. </a:t>
            </a:r>
            <a:r>
              <a:rPr lang="en-US" altLang="en-US" sz="1100" i="1" dirty="0"/>
              <a:t>J Am Dent Assoc. </a:t>
            </a:r>
            <a:r>
              <a:rPr lang="en-US" altLang="en-US" sz="1100" dirty="0"/>
              <a:t>142(11), 1243-51.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10.14219/jada.archive.2011.0108. </a:t>
            </a:r>
          </a:p>
          <a:p>
            <a:pPr>
              <a:spcBef>
                <a:spcPts val="600"/>
              </a:spcBef>
            </a:pPr>
            <a:r>
              <a:rPr lang="en-US" altLang="en-US" sz="1100" dirty="0"/>
              <a:t>Khan, A.A., et al. (2015), Diagnosis and Management of Osteonecrosis of the Jaw: A Systematic Review and International Consensus. </a:t>
            </a:r>
            <a:r>
              <a:rPr lang="en-US" altLang="en-US" sz="1100" i="1" dirty="0"/>
              <a:t>J Bone Miner Res</a:t>
            </a:r>
            <a:r>
              <a:rPr lang="en-US" altLang="en-US" sz="1100" dirty="0"/>
              <a:t>, 30 (1), 3-23. doi.org: 10.1002/jbmr.2405.</a:t>
            </a:r>
          </a:p>
          <a:p>
            <a:pPr>
              <a:spcBef>
                <a:spcPts val="600"/>
              </a:spcBef>
            </a:pPr>
            <a:r>
              <a:rPr lang="en-US" altLang="en-US" sz="1100" dirty="0"/>
              <a:t>King, R., Tanna, N., &amp; Patel, V. (2019). Medication-related osteonecrosis of the jaw unrelated to bisphosphonates and denosumab-a review. </a:t>
            </a:r>
            <a:r>
              <a:rPr lang="en-US" altLang="en-US" sz="1100" i="1" dirty="0"/>
              <a:t>Oral Surg Oral Med Oral </a:t>
            </a:r>
            <a:r>
              <a:rPr lang="en-US" altLang="en-US" sz="1100" i="1" dirty="0" err="1"/>
              <a:t>Pathol</a:t>
            </a:r>
            <a:r>
              <a:rPr lang="en-US" altLang="en-US" sz="1100" i="1" dirty="0"/>
              <a:t> Oral </a:t>
            </a:r>
            <a:r>
              <a:rPr lang="en-US" altLang="en-US" sz="1100" i="1" dirty="0" err="1"/>
              <a:t>Radiol</a:t>
            </a:r>
            <a:r>
              <a:rPr lang="en-US" altLang="en-US" sz="1100" dirty="0"/>
              <a:t>. 127(4), 289-299.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10.1016/j.oooo.2018.11.012.</a:t>
            </a:r>
          </a:p>
          <a:p>
            <a:pPr>
              <a:spcBef>
                <a:spcPts val="600"/>
              </a:spcBef>
            </a:pPr>
            <a:r>
              <a:rPr lang="en-US" altLang="en-US" sz="1100" dirty="0" err="1"/>
              <a:t>Nicolatou-Galitis</a:t>
            </a:r>
            <a:r>
              <a:rPr lang="en-US" altLang="en-US" sz="1100" dirty="0"/>
              <a:t>, O., et al. (2019). Medication-related osteonecrosis of the jaw: definition and best practice for prevention, diagnosis, and treatment. </a:t>
            </a:r>
            <a:r>
              <a:rPr lang="en-US" altLang="en-US" sz="1100" i="1" dirty="0"/>
              <a:t>Oral Surg Oral Med Oral </a:t>
            </a:r>
            <a:r>
              <a:rPr lang="en-US" altLang="en-US" sz="1100" i="1" dirty="0" err="1"/>
              <a:t>Pathol</a:t>
            </a:r>
            <a:r>
              <a:rPr lang="en-US" altLang="en-US" sz="1100" i="1" dirty="0"/>
              <a:t> Oral </a:t>
            </a:r>
            <a:r>
              <a:rPr lang="en-US" altLang="en-US" sz="1100" i="1" dirty="0" err="1"/>
              <a:t>Radiol</a:t>
            </a:r>
            <a:r>
              <a:rPr lang="en-US" altLang="en-US" sz="1100" dirty="0"/>
              <a:t>. 127(2), 117-135.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10.1016/j.oooo.2018.09.008.</a:t>
            </a:r>
          </a:p>
          <a:p>
            <a:pPr>
              <a:spcBef>
                <a:spcPts val="600"/>
              </a:spcBef>
            </a:pPr>
            <a:r>
              <a:rPr lang="en-US" altLang="en-US" sz="1100" dirty="0"/>
              <a:t>Ruggiero, S. L, et al. (2014). American Association of Oral and Maxillofacial Surgeons Position Paper on Medication-Related Osteonecrosis of the Jaw—2014 Update, </a:t>
            </a:r>
            <a:r>
              <a:rPr lang="en-US" altLang="en-US" sz="1100" i="1" dirty="0"/>
              <a:t>Journal of Oral and Maxillofacial Surgery</a:t>
            </a:r>
            <a:r>
              <a:rPr lang="en-US" altLang="en-US" sz="1100" dirty="0"/>
              <a:t>, 72 (10), 1938-1956,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10.1016/j.joms.2014.04.031.</a:t>
            </a:r>
          </a:p>
          <a:p>
            <a:pPr>
              <a:spcBef>
                <a:spcPts val="600"/>
              </a:spcBef>
            </a:pPr>
            <a:r>
              <a:rPr lang="en-US" altLang="en-US" sz="1100" dirty="0"/>
              <a:t>Shibahara T (2019) . Antiresorptive Agent-Related Osteonecrosis of the Jaw (ARONJ): A Twist of Fate in the Bone. </a:t>
            </a:r>
            <a:r>
              <a:rPr lang="en-US" altLang="en-US" sz="1100" i="1" dirty="0"/>
              <a:t>Tohoku J Exp Med</a:t>
            </a:r>
            <a:r>
              <a:rPr lang="en-US" altLang="en-US" sz="1100" dirty="0"/>
              <a:t>, 247(2), 75-86.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10.1620/tjem.247.75. </a:t>
            </a:r>
          </a:p>
          <a:p>
            <a:pPr>
              <a:spcBef>
                <a:spcPts val="600"/>
              </a:spcBef>
            </a:pPr>
            <a:r>
              <a:rPr lang="en-US" altLang="en-US" sz="1100" dirty="0" err="1"/>
              <a:t>Yarom</a:t>
            </a:r>
            <a:r>
              <a:rPr lang="en-US" altLang="en-US" sz="1100" dirty="0"/>
              <a:t>, N., et al. (2019). Medication-Related Osteonecrosis of the Jaw: MASCC/ISOO/ASCO Clinical Practice Guideline. </a:t>
            </a:r>
            <a:r>
              <a:rPr lang="en-US" altLang="en-US" sz="1100" i="1" dirty="0"/>
              <a:t>J Clin Oncol</a:t>
            </a:r>
            <a:r>
              <a:rPr lang="en-US" altLang="en-US" sz="1100" dirty="0"/>
              <a:t>. 37(25), 2270-2290. </a:t>
            </a:r>
            <a:r>
              <a:rPr lang="en-US" altLang="en-US" sz="1100" dirty="0" err="1"/>
              <a:t>doi</a:t>
            </a:r>
            <a:r>
              <a:rPr lang="en-US" altLang="en-US" sz="1100" dirty="0"/>
              <a:t>: 10.1200/JCO.19.01186. </a:t>
            </a:r>
          </a:p>
          <a:p>
            <a:endParaRPr lang="en-US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0EF1CF-C6CC-1A24-9B0E-CBB3D3FC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Selected References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8646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F3CB-B633-26AF-C40F-E6D00FA6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2783678"/>
            <a:ext cx="7891272" cy="1290643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Calibri"/>
                <a:cs typeface="Calibri"/>
                <a:sym typeface="Calibri"/>
              </a:rPr>
              <a:t>End of Presentation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E0632-B101-AD6D-E031-CED219D424E3}"/>
              </a:ext>
            </a:extLst>
          </p:cNvPr>
          <p:cNvSpPr txBox="1"/>
          <p:nvPr/>
        </p:nvSpPr>
        <p:spPr>
          <a:xfrm>
            <a:off x="6320118" y="4615543"/>
            <a:ext cx="2823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Thank you to </a:t>
            </a:r>
            <a:r>
              <a:rPr lang="en-US" sz="1600" i="1" dirty="0" err="1">
                <a:solidFill>
                  <a:schemeClr val="bg1"/>
                </a:solidFill>
              </a:rPr>
              <a:t>TePe</a:t>
            </a:r>
            <a:r>
              <a:rPr lang="en-US" sz="1600" i="1" dirty="0">
                <a:solidFill>
                  <a:schemeClr val="bg1"/>
                </a:solidFill>
              </a:rPr>
              <a:t> Oral Health Care, Inc. 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for sponsoring AAP Education Access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68A357-F615-09BB-FC13-A68FEDCA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142" y="5879486"/>
            <a:ext cx="1822526" cy="8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641246-FADF-0854-3A01-D447C04F0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Osteonecrosis: loss of blood flow to bone causing necrosis and bone death</a:t>
            </a:r>
          </a:p>
          <a:p>
            <a:pPr>
              <a:defRPr/>
            </a:pPr>
            <a:r>
              <a:rPr lang="en-US" dirty="0"/>
              <a:t>Osteonecrosis of the jaw (ONJ): oral lesion with bare mandibular or maxillary bone with or without symptoms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6AF150-D2CF-B805-3595-E370F181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Osteonecrosis Definitions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35EFE-BDF8-F52E-98A2-6C0BC20FB0A8}"/>
              </a:ext>
            </a:extLst>
          </p:cNvPr>
          <p:cNvSpPr txBox="1"/>
          <p:nvPr/>
        </p:nvSpPr>
        <p:spPr>
          <a:xfrm>
            <a:off x="7656947" y="5498628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2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9BD47-B33B-350C-3AE5-EFFBAFD4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360170"/>
            <a:ext cx="7886700" cy="46722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b="1" dirty="0"/>
              <a:t>2003</a:t>
            </a:r>
            <a:r>
              <a:rPr lang="en-US" dirty="0"/>
              <a:t> - Avascular necrosis of the jaws (Marx JOMS 2003) 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2004</a:t>
            </a:r>
            <a:r>
              <a:rPr lang="en-US" dirty="0"/>
              <a:t> - Osteonecrosis of the jaws (Ruggiero et. al JOMS 2004)   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2006</a:t>
            </a:r>
            <a:r>
              <a:rPr lang="en-US" dirty="0"/>
              <a:t> - Bisphosphate-related Osteonecrosis of the jaw (BRON) (Ruggiero et. al 2006)  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2007</a:t>
            </a:r>
            <a:r>
              <a:rPr lang="en-US" dirty="0"/>
              <a:t> - Bisphosphonate-related Osteonecrosis of the Jaws (BRONJ) (American Association of Oral and Maxillofacial Surgeons (AAOMS) Position Paper 2007)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2011</a:t>
            </a:r>
            <a:r>
              <a:rPr lang="en-US" dirty="0"/>
              <a:t> - Antiresorptive agent-induced osteonecrosis of the jaw (ARONJ) (American Dental Association (ADA) Council on Scientific Affairs Executive Summary 2011)</a:t>
            </a:r>
          </a:p>
          <a:p>
            <a:pPr>
              <a:lnSpc>
                <a:spcPct val="100000"/>
              </a:lnSpc>
              <a:defRPr/>
            </a:pPr>
            <a:r>
              <a:rPr lang="en-US" b="1" dirty="0"/>
              <a:t>2014</a:t>
            </a:r>
            <a:r>
              <a:rPr lang="en-US" dirty="0"/>
              <a:t> - Medication-related osteonecrosis of the jaw (MRONJ) (AAOMS Position Paper Update 2014)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F67028-6136-C378-CE5A-F4285AD2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Timeline for ONJ Identification </a:t>
            </a:r>
            <a:br>
              <a:rPr lang="en-US" b="1" dirty="0"/>
            </a:br>
            <a:r>
              <a:rPr lang="en-US" b="1" dirty="0"/>
              <a:t>and Changes in Nomenclature </a:t>
            </a:r>
          </a:p>
        </p:txBody>
      </p:sp>
    </p:spTree>
    <p:extLst>
      <p:ext uri="{BB962C8B-B14F-4D97-AF65-F5344CB8AC3E}">
        <p14:creationId xmlns:p14="http://schemas.microsoft.com/office/powerpoint/2010/main" val="164958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F24EB-5F0F-3387-DE45-455A97B1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9" y="1412090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Mechanisms unknown and likely multifactorial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Possible mechanisms include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Preexisting oral infection, inflammation, and trauma  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Suppressed osteoclast activity and bone remodeling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Altered proinflammatory cytokine production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Impaired immune response to infection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Inhibition of angiogenesis and healing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Soft tissue toxicity</a:t>
            </a:r>
          </a:p>
          <a:p>
            <a:pPr lvl="2">
              <a:lnSpc>
                <a:spcPct val="100000"/>
              </a:lnSpc>
            </a:pPr>
            <a:r>
              <a:rPr lang="en-US" altLang="en-US" dirty="0"/>
              <a:t>Genetic predisposition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Primarily associated with antiresorptive and anti-angiogenic therapies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5B93A3-2170-C069-72F5-6820B4DE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Pathogenesis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3C66B-1090-EE03-1385-14B228BD1810}"/>
              </a:ext>
            </a:extLst>
          </p:cNvPr>
          <p:cNvSpPr txBox="1"/>
          <p:nvPr/>
        </p:nvSpPr>
        <p:spPr>
          <a:xfrm>
            <a:off x="7656947" y="5498628"/>
            <a:ext cx="868217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C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Outline</a:t>
            </a: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3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E193B-F291-024E-6843-DECA7ED1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Patient factors</a:t>
            </a:r>
          </a:p>
          <a:p>
            <a:r>
              <a:rPr lang="en-US" altLang="en-US" dirty="0"/>
              <a:t>Oral factors</a:t>
            </a:r>
          </a:p>
          <a:p>
            <a:r>
              <a:rPr lang="en-US" altLang="en-US" dirty="0"/>
              <a:t>Medication factors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8A83A-EE0A-5200-5194-3467D4F5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MRONJ Suggested Risk Factors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745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87E7A-2777-9D63-88DD-19B25C72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Patient factors</a:t>
            </a:r>
          </a:p>
          <a:p>
            <a:pPr lvl="1">
              <a:defRPr/>
            </a:pPr>
            <a:r>
              <a:rPr lang="en-US" dirty="0"/>
              <a:t>Age (&gt; 65y/o)</a:t>
            </a:r>
          </a:p>
          <a:p>
            <a:pPr lvl="1">
              <a:defRPr/>
            </a:pPr>
            <a:r>
              <a:rPr lang="en-US" dirty="0"/>
              <a:t>Gender  </a:t>
            </a:r>
          </a:p>
          <a:p>
            <a:pPr lvl="1">
              <a:defRPr/>
            </a:pPr>
            <a:r>
              <a:rPr lang="en-US" dirty="0"/>
              <a:t>Tobacco use </a:t>
            </a:r>
          </a:p>
          <a:p>
            <a:pPr lvl="1">
              <a:defRPr/>
            </a:pPr>
            <a:r>
              <a:rPr lang="en-US" dirty="0"/>
              <a:t>Comorbidities such as diabetes, rheumatoid arthritis, and types of cancer</a:t>
            </a:r>
          </a:p>
          <a:p>
            <a:pPr>
              <a:defRPr/>
            </a:pPr>
            <a:r>
              <a:rPr lang="en-US" dirty="0"/>
              <a:t>Risk inconsistently reported across studies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4F8E5A-023B-CD16-79B3-C2453700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Suggested Risk Factors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179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ation Access">
      <a:dk1>
        <a:srgbClr val="1C6C73"/>
      </a:dk1>
      <a:lt1>
        <a:sysClr val="window" lastClr="FFFFFF"/>
      </a:lt1>
      <a:dk2>
        <a:srgbClr val="FFFFFF"/>
      </a:dk2>
      <a:lt2>
        <a:srgbClr val="CACFCC"/>
      </a:lt2>
      <a:accent1>
        <a:srgbClr val="9C6C64"/>
      </a:accent1>
      <a:accent2>
        <a:srgbClr val="8BB3BE"/>
      </a:accent2>
      <a:accent3>
        <a:srgbClr val="B0A287"/>
      </a:accent3>
      <a:accent4>
        <a:srgbClr val="7B8A84"/>
      </a:accent4>
      <a:accent5>
        <a:srgbClr val="2B3C33"/>
      </a:accent5>
      <a:accent6>
        <a:srgbClr val="C8D1D4"/>
      </a:accent6>
      <a:hlink>
        <a:srgbClr val="9C6C64"/>
      </a:hlink>
      <a:folHlink>
        <a:srgbClr val="B0A287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2408</Words>
  <Application>Microsoft Office PowerPoint</Application>
  <PresentationFormat>On-screen Show (4:3)</PresentationFormat>
  <Paragraphs>336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Avenir Roman</vt:lpstr>
      <vt:lpstr>Calibri</vt:lpstr>
      <vt:lpstr>Courier New</vt:lpstr>
      <vt:lpstr>Tahoma</vt:lpstr>
      <vt:lpstr>Office Theme</vt:lpstr>
      <vt:lpstr>Medication-Related Osteonecrosis of the Jaw (MRONJ) Daniel D. Skaar DDS, MS, MBA </vt:lpstr>
      <vt:lpstr>Thank you to TePe Oral Health Care, Inc.  for sponsoring AAP Education Access</vt:lpstr>
      <vt:lpstr>Learning Objectives</vt:lpstr>
      <vt:lpstr>Outline</vt:lpstr>
      <vt:lpstr>Osteonecrosis Definitions </vt:lpstr>
      <vt:lpstr>Timeline for ONJ Identification  and Changes in Nomenclature </vt:lpstr>
      <vt:lpstr>MRONJ Pathogenesis</vt:lpstr>
      <vt:lpstr>MRONJ Suggested Risk Factors</vt:lpstr>
      <vt:lpstr>Suggested Risk Factors</vt:lpstr>
      <vt:lpstr>Suggested Risk Factors</vt:lpstr>
      <vt:lpstr>Suggested Risk Factors</vt:lpstr>
      <vt:lpstr>Suggested Risk Factors</vt:lpstr>
      <vt:lpstr>Medications Associated with MRONJ </vt:lpstr>
      <vt:lpstr>Medications Associated with MRONJ </vt:lpstr>
      <vt:lpstr>Medications Associated with MRONJ </vt:lpstr>
      <vt:lpstr>Medical Conditions Treated with Drugs Associated with MRONJ </vt:lpstr>
      <vt:lpstr>MRONJ Patient Risk</vt:lpstr>
      <vt:lpstr>MRONJ Risk</vt:lpstr>
      <vt:lpstr>MRONJ Risk</vt:lpstr>
      <vt:lpstr>MRONJ Risk Summary</vt:lpstr>
      <vt:lpstr>MRONJ Diagnostic Criteria</vt:lpstr>
      <vt:lpstr>MRONJ Staging</vt:lpstr>
      <vt:lpstr>Staging</vt:lpstr>
      <vt:lpstr>Staging</vt:lpstr>
      <vt:lpstr>Managing Dental Care for Patients with MRONJ Risk</vt:lpstr>
      <vt:lpstr>Managing Dental Care for Patients with Risk</vt:lpstr>
      <vt:lpstr>Managing Dental Care for Patients with Risk</vt:lpstr>
      <vt:lpstr>Managing Dental Care for Patients with Risk</vt:lpstr>
      <vt:lpstr>Managing Dental Care for Patients with Risk</vt:lpstr>
      <vt:lpstr>Managing Dental Care for Patients with Risk</vt:lpstr>
      <vt:lpstr>Managing Dental Care for Patients with Risk</vt:lpstr>
      <vt:lpstr>Managing Dental Care for Patients with MRONJ </vt:lpstr>
      <vt:lpstr>Managing Dental Care for Patients with MRONJ </vt:lpstr>
      <vt:lpstr>Summary</vt:lpstr>
      <vt:lpstr>Patient Case</vt:lpstr>
      <vt:lpstr>Patient Information</vt:lpstr>
      <vt:lpstr>Case Findings</vt:lpstr>
      <vt:lpstr>Radiographic Findings</vt:lpstr>
      <vt:lpstr>Patient Diagnosis</vt:lpstr>
      <vt:lpstr>Staging</vt:lpstr>
      <vt:lpstr>Treatment</vt:lpstr>
      <vt:lpstr>Selected References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Seekings</dc:creator>
  <cp:lastModifiedBy>Stephanie Heffner</cp:lastModifiedBy>
  <cp:revision>25</cp:revision>
  <cp:lastPrinted>2022-04-15T16:13:19Z</cp:lastPrinted>
  <dcterms:created xsi:type="dcterms:W3CDTF">2022-01-28T18:00:37Z</dcterms:created>
  <dcterms:modified xsi:type="dcterms:W3CDTF">2022-05-25T18:46:38Z</dcterms:modified>
</cp:coreProperties>
</file>